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44A2A-290C-496B-BAE0-BABFE81A94F5}" type="datetimeFigureOut">
              <a:rPr lang="tr-TR" smtClean="0"/>
              <a:t>27.03.2013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18854-F575-4191-B1EE-19C9B2B053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511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90848FD-E162-4E10-99D9-C7E17A1A5CB1}" type="datetime1">
              <a:rPr lang="tr-TR" smtClean="0"/>
              <a:t>27.03.2013</a:t>
            </a:fld>
            <a:endParaRPr lang="tr-T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9A687E-8307-4127-ADE7-6D7ABB767F8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294F10-0C70-4A48-9648-78FF88ED87FF}" type="datetime1">
              <a:rPr lang="tr-TR" smtClean="0"/>
              <a:t>27.03.2013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687E-8307-4127-ADE7-6D7ABB767F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86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7D8362-E26F-47E6-B2BD-CAA68B783619}" type="datetime1">
              <a:rPr lang="tr-TR" smtClean="0"/>
              <a:t>27.03.2013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687E-8307-4127-ADE7-6D7ABB767F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52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6CE541-EC30-49C0-A396-9DBC0BB00069}" type="datetime1">
              <a:rPr lang="tr-TR" smtClean="0"/>
              <a:t>27.03.2013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687E-8307-4127-ADE7-6D7ABB767F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15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D9981C-5866-4E8E-B5B7-B9387B0D45B6}" type="datetime1">
              <a:rPr lang="tr-TR" smtClean="0"/>
              <a:t>27.03.2013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687E-8307-4127-ADE7-6D7ABB767F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12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D7A0E-A9AE-4B21-BC6A-CBC2DA37CF59}" type="datetime1">
              <a:rPr lang="tr-TR" smtClean="0"/>
              <a:t>27.03.2013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687E-8307-4127-ADE7-6D7ABB767F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61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58D338-7EF0-49CF-801E-097298075ED3}" type="datetime1">
              <a:rPr lang="tr-TR" smtClean="0"/>
              <a:t>27.03.2013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687E-8307-4127-ADE7-6D7ABB767F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416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E0F33A-E716-4EEA-AB58-7D58B60B9D64}" type="datetime1">
              <a:rPr lang="tr-TR" smtClean="0"/>
              <a:t>27.03.2013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687E-8307-4127-ADE7-6D7ABB767F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9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913B3-541A-4EDE-8655-8C25FEB39564}" type="datetime1">
              <a:rPr lang="tr-TR" smtClean="0"/>
              <a:t>27.03.2013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687E-8307-4127-ADE7-6D7ABB767F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395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172569-8591-4DA5-AE2B-19857B30B763}" type="datetime1">
              <a:rPr lang="tr-TR" smtClean="0"/>
              <a:t>27.03.2013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687E-8307-4127-ADE7-6D7ABB767F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41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042E7-CBDF-4FAF-941D-95F797D9B7F6}" type="datetime1">
              <a:rPr lang="tr-TR" smtClean="0"/>
              <a:t>27.03.2013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687E-8307-4127-ADE7-6D7ABB767F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39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A19A7E75-32BE-422D-987F-56ED298274C3}" type="datetime1">
              <a:rPr lang="tr-TR" smtClean="0"/>
              <a:t>27.03.2013</a:t>
            </a:fld>
            <a:endParaRPr lang="tr-T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229A687E-8307-4127-ADE7-6D7ABB767F80}" type="slidenum">
              <a:rPr lang="tr-TR" smtClean="0"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752600"/>
            <a:ext cx="7546032" cy="838200"/>
          </a:xfrm>
        </p:spPr>
        <p:txBody>
          <a:bodyPr>
            <a:normAutofit fontScale="90000"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1930’lar Türkiye’si</a:t>
            </a:r>
            <a:endParaRPr lang="tr-TR" sz="6000" b="1" dirty="0">
              <a:solidFill>
                <a:srgbClr val="C0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2743200"/>
            <a:ext cx="7474024" cy="973832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solidFill>
                  <a:srgbClr val="002060"/>
                </a:solidFill>
              </a:rPr>
              <a:t>Prof. Dr. Turgut Göksu</a:t>
            </a:r>
            <a:endParaRPr lang="tr-TR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9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23528" y="620689"/>
            <a:ext cx="84969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1929 </a:t>
            </a:r>
            <a:r>
              <a:rPr lang="tr-TR" sz="40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 </a:t>
            </a:r>
            <a:endParaRPr lang="tr-TR" sz="2800" b="1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  <a:p>
            <a:pPr marL="534988" indent="-534988"/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1 Ocak - Millet Mektepleri açıldı (Bu uygulama 1936 yılına kadar sürdü) (Millet Mektepleri Talimatnamesi 24 Kasım 1928’de Resmi </a:t>
            </a:r>
            <a:r>
              <a:rPr lang="tr-TR" sz="2800" dirty="0" err="1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Gazete’de</a:t>
            </a:r>
            <a:r>
              <a:rPr lang="tr-TR" sz="280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yayımlandı</a:t>
            </a:r>
            <a:r>
              <a:rPr lang="tr-TR" sz="280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)</a:t>
            </a:r>
          </a:p>
          <a:p>
            <a:pPr marL="534988" indent="-534988"/>
            <a:r>
              <a:rPr lang="tr-TR" sz="280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Benedict </a:t>
            </a:r>
            <a:r>
              <a:rPr lang="tr-TR" sz="2800" dirty="0" err="1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Anderson</a:t>
            </a:r>
            <a:r>
              <a:rPr lang="tr-TR" sz="280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, Hayali Cemaatler</a:t>
            </a:r>
            <a:endParaRPr lang="tr-TR" sz="2800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  <a:p>
            <a:pPr marL="534988" indent="-534988"/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1 Temmuz - Ankara-İstanbul şehirlerarası telefon konuşmaları başladı</a:t>
            </a:r>
          </a:p>
          <a:p>
            <a:pPr marL="534988" indent="-534988"/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1 Eylül - İlk ve ortaöğretim dersleri arasından Arapça ve Farsça dersleri kaldırıldı</a:t>
            </a:r>
          </a:p>
          <a:p>
            <a:pPr marL="534988" indent="-534988"/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8 Ekim - Yüksekokullarda Fransızcadan başka yabancı bir dilin daha okutulması kararlaştırıldı</a:t>
            </a:r>
          </a:p>
          <a:p>
            <a:pPr marL="534988" indent="-534988"/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25 Ekim - Osmanlı Ceza Kanunu yürürlükten kaldırıldı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687E-8307-4127-ADE7-6D7ABB767F80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5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83568" y="489456"/>
            <a:ext cx="799288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rgbClr val="002060"/>
                </a:solidFill>
                <a:latin typeface="Calibri" pitchFamily="34" charset="0"/>
              </a:rPr>
              <a:t>1930</a:t>
            </a:r>
          </a:p>
          <a:p>
            <a:pPr marL="357188" indent="-357188"/>
            <a:r>
              <a:rPr lang="tr-TR" sz="2400" dirty="0">
                <a:solidFill>
                  <a:srgbClr val="002060"/>
                </a:solidFill>
                <a:latin typeface="Calibri" pitchFamily="34" charset="0"/>
              </a:rPr>
              <a:t>1 Şubat - İstatistik Genel Müdürlüğü kuruldu.</a:t>
            </a:r>
          </a:p>
          <a:p>
            <a:pPr marL="357188" indent="-357188"/>
            <a:r>
              <a:rPr lang="tr-TR" sz="2400" dirty="0">
                <a:solidFill>
                  <a:srgbClr val="002060"/>
                </a:solidFill>
                <a:latin typeface="Calibri" pitchFamily="34" charset="0"/>
              </a:rPr>
              <a:t>3 Nisan - Belediyeler Kanunu kabul edildi. Bu kanunla kadınlara belediyeler için seçme ve seçilme hakkı tanındı</a:t>
            </a:r>
          </a:p>
          <a:p>
            <a:pPr marL="357188" indent="-357188"/>
            <a:r>
              <a:rPr lang="tr-TR" sz="2400" dirty="0">
                <a:solidFill>
                  <a:srgbClr val="002060"/>
                </a:solidFill>
                <a:latin typeface="Calibri" pitchFamily="34" charset="0"/>
              </a:rPr>
              <a:t>23 Aralık 1930 Menemen Hadisesi</a:t>
            </a:r>
          </a:p>
          <a:p>
            <a:pPr marL="357188" indent="-357188"/>
            <a:r>
              <a:rPr lang="tr-TR" sz="3600" b="1" dirty="0">
                <a:solidFill>
                  <a:srgbClr val="002060"/>
                </a:solidFill>
                <a:latin typeface="Calibri" pitchFamily="34" charset="0"/>
              </a:rPr>
              <a:t>1931</a:t>
            </a:r>
            <a:endParaRPr lang="tr-TR" sz="2800" b="1" dirty="0">
              <a:solidFill>
                <a:srgbClr val="002060"/>
              </a:solidFill>
              <a:latin typeface="Calibri" pitchFamily="34" charset="0"/>
            </a:endParaRPr>
          </a:p>
          <a:p>
            <a:pPr marL="357188" indent="-357188"/>
            <a:r>
              <a:rPr lang="tr-TR" sz="2400" dirty="0">
                <a:solidFill>
                  <a:srgbClr val="002060"/>
                </a:solidFill>
                <a:latin typeface="Calibri" pitchFamily="34" charset="0"/>
              </a:rPr>
              <a:t>1927'de </a:t>
            </a:r>
            <a:r>
              <a:rPr lang="tr-TR" sz="2400" b="1" dirty="0">
                <a:solidFill>
                  <a:srgbClr val="002060"/>
                </a:solidFill>
                <a:latin typeface="Calibri" pitchFamily="34" charset="0"/>
              </a:rPr>
              <a:t>Cumhuriyetçilik</a:t>
            </a:r>
            <a:r>
              <a:rPr lang="tr-TR" sz="2400" dirty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tr-TR" sz="2400" b="1" dirty="0">
                <a:solidFill>
                  <a:srgbClr val="002060"/>
                </a:solidFill>
                <a:latin typeface="Calibri" pitchFamily="34" charset="0"/>
              </a:rPr>
              <a:t>Halkçılık</a:t>
            </a:r>
            <a:r>
              <a:rPr lang="tr-TR" sz="2400" dirty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tr-TR" sz="2400" b="1" dirty="0">
                <a:solidFill>
                  <a:srgbClr val="002060"/>
                </a:solidFill>
                <a:latin typeface="Calibri" pitchFamily="34" charset="0"/>
              </a:rPr>
              <a:t>Milliyetçilik</a:t>
            </a:r>
            <a:r>
              <a:rPr lang="tr-TR" sz="2400" dirty="0">
                <a:solidFill>
                  <a:srgbClr val="002060"/>
                </a:solidFill>
                <a:latin typeface="Calibri" pitchFamily="34" charset="0"/>
              </a:rPr>
              <a:t> ve </a:t>
            </a:r>
            <a:r>
              <a:rPr lang="tr-TR" sz="2400" b="1" dirty="0">
                <a:solidFill>
                  <a:srgbClr val="002060"/>
                </a:solidFill>
                <a:latin typeface="Calibri" pitchFamily="34" charset="0"/>
              </a:rPr>
              <a:t>Laiklik</a:t>
            </a:r>
            <a:r>
              <a:rPr lang="tr-TR" sz="2400" dirty="0">
                <a:solidFill>
                  <a:srgbClr val="002060"/>
                </a:solidFill>
                <a:latin typeface="Calibri" pitchFamily="34" charset="0"/>
              </a:rPr>
              <a:t> olarak tanımlanan dört ilkeye, 10-18 Mayıs 1931 tarihindeki üçüncü parti kurultayında </a:t>
            </a:r>
            <a:r>
              <a:rPr lang="tr-TR" sz="2400" b="1" dirty="0">
                <a:solidFill>
                  <a:srgbClr val="002060"/>
                </a:solidFill>
                <a:latin typeface="Calibri" pitchFamily="34" charset="0"/>
              </a:rPr>
              <a:t>Devletçilik</a:t>
            </a:r>
            <a:r>
              <a:rPr lang="tr-TR" sz="2400" dirty="0">
                <a:solidFill>
                  <a:srgbClr val="002060"/>
                </a:solidFill>
                <a:latin typeface="Calibri" pitchFamily="34" charset="0"/>
              </a:rPr>
              <a:t> ve </a:t>
            </a:r>
            <a:r>
              <a:rPr lang="tr-TR" sz="2400" b="1" dirty="0">
                <a:solidFill>
                  <a:srgbClr val="002060"/>
                </a:solidFill>
                <a:latin typeface="Calibri" pitchFamily="34" charset="0"/>
              </a:rPr>
              <a:t>İnkılapçılık</a:t>
            </a:r>
            <a:r>
              <a:rPr lang="tr-TR" sz="2400" dirty="0">
                <a:solidFill>
                  <a:srgbClr val="002060"/>
                </a:solidFill>
                <a:latin typeface="Calibri" pitchFamily="34" charset="0"/>
              </a:rPr>
              <a:t> ilkeleri eklenerek "altı ok" kavramı benimsenmiştir. Şubat 1937'de yapılan bir anayasa değişikliğiyle altı ok ilkesi Türkiye Cumhuriyeti Anayasasına da eklenmiştir.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687E-8307-4127-ADE7-6D7ABB767F8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9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55576" y="764704"/>
            <a:ext cx="770485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rgbClr val="002060"/>
                </a:solidFill>
                <a:latin typeface="Calibri" pitchFamily="34" charset="0"/>
              </a:rPr>
              <a:t>1932</a:t>
            </a:r>
            <a:endParaRPr lang="tr-TR" sz="2800" b="1" dirty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19 Şubat 19332 Halkevlerinin kuruluşu</a:t>
            </a:r>
          </a:p>
          <a:p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12 Temmuz 1932TDK</a:t>
            </a:r>
          </a:p>
          <a:p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30 Ocak 1932 Türkçe Ezan 16 Haziran?1950 </a:t>
            </a:r>
          </a:p>
          <a:p>
            <a:r>
              <a:rPr lang="tr-TR" sz="3600" b="1" dirty="0">
                <a:solidFill>
                  <a:srgbClr val="002060"/>
                </a:solidFill>
                <a:latin typeface="Calibri" pitchFamily="34" charset="0"/>
              </a:rPr>
              <a:t>1933</a:t>
            </a:r>
            <a:endParaRPr lang="tr-TR" sz="2800" b="1" dirty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8 Ocak -1933  Birinci Beş Yıllık Plan kabul edildi</a:t>
            </a:r>
          </a:p>
          <a:p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1 Ağustos 1933 İstanbul </a:t>
            </a:r>
            <a:r>
              <a:rPr lang="tr-TR" sz="2800" dirty="0" smtClean="0">
                <a:solidFill>
                  <a:srgbClr val="002060"/>
                </a:solidFill>
                <a:latin typeface="Calibri" pitchFamily="34" charset="0"/>
              </a:rPr>
              <a:t>Üniversitesinin </a:t>
            </a:r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kuruluşu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687E-8307-4127-ADE7-6D7ABB767F80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823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83568" y="620688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rgbClr val="002060"/>
                </a:solidFill>
                <a:latin typeface="Calibri" pitchFamily="34" charset="0"/>
              </a:rPr>
              <a:t>1934</a:t>
            </a:r>
            <a:endParaRPr lang="tr-TR" sz="2800" b="1" dirty="0">
              <a:solidFill>
                <a:srgbClr val="002060"/>
              </a:solidFill>
              <a:latin typeface="Calibri" pitchFamily="34" charset="0"/>
            </a:endParaRPr>
          </a:p>
          <a:p>
            <a:pPr marL="534988" indent="-534988"/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21 Haziran 1934 Soyadı K</a:t>
            </a:r>
          </a:p>
          <a:p>
            <a:pPr marL="534988" indent="-534988"/>
            <a:r>
              <a:rPr lang="tr-TR" sz="3600" b="1" dirty="0">
                <a:solidFill>
                  <a:srgbClr val="002060"/>
                </a:solidFill>
                <a:latin typeface="Calibri" pitchFamily="34" charset="0"/>
              </a:rPr>
              <a:t>1936</a:t>
            </a:r>
            <a:endParaRPr lang="tr-TR" sz="2800" b="1" dirty="0">
              <a:solidFill>
                <a:srgbClr val="002060"/>
              </a:solidFill>
              <a:latin typeface="Calibri" pitchFamily="34" charset="0"/>
            </a:endParaRPr>
          </a:p>
          <a:p>
            <a:pPr marL="534988" indent="-534988"/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9 Ocak -1936  Ankara Üniversitesi Dil ve Tarih-Coğrafya Fakültesi öğretime başladı</a:t>
            </a:r>
          </a:p>
          <a:p>
            <a:pPr marL="534988" indent="-534988"/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8 Eylül - Ankara ve İstanbul radyo şirketi devlete geçti.</a:t>
            </a:r>
          </a:p>
          <a:p>
            <a:pPr marL="534988" indent="-534988"/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29 Mayıs - Türk Bayrağı Kanunu kabul edildi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687E-8307-4127-ADE7-6D7ABB767F80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05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12168" y="476672"/>
            <a:ext cx="763284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rgbClr val="002060"/>
                </a:solidFill>
                <a:latin typeface="Calibri" pitchFamily="34" charset="0"/>
              </a:rPr>
              <a:t>1937</a:t>
            </a:r>
            <a:endParaRPr lang="tr-TR" sz="2800" b="1" dirty="0">
              <a:solidFill>
                <a:srgbClr val="002060"/>
              </a:solidFill>
              <a:latin typeface="Calibri" pitchFamily="34" charset="0"/>
            </a:endParaRPr>
          </a:p>
          <a:p>
            <a:pPr marL="534988" indent="-534988"/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20 Mart 1937 - Kasım 1937// 2 Ocak 1938 - Aralık 1938 Dersim İsyanı</a:t>
            </a:r>
          </a:p>
          <a:p>
            <a:pPr marL="534988" indent="-534988"/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13.000-40.000 ölü 12.000 mecburi göç</a:t>
            </a:r>
          </a:p>
          <a:p>
            <a:pPr marL="534988" indent="-534988"/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199 asker şehit</a:t>
            </a:r>
          </a:p>
          <a:p>
            <a:pPr marL="534988" indent="-534988"/>
            <a:r>
              <a:rPr lang="tr-TR" sz="3600" b="1" dirty="0">
                <a:solidFill>
                  <a:srgbClr val="002060"/>
                </a:solidFill>
                <a:latin typeface="Calibri" pitchFamily="34" charset="0"/>
              </a:rPr>
              <a:t>1938</a:t>
            </a:r>
            <a:endParaRPr lang="tr-TR" sz="2800" b="1" dirty="0">
              <a:solidFill>
                <a:srgbClr val="002060"/>
              </a:solidFill>
              <a:latin typeface="Calibri" pitchFamily="34" charset="0"/>
            </a:endParaRPr>
          </a:p>
          <a:p>
            <a:pPr marL="534988" indent="-534988"/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10 Kasım Atatürk’ün ölümü</a:t>
            </a:r>
          </a:p>
          <a:p>
            <a:pPr marL="534988" indent="-534988"/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11 Kasım İİ Cumhurbaşkanı 16 Kasım CB Başbakan</a:t>
            </a:r>
          </a:p>
          <a:p>
            <a:pPr marL="534988" indent="-534988"/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26 Aralık - CHP Olağanüstü Kurultayı'nca Kemal Atatürk "Ebedi Başkan", İsmet İnönü "Değişmez Başkan" seçildi</a:t>
            </a:r>
          </a:p>
          <a:p>
            <a:pPr marL="534988" indent="-534988"/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28 Aralık - Milli Eğitim Bakanlığı'na Hasan Ali Yücel getirildi.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687E-8307-4127-ADE7-6D7ABB767F80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55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55576" y="692696"/>
            <a:ext cx="770485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rgbClr val="002060"/>
                </a:solidFill>
                <a:latin typeface="Calibri" pitchFamily="34" charset="0"/>
              </a:rPr>
              <a:t>1939</a:t>
            </a:r>
            <a:endParaRPr lang="tr-TR" sz="2800" b="1" dirty="0">
              <a:solidFill>
                <a:srgbClr val="002060"/>
              </a:solidFill>
              <a:latin typeface="Calibri" pitchFamily="34" charset="0"/>
            </a:endParaRPr>
          </a:p>
          <a:p>
            <a:pPr marL="534988" indent="-534988"/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30 Haziran - TBMM, Hatay'ın anavatana katılmasını oybirliğiyle onayladı</a:t>
            </a:r>
          </a:p>
          <a:p>
            <a:pPr marL="534988" indent="-534988"/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6 Eylül - Tren, Erzurum'a ulaştı.</a:t>
            </a:r>
          </a:p>
          <a:p>
            <a:pPr marL="534988" indent="-534988"/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10 Eylül - Karabük Demir Çelik Fabrikası üretime başladı.</a:t>
            </a:r>
          </a:p>
          <a:p>
            <a:pPr marL="534988" indent="-534988"/>
            <a:r>
              <a:rPr lang="tr-TR" sz="2800" dirty="0">
                <a:solidFill>
                  <a:srgbClr val="002060"/>
                </a:solidFill>
                <a:latin typeface="Calibri" pitchFamily="34" charset="0"/>
              </a:rPr>
              <a:t>27-28 Aralık 1939 Erzincan Depremi'nde 33 bin insan hayatını kaybetti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Goksu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687E-8307-4127-ADE7-6D7ABB767F80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59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rint sütunları tasarım şablonu">
  <a:themeElements>
    <a:clrScheme name="Ofis Teması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Ofis Teması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Korint sütunları tasarım şablonu</Template>
  <TotalTime>74</TotalTime>
  <Words>355</Words>
  <Application>Microsoft Office PowerPoint</Application>
  <PresentationFormat>Ekran Gösterisi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Korint sütunları tasarım şablonu</vt:lpstr>
      <vt:lpstr>1930’lar Türkiye’si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1930’lar Türkiye’si</dc:title>
  <dc:creator>pa</dc:creator>
  <cp:lastModifiedBy>pa</cp:lastModifiedBy>
  <cp:revision>5</cp:revision>
  <dcterms:created xsi:type="dcterms:W3CDTF">2013-03-26T21:45:06Z</dcterms:created>
  <dcterms:modified xsi:type="dcterms:W3CDTF">2013-03-27T10:32:20Z</dcterms:modified>
</cp:coreProperties>
</file>