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0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4FD2D-7B6C-4BE9-8C0D-113876A43E33}" type="datetimeFigureOut">
              <a:rPr lang="tr-TR" smtClean="0"/>
              <a:t>10.04.2013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80E42-F59D-4AF9-8C84-76BBA4E7A15D}" type="slidenum">
              <a:rPr lang="tr-TR" smtClean="0"/>
              <a:t>‹#›</a:t>
            </a:fld>
            <a:endParaRPr lang="tr-TR"/>
          </a:p>
        </p:txBody>
      </p:sp>
    </p:spTree>
    <p:extLst>
      <p:ext uri="{BB962C8B-B14F-4D97-AF65-F5344CB8AC3E}">
        <p14:creationId xmlns:p14="http://schemas.microsoft.com/office/powerpoint/2010/main" val="369378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F9BB7B0-382F-4DDF-895A-C94BD5B8C525}" type="datetime1">
              <a:rPr lang="tr-TR" smtClean="0"/>
              <a:t>10.04.2013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106188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0C3291-815E-4ADE-BF72-84EC8057C7AE}" type="datetime1">
              <a:rPr lang="tr-TR" smtClean="0"/>
              <a:t>10.04.2013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337644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20D975-21A1-4E6E-A4F8-8A4345F086F3}" type="datetime1">
              <a:rPr lang="tr-TR" smtClean="0"/>
              <a:t>10.04.2013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17730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1E35BB-8E4F-4FF2-8D24-B88F915659E8}" type="datetime1">
              <a:rPr lang="tr-TR" smtClean="0"/>
              <a:t>10.04.2013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270635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F72F477-E73A-4336-B105-5C54FBC02CC4}" type="datetime1">
              <a:rPr lang="tr-TR" smtClean="0"/>
              <a:t>10.04.2013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202069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7665D94-57C2-410E-A8C7-9346B58474F0}" type="datetime1">
              <a:rPr lang="tr-TR" smtClean="0"/>
              <a:t>10.04.2013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421321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F176EB-C5D5-48E2-8A54-8D991EA9C16C}" type="datetime1">
              <a:rPr lang="tr-TR" smtClean="0"/>
              <a:t>10.04.2013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364285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CF3474A-F440-4726-AD7B-B15AE26EBEC7}" type="datetime1">
              <a:rPr lang="tr-TR" smtClean="0"/>
              <a:t>10.04.2013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57699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3AD69C-B9E3-4CC0-A6EB-CF2DAAA934D2}" type="datetime1">
              <a:rPr lang="tr-TR" smtClean="0"/>
              <a:t>10.04.2013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215508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3976537-E21B-494A-86CB-070FD2667BEF}" type="datetime1">
              <a:rPr lang="tr-TR" smtClean="0"/>
              <a:t>10.04.2013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126888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BEB75A-368A-44A6-B24E-4ACC905F1CE2}" type="datetime1">
              <a:rPr lang="tr-TR" smtClean="0"/>
              <a:t>10.04.2013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69E194-6402-4FA5-A74F-93BE5FA2B644}" type="slidenum">
              <a:rPr lang="tr-TR" smtClean="0"/>
              <a:t>‹#›</a:t>
            </a:fld>
            <a:endParaRPr lang="tr-TR"/>
          </a:p>
        </p:txBody>
      </p:sp>
    </p:spTree>
    <p:extLst>
      <p:ext uri="{BB962C8B-B14F-4D97-AF65-F5344CB8AC3E}">
        <p14:creationId xmlns:p14="http://schemas.microsoft.com/office/powerpoint/2010/main" val="103100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E5619-DD9D-4380-AE79-F76DFD5BB60A}" type="datetime1">
              <a:rPr lang="tr-TR" smtClean="0"/>
              <a:t>10.04.2013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9E194-6402-4FA5-A74F-93BE5FA2B644}" type="slidenum">
              <a:rPr lang="tr-TR" smtClean="0"/>
              <a:t>‹#›</a:t>
            </a:fld>
            <a:endParaRPr lang="tr-TR"/>
          </a:p>
        </p:txBody>
      </p:sp>
    </p:spTree>
    <p:extLst>
      <p:ext uri="{BB962C8B-B14F-4D97-AF65-F5344CB8AC3E}">
        <p14:creationId xmlns:p14="http://schemas.microsoft.com/office/powerpoint/2010/main" val="1293324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Autofit/>
          </a:bodyPr>
          <a:lstStyle/>
          <a:p>
            <a:r>
              <a:rPr lang="tr-TR" sz="7200" b="1" dirty="0"/>
              <a:t>1950’lerde Türkiye</a:t>
            </a:r>
            <a:br>
              <a:rPr lang="tr-TR" sz="7200" b="1" dirty="0"/>
            </a:br>
            <a:endParaRPr lang="tr-TR" sz="7200" b="1" dirty="0"/>
          </a:p>
        </p:txBody>
      </p:sp>
      <p:sp>
        <p:nvSpPr>
          <p:cNvPr id="3" name="Alt Başlık 2"/>
          <p:cNvSpPr>
            <a:spLocks noGrp="1"/>
          </p:cNvSpPr>
          <p:nvPr>
            <p:ph type="subTitle" idx="1"/>
          </p:nvPr>
        </p:nvSpPr>
        <p:spPr/>
        <p:txBody>
          <a:bodyPr>
            <a:normAutofit/>
          </a:bodyPr>
          <a:lstStyle/>
          <a:p>
            <a:r>
              <a:rPr lang="tr-TR" sz="5400" b="1" dirty="0" smtClean="0">
                <a:solidFill>
                  <a:srgbClr val="C00000"/>
                </a:solidFill>
              </a:rPr>
              <a:t>Prof. Dr. Turgut Göksu</a:t>
            </a:r>
            <a:endParaRPr lang="tr-TR" sz="5400" b="1" dirty="0">
              <a:solidFill>
                <a:srgbClr val="C00000"/>
              </a:solidFill>
            </a:endParaRPr>
          </a:p>
        </p:txBody>
      </p:sp>
    </p:spTree>
    <p:extLst>
      <p:ext uri="{BB962C8B-B14F-4D97-AF65-F5344CB8AC3E}">
        <p14:creationId xmlns:p14="http://schemas.microsoft.com/office/powerpoint/2010/main" val="3951848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052737"/>
            <a:ext cx="8496944" cy="3662541"/>
          </a:xfrm>
          <a:prstGeom prst="rect">
            <a:avLst/>
          </a:prstGeom>
        </p:spPr>
        <p:txBody>
          <a:bodyPr wrap="square">
            <a:spAutoFit/>
          </a:bodyPr>
          <a:lstStyle/>
          <a:p>
            <a:r>
              <a:rPr lang="tr-TR" sz="3200" b="1" dirty="0"/>
              <a:t>1956</a:t>
            </a:r>
            <a:endParaRPr lang="tr-TR" sz="2800" b="1" dirty="0"/>
          </a:p>
          <a:p>
            <a:r>
              <a:rPr lang="tr-TR" sz="2800" dirty="0"/>
              <a:t>1 Mart - İstanbul Belediyesi ve Valiliği birbirinden ayrıldı.</a:t>
            </a:r>
          </a:p>
          <a:p>
            <a:r>
              <a:rPr lang="tr-TR" sz="2800" dirty="0"/>
              <a:t>27 Haziran Toplantı ve Gösteri Yürüyüşleri Kanunu değiştirildi. Partiler izin alacak.</a:t>
            </a:r>
          </a:p>
          <a:p>
            <a:r>
              <a:rPr lang="tr-TR" sz="3200" b="1" dirty="0"/>
              <a:t>1957</a:t>
            </a:r>
            <a:endParaRPr lang="tr-TR" sz="2800" b="1" dirty="0"/>
          </a:p>
          <a:p>
            <a:r>
              <a:rPr lang="tr-TR" sz="2800" dirty="0"/>
              <a:t>1 Temmuz - Kırşehir'i yeniden il haline getiren kanun kabul edildi.</a:t>
            </a:r>
          </a:p>
          <a:p>
            <a:r>
              <a:rPr lang="tr-TR" sz="2800" dirty="0"/>
              <a:t>27 Ekim - 1957 Türkiye genel seçimleri:</a:t>
            </a:r>
          </a:p>
        </p:txBody>
      </p:sp>
      <p:sp>
        <p:nvSpPr>
          <p:cNvPr id="3" name="Slayt Numarası Yer Tutucusu 2"/>
          <p:cNvSpPr>
            <a:spLocks noGrp="1"/>
          </p:cNvSpPr>
          <p:nvPr>
            <p:ph type="sldNum" sz="quarter" idx="12"/>
          </p:nvPr>
        </p:nvSpPr>
        <p:spPr/>
        <p:txBody>
          <a:bodyPr/>
          <a:lstStyle/>
          <a:p>
            <a:fld id="{1569E194-6402-4FA5-A74F-93BE5FA2B644}" type="slidenum">
              <a:rPr lang="tr-TR" smtClean="0"/>
              <a:t>10</a:t>
            </a:fld>
            <a:endParaRPr lang="tr-TR"/>
          </a:p>
        </p:txBody>
      </p:sp>
    </p:spTree>
    <p:extLst>
      <p:ext uri="{BB962C8B-B14F-4D97-AF65-F5344CB8AC3E}">
        <p14:creationId xmlns:p14="http://schemas.microsoft.com/office/powerpoint/2010/main" val="1384700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dministrator\Pictures\1957 SeçimleriRes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630636"/>
            <a:ext cx="4427984" cy="207166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3488084723"/>
              </p:ext>
            </p:extLst>
          </p:nvPr>
        </p:nvGraphicFramePr>
        <p:xfrm>
          <a:off x="251520" y="5085184"/>
          <a:ext cx="8229600" cy="1046988"/>
        </p:xfrm>
        <a:graphic>
          <a:graphicData uri="http://schemas.openxmlformats.org/drawingml/2006/table">
            <a:tbl>
              <a:tblPr firstRow="1" firstCol="1" bandRow="1">
                <a:tableStyleId>{5C22544A-7EE6-4342-B048-85BDC9FD1C3A}</a:tableStyleId>
              </a:tblPr>
              <a:tblGrid>
                <a:gridCol w="3456384"/>
                <a:gridCol w="2592288"/>
                <a:gridCol w="2180928"/>
              </a:tblGrid>
              <a:tr h="73027">
                <a:tc>
                  <a:txBody>
                    <a:bodyPr/>
                    <a:lstStyle/>
                    <a:p>
                      <a:pPr>
                        <a:lnSpc>
                          <a:spcPct val="115000"/>
                        </a:lnSpc>
                        <a:spcAft>
                          <a:spcPts val="0"/>
                        </a:spcAft>
                      </a:pPr>
                      <a:r>
                        <a:rPr lang="tr-TR" sz="2000">
                          <a:effectLst/>
                        </a:rPr>
                        <a:t>Kazandığı sandalye</a:t>
                      </a:r>
                      <a:endParaRPr lang="tr-TR" sz="18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000">
                          <a:effectLst/>
                        </a:rPr>
                        <a:t>424</a:t>
                      </a:r>
                      <a:endParaRPr lang="tr-TR" sz="18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000">
                          <a:effectLst/>
                        </a:rPr>
                        <a:t>178</a:t>
                      </a:r>
                      <a:endParaRPr lang="tr-TR" sz="18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tr-TR" sz="2000">
                          <a:effectLst/>
                        </a:rPr>
                        <a:t>Aldığı oy</a:t>
                      </a:r>
                      <a:endParaRPr lang="tr-TR" sz="18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000">
                          <a:effectLst/>
                        </a:rPr>
                        <a:t>4,372,621</a:t>
                      </a:r>
                      <a:endParaRPr lang="tr-TR" sz="18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000">
                          <a:effectLst/>
                        </a:rPr>
                        <a:t>3,753,136</a:t>
                      </a:r>
                      <a:endParaRPr lang="tr-TR" sz="18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tr-TR" sz="2000">
                          <a:effectLst/>
                        </a:rPr>
                        <a:t>Yüzde</a:t>
                      </a:r>
                      <a:endParaRPr lang="tr-TR" sz="18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000">
                          <a:effectLst/>
                        </a:rPr>
                        <a:t>47.88</a:t>
                      </a:r>
                      <a:endParaRPr lang="tr-TR" sz="18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000" dirty="0">
                          <a:effectLst/>
                        </a:rPr>
                        <a:t>41.09</a:t>
                      </a:r>
                      <a:endParaRPr lang="tr-TR" sz="1800" dirty="0">
                        <a:effectLst/>
                        <a:latin typeface="Calibri"/>
                        <a:ea typeface="Calibri"/>
                        <a:cs typeface="Times New Roman"/>
                      </a:endParaRPr>
                    </a:p>
                  </a:txBody>
                  <a:tcPr marL="9525" marR="9525" marT="9525" marB="9525" anchor="ctr"/>
                </a:tc>
              </a:tr>
            </a:tbl>
          </a:graphicData>
        </a:graphic>
      </p:graphicFrame>
      <p:sp>
        <p:nvSpPr>
          <p:cNvPr id="3" name="Rectangle 3"/>
          <p:cNvSpPr>
            <a:spLocks noChangeArrowheads="1"/>
          </p:cNvSpPr>
          <p:nvPr/>
        </p:nvSpPr>
        <p:spPr bwMode="auto">
          <a:xfrm>
            <a:off x="-15230" y="260648"/>
            <a:ext cx="869168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1957 Türkiye genel seçimleri: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DP: 424, CHP: 178, CMP: 4, HP: 3</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Seçmen: 12,078,623</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Katılım: 76.58</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Cumhur reisi: Celal Bayar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Başvekil: Adnan Menderes</a:t>
            </a:r>
            <a:endParaRPr kumimoji="0" lang="tr-T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ayt Numarası Yer Tutucusu 3"/>
          <p:cNvSpPr>
            <a:spLocks noGrp="1"/>
          </p:cNvSpPr>
          <p:nvPr>
            <p:ph type="sldNum" sz="quarter" idx="12"/>
          </p:nvPr>
        </p:nvSpPr>
        <p:spPr/>
        <p:txBody>
          <a:bodyPr/>
          <a:lstStyle/>
          <a:p>
            <a:fld id="{1569E194-6402-4FA5-A74F-93BE5FA2B644}" type="slidenum">
              <a:rPr lang="tr-TR" smtClean="0"/>
              <a:t>11</a:t>
            </a:fld>
            <a:endParaRPr lang="tr-TR"/>
          </a:p>
        </p:txBody>
      </p:sp>
    </p:spTree>
    <p:extLst>
      <p:ext uri="{BB962C8B-B14F-4D97-AF65-F5344CB8AC3E}">
        <p14:creationId xmlns:p14="http://schemas.microsoft.com/office/powerpoint/2010/main" val="944941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404664"/>
            <a:ext cx="8496944" cy="5693866"/>
          </a:xfrm>
          <a:prstGeom prst="rect">
            <a:avLst/>
          </a:prstGeom>
        </p:spPr>
        <p:txBody>
          <a:bodyPr wrap="square">
            <a:spAutoFit/>
          </a:bodyPr>
          <a:lstStyle/>
          <a:p>
            <a:r>
              <a:rPr lang="tr-TR" sz="2800" b="1" dirty="0"/>
              <a:t>1958</a:t>
            </a:r>
            <a:endParaRPr lang="tr-TR" sz="2400" b="1" dirty="0"/>
          </a:p>
          <a:p>
            <a:pPr marL="361950" indent="-361950"/>
            <a:r>
              <a:rPr lang="tr-TR" sz="2400" dirty="0"/>
              <a:t>16 Ocak 9 Subay Olayı (26 Aralık 1957’de tutuklandılar denildi, 26 Mayıs yargılama başladı)</a:t>
            </a:r>
          </a:p>
          <a:p>
            <a:pPr marL="361950" indent="-361950"/>
            <a:r>
              <a:rPr lang="tr-TR" sz="2400" dirty="0"/>
              <a:t>12 Haziran Ankara’da “Ya Taksim, Ya Ölüm” mitingi</a:t>
            </a:r>
          </a:p>
          <a:p>
            <a:pPr marL="361950" indent="-361950"/>
            <a:r>
              <a:rPr lang="tr-TR" sz="2400" dirty="0"/>
              <a:t>25 Haziran TODAİE Kanunu</a:t>
            </a:r>
          </a:p>
          <a:p>
            <a:pPr marL="361950" indent="-361950"/>
            <a:r>
              <a:rPr lang="tr-TR" sz="2400" dirty="0"/>
              <a:t>4 Ağustos - Uluslararası Para Fonu'nun (IMF) baskısıyla, Cumhuriyet tarihinin en yüksek devalüasyonu yapıldı. 1 ABD Doları 2,8 Türk Lirası'ndan 9 TL'ye çıktı. Devalüasyon oranı yüzde 221 idi.</a:t>
            </a:r>
          </a:p>
          <a:p>
            <a:pPr marL="361950" indent="-361950"/>
            <a:r>
              <a:rPr lang="tr-TR" sz="2400" dirty="0"/>
              <a:t>6 Eylül Adnan Menderes (Balıkesir, muhalefete atfen): “İdam sehpalarında can verenlerden ders alsalar ya”</a:t>
            </a:r>
          </a:p>
          <a:p>
            <a:pPr marL="361950" indent="-361950"/>
            <a:r>
              <a:rPr lang="tr-TR" sz="2400" dirty="0"/>
              <a:t>7 Eylül İsmet İnönü: “Sehpalar kurulursa nasıl işleyeceğini kimse bilemez”</a:t>
            </a:r>
          </a:p>
          <a:p>
            <a:pPr marL="361950" indent="-361950"/>
            <a:r>
              <a:rPr lang="tr-TR" sz="2400" dirty="0"/>
              <a:t>12 Ekim - Başbakan Adnan Menderes yurttaşlardan "Vatan cephesi" kurmalarını istedi.</a:t>
            </a:r>
          </a:p>
          <a:p>
            <a:pPr marL="361950" indent="-361950"/>
            <a:r>
              <a:rPr lang="tr-TR" sz="2400" dirty="0"/>
              <a:t>17 Kasım - Erzurum</a:t>
            </a:r>
            <a:r>
              <a:rPr lang="tr-TR" sz="2400" u="sng" dirty="0"/>
              <a:t> </a:t>
            </a:r>
            <a:r>
              <a:rPr lang="tr-TR" sz="2400" dirty="0"/>
              <a:t>Atatürk Üniversitesi açıldı.</a:t>
            </a:r>
          </a:p>
        </p:txBody>
      </p:sp>
      <p:sp>
        <p:nvSpPr>
          <p:cNvPr id="3" name="Slayt Numarası Yer Tutucusu 2"/>
          <p:cNvSpPr>
            <a:spLocks noGrp="1"/>
          </p:cNvSpPr>
          <p:nvPr>
            <p:ph type="sldNum" sz="quarter" idx="12"/>
          </p:nvPr>
        </p:nvSpPr>
        <p:spPr/>
        <p:txBody>
          <a:bodyPr/>
          <a:lstStyle/>
          <a:p>
            <a:fld id="{1569E194-6402-4FA5-A74F-93BE5FA2B644}" type="slidenum">
              <a:rPr lang="tr-TR" smtClean="0"/>
              <a:t>12</a:t>
            </a:fld>
            <a:endParaRPr lang="tr-TR"/>
          </a:p>
        </p:txBody>
      </p:sp>
    </p:spTree>
    <p:extLst>
      <p:ext uri="{BB962C8B-B14F-4D97-AF65-F5344CB8AC3E}">
        <p14:creationId xmlns:p14="http://schemas.microsoft.com/office/powerpoint/2010/main" val="3307410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620688"/>
            <a:ext cx="8712968" cy="3600986"/>
          </a:xfrm>
          <a:prstGeom prst="rect">
            <a:avLst/>
          </a:prstGeom>
        </p:spPr>
        <p:txBody>
          <a:bodyPr wrap="square">
            <a:spAutoFit/>
          </a:bodyPr>
          <a:lstStyle/>
          <a:p>
            <a:r>
              <a:rPr lang="tr-TR" sz="3200" b="1" dirty="0"/>
              <a:t>Vatan Cephesi: </a:t>
            </a:r>
            <a:endParaRPr lang="tr-TR" sz="3200" b="1" dirty="0" smtClean="0"/>
          </a:p>
          <a:p>
            <a:r>
              <a:rPr lang="tr-TR" sz="2800" dirty="0" smtClean="0"/>
              <a:t>Menderes </a:t>
            </a:r>
            <a:r>
              <a:rPr lang="tr-TR" sz="2800" dirty="0"/>
              <a:t>Tarafından kurulan, DP'nin il ve ilçe teşkilatları ile gençlik kollarını bir araya getiren oluşumda, DP destekçilerinin isimleri radyodan düzenli olarak halka açıklanmaktaydı. </a:t>
            </a:r>
            <a:endParaRPr lang="tr-TR" sz="2800" dirty="0" smtClean="0"/>
          </a:p>
          <a:p>
            <a:r>
              <a:rPr lang="tr-TR" sz="2800" dirty="0" smtClean="0"/>
              <a:t>Bunun </a:t>
            </a:r>
            <a:r>
              <a:rPr lang="tr-TR" sz="2800" dirty="0"/>
              <a:t>yapılmasındaki amacın gitgide güçlenen muhalefete karşı gövde gösterisi yapmak olduğu ve halkı kutuplaşmaya ittiği iddia </a:t>
            </a:r>
            <a:r>
              <a:rPr lang="tr-TR" sz="2800" dirty="0" smtClean="0"/>
              <a:t>edilmiştir</a:t>
            </a:r>
            <a:endParaRPr lang="tr-TR" sz="2800" dirty="0"/>
          </a:p>
        </p:txBody>
      </p:sp>
      <p:sp>
        <p:nvSpPr>
          <p:cNvPr id="3" name="Slayt Numarası Yer Tutucusu 2"/>
          <p:cNvSpPr>
            <a:spLocks noGrp="1"/>
          </p:cNvSpPr>
          <p:nvPr>
            <p:ph type="sldNum" sz="quarter" idx="12"/>
          </p:nvPr>
        </p:nvSpPr>
        <p:spPr/>
        <p:txBody>
          <a:bodyPr/>
          <a:lstStyle/>
          <a:p>
            <a:fld id="{1569E194-6402-4FA5-A74F-93BE5FA2B644}" type="slidenum">
              <a:rPr lang="tr-TR" smtClean="0"/>
              <a:t>13</a:t>
            </a:fld>
            <a:endParaRPr lang="tr-TR"/>
          </a:p>
        </p:txBody>
      </p:sp>
    </p:spTree>
    <p:extLst>
      <p:ext uri="{BB962C8B-B14F-4D97-AF65-F5344CB8AC3E}">
        <p14:creationId xmlns:p14="http://schemas.microsoft.com/office/powerpoint/2010/main" val="4187528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9718" y="384007"/>
            <a:ext cx="8712968" cy="3662541"/>
          </a:xfrm>
          <a:prstGeom prst="rect">
            <a:avLst/>
          </a:prstGeom>
        </p:spPr>
        <p:txBody>
          <a:bodyPr wrap="square">
            <a:spAutoFit/>
          </a:bodyPr>
          <a:lstStyle/>
          <a:p>
            <a:r>
              <a:rPr lang="tr-TR" sz="3600" b="1" dirty="0"/>
              <a:t>1959</a:t>
            </a:r>
            <a:endParaRPr lang="tr-TR" sz="2800" b="1" dirty="0"/>
          </a:p>
          <a:p>
            <a:pPr marL="361950" indent="-361950"/>
            <a:r>
              <a:rPr lang="tr-TR" sz="2800" dirty="0"/>
              <a:t>17 Şubat - Başbakan Adnan Menderes'i Londra'ya götüren THY'nin Viscount Vickers tipi </a:t>
            </a:r>
            <a:r>
              <a:rPr lang="tr-TR" sz="2800" i="1" dirty="0"/>
              <a:t>SEV</a:t>
            </a:r>
            <a:r>
              <a:rPr lang="tr-TR" sz="2800" dirty="0"/>
              <a:t> adlı uçağı, Londra'nın Gatwick Havaalanı yakınlarında düştü. Menderes'in yaralı olarak kurtulduğu kazada, uçakta bulunan 21 kişiden 14'ü hayatını kaybetti.</a:t>
            </a:r>
          </a:p>
          <a:p>
            <a:pPr marL="361950" indent="-361950"/>
            <a:r>
              <a:rPr lang="tr-TR" sz="2800" dirty="0"/>
              <a:t>1 Mayıs - Uşak'ta, muhalefet lideri İsmet İnönü'nün başına taş atıldı.</a:t>
            </a:r>
          </a:p>
        </p:txBody>
      </p:sp>
      <p:sp>
        <p:nvSpPr>
          <p:cNvPr id="3" name="Slayt Numarası Yer Tutucusu 2"/>
          <p:cNvSpPr>
            <a:spLocks noGrp="1"/>
          </p:cNvSpPr>
          <p:nvPr>
            <p:ph type="sldNum" sz="quarter" idx="12"/>
          </p:nvPr>
        </p:nvSpPr>
        <p:spPr/>
        <p:txBody>
          <a:bodyPr/>
          <a:lstStyle/>
          <a:p>
            <a:fld id="{1569E194-6402-4FA5-A74F-93BE5FA2B644}" type="slidenum">
              <a:rPr lang="tr-TR" smtClean="0"/>
              <a:t>14</a:t>
            </a:fld>
            <a:endParaRPr lang="tr-TR"/>
          </a:p>
        </p:txBody>
      </p:sp>
    </p:spTree>
    <p:extLst>
      <p:ext uri="{BB962C8B-B14F-4D97-AF65-F5344CB8AC3E}">
        <p14:creationId xmlns:p14="http://schemas.microsoft.com/office/powerpoint/2010/main" val="245931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79512" y="178772"/>
            <a:ext cx="8964488"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7188" marR="0" lvl="0" indent="-357188" algn="l"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tx1"/>
                </a:solidFill>
                <a:effectLst/>
                <a:ea typeface="Calibri" pitchFamily="34" charset="0"/>
                <a:cs typeface="Times New Roman" pitchFamily="18" charset="0"/>
              </a:rPr>
              <a:t>1950</a:t>
            </a:r>
            <a:endParaRPr kumimoji="0" lang="tr-TR" sz="2200" b="1"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16 Şubat - Tek dereceli, gizli oy ve açık tasnif esaslarını getiren çoğunluk sistemine dayalı </a:t>
            </a:r>
            <a:r>
              <a:rPr kumimoji="0" lang="tr-TR" sz="2200" b="0" i="0" u="sng" strike="noStrike" cap="none" normalizeH="0" baseline="0" dirty="0" smtClean="0">
                <a:ln>
                  <a:noFill/>
                </a:ln>
                <a:solidFill>
                  <a:schemeClr val="tx1"/>
                </a:solidFill>
                <a:effectLst/>
                <a:ea typeface="Times New Roman" pitchFamily="18" charset="0"/>
                <a:cs typeface="Times New Roman" pitchFamily="18" charset="0"/>
              </a:rPr>
              <a:t>Seçim Kanunu </a:t>
            </a: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kabul edildi.</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1 Mart - Türk büyüklerine ait olan ya da sanat değeri bulunan </a:t>
            </a:r>
            <a:r>
              <a:rPr kumimoji="0" lang="tr-TR" sz="2200" b="0" i="0" u="sng" strike="noStrike" cap="none" normalizeH="0" baseline="0" dirty="0" smtClean="0">
                <a:ln>
                  <a:noFill/>
                </a:ln>
                <a:solidFill>
                  <a:schemeClr val="tx1"/>
                </a:solidFill>
                <a:effectLst/>
                <a:ea typeface="Times New Roman" pitchFamily="18" charset="0"/>
                <a:cs typeface="Times New Roman" pitchFamily="18" charset="0"/>
              </a:rPr>
              <a:t>türbelerin</a:t>
            </a: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 Milli Eğitim Bakanlığınca hizmete açılabileceği hakkındaki kanun kabul edildi.</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4 Nisan </a:t>
            </a:r>
            <a:r>
              <a:rPr kumimoji="0" lang="tr-TR" sz="2200" b="0" i="0" u="sng" strike="noStrike" cap="none" normalizeH="0" baseline="0" dirty="0" smtClean="0">
                <a:ln>
                  <a:noFill/>
                </a:ln>
                <a:solidFill>
                  <a:schemeClr val="tx1"/>
                </a:solidFill>
                <a:effectLst/>
                <a:ea typeface="Times New Roman" pitchFamily="18" charset="0"/>
                <a:cs typeface="Times New Roman" pitchFamily="18" charset="0"/>
              </a:rPr>
              <a:t>Marshall Planı </a:t>
            </a: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çerçevesinde 30 milyon $ tarım ilacı alındı</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Calibri" pitchFamily="34" charset="0"/>
                <a:cs typeface="Times New Roman" pitchFamily="18" charset="0"/>
              </a:rPr>
              <a:t>14 Mayıs – </a:t>
            </a:r>
            <a:r>
              <a:rPr kumimoji="0" lang="tr-TR" sz="2200" b="0" i="1" u="none" strike="noStrike" cap="none" normalizeH="0" baseline="0" dirty="0" smtClean="0">
                <a:ln>
                  <a:noFill/>
                </a:ln>
                <a:solidFill>
                  <a:schemeClr val="tx1"/>
                </a:solidFill>
                <a:effectLst/>
                <a:ea typeface="Calibri" pitchFamily="34" charset="0"/>
                <a:cs typeface="Times New Roman" pitchFamily="18" charset="0"/>
              </a:rPr>
              <a:t>Genel Seçimler</a:t>
            </a:r>
            <a:endParaRPr kumimoji="0" lang="tr-TR" sz="2200" b="0" i="1"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Calibri" pitchFamily="34" charset="0"/>
                <a:cs typeface="Times New Roman" pitchFamily="18" charset="0"/>
              </a:rPr>
              <a:t>16 Haziran - Türkçeleştirilmiş </a:t>
            </a:r>
            <a:r>
              <a:rPr kumimoji="0" lang="tr-TR" sz="2200" b="0" i="0" u="sng" strike="noStrike" cap="none" normalizeH="0" baseline="0" dirty="0" smtClean="0">
                <a:ln>
                  <a:noFill/>
                </a:ln>
                <a:solidFill>
                  <a:schemeClr val="tx1"/>
                </a:solidFill>
                <a:effectLst/>
                <a:ea typeface="Calibri" pitchFamily="34" charset="0"/>
                <a:cs typeface="Times New Roman" pitchFamily="18" charset="0"/>
              </a:rPr>
              <a:t>ezanın</a:t>
            </a:r>
            <a:r>
              <a:rPr kumimoji="0" lang="tr-TR" sz="2200" b="0" i="0" u="none" strike="noStrike" cap="none" normalizeH="0" baseline="0" dirty="0" smtClean="0">
                <a:ln>
                  <a:noFill/>
                </a:ln>
                <a:solidFill>
                  <a:schemeClr val="tx1"/>
                </a:solidFill>
                <a:effectLst/>
                <a:ea typeface="Calibri" pitchFamily="34" charset="0"/>
                <a:cs typeface="Times New Roman" pitchFamily="18" charset="0"/>
              </a:rPr>
              <a:t> eskiden olduğu gibi </a:t>
            </a:r>
            <a:r>
              <a:rPr kumimoji="0" lang="tr-TR" sz="2200" b="0" i="0" u="sng" strike="noStrike" cap="none" normalizeH="0" baseline="0" dirty="0" smtClean="0">
                <a:ln>
                  <a:noFill/>
                </a:ln>
                <a:solidFill>
                  <a:schemeClr val="tx1"/>
                </a:solidFill>
                <a:effectLst/>
                <a:ea typeface="Calibri" pitchFamily="34" charset="0"/>
                <a:cs typeface="Times New Roman" pitchFamily="18" charset="0"/>
              </a:rPr>
              <a:t>Arapça</a:t>
            </a:r>
            <a:r>
              <a:rPr kumimoji="0" lang="tr-TR" sz="2200" b="0" i="0" u="none" strike="noStrike" cap="none" normalizeH="0" baseline="0" dirty="0" smtClean="0">
                <a:ln>
                  <a:noFill/>
                </a:ln>
                <a:solidFill>
                  <a:schemeClr val="tx1"/>
                </a:solidFill>
                <a:effectLst/>
                <a:ea typeface="Calibri" pitchFamily="34" charset="0"/>
                <a:cs typeface="Times New Roman" pitchFamily="18" charset="0"/>
              </a:rPr>
              <a:t> okunmasına dair kanun kabul edildi.(TCK değişiklik)</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Calibri" pitchFamily="34" charset="0"/>
                <a:cs typeface="Times New Roman" pitchFamily="18" charset="0"/>
              </a:rPr>
              <a:t>5 Temmuz </a:t>
            </a:r>
            <a:r>
              <a:rPr kumimoji="0" lang="tr-TR" sz="2200" b="0" i="0" u="sng" strike="noStrike" cap="none" normalizeH="0" baseline="0" dirty="0" smtClean="0">
                <a:ln>
                  <a:noFill/>
                </a:ln>
                <a:solidFill>
                  <a:schemeClr val="tx1"/>
                </a:solidFill>
                <a:effectLst/>
                <a:ea typeface="Calibri" pitchFamily="34" charset="0"/>
                <a:cs typeface="Times New Roman" pitchFamily="18" charset="0"/>
              </a:rPr>
              <a:t>Radyoda dini program </a:t>
            </a:r>
            <a:r>
              <a:rPr kumimoji="0" lang="tr-TR" sz="2200" b="0" i="0" u="none" strike="noStrike" cap="none" normalizeH="0" baseline="0" dirty="0" smtClean="0">
                <a:ln>
                  <a:noFill/>
                </a:ln>
                <a:solidFill>
                  <a:schemeClr val="tx1"/>
                </a:solidFill>
                <a:effectLst/>
                <a:ea typeface="Calibri" pitchFamily="34" charset="0"/>
                <a:cs typeface="Times New Roman" pitchFamily="18" charset="0"/>
              </a:rPr>
              <a:t>yayınlama yasağı kalktı</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Calibri" pitchFamily="34" charset="0"/>
                <a:cs typeface="Times New Roman" pitchFamily="18" charset="0"/>
              </a:rPr>
              <a:t>10 Ağustos Bulgaristan’dan Türkiye’ye göç (1951’e kadar 150.000)</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21 Eylül - Takviyeli Türk Tugayı, Kore'ye hareket etti. (Süveyş Kanalı üzerinden) </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17 Ekim - Türk Tugayı, Kore'ye ulaştı.</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4 Kasım - Türkiye, insan haklarını ve hürriyetlerini koruma antlaşmasını Roma'da imzaladı. </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İlkokullarda program dışı </a:t>
            </a:r>
            <a:r>
              <a:rPr kumimoji="0" lang="tr-TR" sz="2200" b="0" i="0" u="sng" strike="noStrike" cap="none" normalizeH="0" baseline="0" dirty="0" smtClean="0">
                <a:ln>
                  <a:noFill/>
                </a:ln>
                <a:solidFill>
                  <a:schemeClr val="tx1"/>
                </a:solidFill>
                <a:effectLst/>
                <a:ea typeface="Times New Roman" pitchFamily="18" charset="0"/>
                <a:cs typeface="Times New Roman" pitchFamily="18" charset="0"/>
              </a:rPr>
              <a:t>din dersi </a:t>
            </a: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programa dahil edildi</a:t>
            </a:r>
            <a:endParaRPr kumimoji="0" lang="tr-TR" sz="2200" b="0" i="0" u="none" strike="noStrike" cap="none" normalizeH="0" baseline="0" dirty="0" smtClean="0">
              <a:ln>
                <a:noFill/>
              </a:ln>
              <a:solidFill>
                <a:schemeClr val="tx1"/>
              </a:solidFill>
              <a:effectLst/>
              <a:cs typeface="Arial" pitchFamily="34" charset="0"/>
            </a:endParaRPr>
          </a:p>
          <a:p>
            <a:pPr marL="357188" marR="0" lvl="0" indent="-357188" algn="l"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ea typeface="Times New Roman" pitchFamily="18" charset="0"/>
                <a:cs typeface="Times New Roman" pitchFamily="18" charset="0"/>
              </a:rPr>
              <a:t>29 Kasım - Ankara'da Refik Saydam Hıfzıssıhha Enstitüsü BCG verem aşısı laboratuvarı hizmete girdi.</a:t>
            </a:r>
            <a:endParaRPr kumimoji="0" lang="tr-TR" sz="2200" b="0" i="0" u="none" strike="noStrike" cap="none" normalizeH="0" baseline="0" dirty="0" smtClean="0">
              <a:ln>
                <a:noFill/>
              </a:ln>
              <a:solidFill>
                <a:schemeClr val="tx1"/>
              </a:solidFill>
              <a:effectLst/>
              <a:cs typeface="Arial" pitchFamily="34" charset="0"/>
            </a:endParaRPr>
          </a:p>
        </p:txBody>
      </p:sp>
      <p:sp>
        <p:nvSpPr>
          <p:cNvPr id="2" name="Slayt Numarası Yer Tutucusu 1"/>
          <p:cNvSpPr>
            <a:spLocks noGrp="1"/>
          </p:cNvSpPr>
          <p:nvPr>
            <p:ph type="sldNum" sz="quarter" idx="12"/>
          </p:nvPr>
        </p:nvSpPr>
        <p:spPr/>
        <p:txBody>
          <a:bodyPr/>
          <a:lstStyle/>
          <a:p>
            <a:fld id="{1569E194-6402-4FA5-A74F-93BE5FA2B644}" type="slidenum">
              <a:rPr lang="tr-TR" smtClean="0"/>
              <a:t>2</a:t>
            </a:fld>
            <a:endParaRPr lang="tr-TR"/>
          </a:p>
        </p:txBody>
      </p:sp>
    </p:spTree>
    <p:extLst>
      <p:ext uri="{BB962C8B-B14F-4D97-AF65-F5344CB8AC3E}">
        <p14:creationId xmlns:p14="http://schemas.microsoft.com/office/powerpoint/2010/main" val="3320487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476672"/>
            <a:ext cx="8424936" cy="3539430"/>
          </a:xfrm>
          <a:prstGeom prst="rect">
            <a:avLst/>
          </a:prstGeom>
        </p:spPr>
        <p:txBody>
          <a:bodyPr wrap="square">
            <a:spAutoFit/>
          </a:bodyPr>
          <a:lstStyle/>
          <a:p>
            <a:pPr lvl="0" eaLnBrk="0" fontAlgn="base" hangingPunct="0">
              <a:spcBef>
                <a:spcPct val="0"/>
              </a:spcBef>
              <a:spcAft>
                <a:spcPct val="0"/>
              </a:spcAft>
            </a:pPr>
            <a:r>
              <a:rPr kumimoji="0" lang="tr-TR" sz="3200" b="1" i="0" u="none" strike="noStrike" cap="none" normalizeH="0" baseline="0" dirty="0" smtClean="0">
                <a:ln>
                  <a:noFill/>
                </a:ln>
                <a:solidFill>
                  <a:schemeClr val="tx1"/>
                </a:solidFill>
                <a:effectLst/>
                <a:ea typeface="Calibri" pitchFamily="34" charset="0"/>
                <a:cs typeface="Times New Roman" pitchFamily="18" charset="0"/>
              </a:rPr>
              <a:t>Marshall Planı</a:t>
            </a:r>
            <a:r>
              <a:rPr kumimoji="0" lang="tr-TR" sz="3200" b="0" i="0" u="none" strike="noStrike" cap="none" normalizeH="0" baseline="0" dirty="0" smtClean="0">
                <a:ln>
                  <a:noFill/>
                </a:ln>
                <a:solidFill>
                  <a:schemeClr val="tx1"/>
                </a:solidFill>
                <a:effectLst/>
                <a:ea typeface="Calibri" pitchFamily="34" charset="0"/>
                <a:cs typeface="Times New Roman" pitchFamily="18" charset="0"/>
              </a:rPr>
              <a:t>  (Marshall Yardımları): </a:t>
            </a:r>
          </a:p>
          <a:p>
            <a:pPr lvl="0" eaLnBrk="0" fontAlgn="base" hangingPunct="0">
              <a:spcBef>
                <a:spcPct val="0"/>
              </a:spcBef>
              <a:spcAft>
                <a:spcPct val="0"/>
              </a:spcAft>
            </a:pPr>
            <a:r>
              <a:rPr kumimoji="0" lang="tr-TR" sz="3200" b="0" i="0" u="none" strike="noStrike" cap="none" normalizeH="0" baseline="0" dirty="0" smtClean="0">
                <a:ln>
                  <a:noFill/>
                </a:ln>
                <a:solidFill>
                  <a:schemeClr val="tx1"/>
                </a:solidFill>
                <a:effectLst/>
                <a:ea typeface="Calibri" pitchFamily="34" charset="0"/>
                <a:cs typeface="Times New Roman" pitchFamily="18" charset="0"/>
              </a:rPr>
              <a:t>II. Dünya Savaşı sonrasında 1947 yılında önerilen ve 1948-1951 yılları arasında yürürlüğe konan ABD kaynaklı bir ekonomik yardım paketidir. Aralarında Türkiye'nin de bulunduğu 16 ülke, bu plan uyarınca ABD'den ekonomik kalkınma yardımı almıştır.</a:t>
            </a:r>
            <a:endParaRPr kumimoji="0" lang="tr-TR" sz="3200" b="0" i="0" u="none" strike="noStrike" cap="none" normalizeH="0" baseline="0" dirty="0" smtClean="0">
              <a:ln>
                <a:noFill/>
              </a:ln>
              <a:solidFill>
                <a:schemeClr val="tx1"/>
              </a:solidFill>
              <a:effectLst/>
              <a:cs typeface="Arial"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968678342"/>
              </p:ext>
            </p:extLst>
          </p:nvPr>
        </p:nvGraphicFramePr>
        <p:xfrm>
          <a:off x="395536" y="6165304"/>
          <a:ext cx="8435280" cy="439674"/>
        </p:xfrm>
        <a:graphic>
          <a:graphicData uri="http://schemas.openxmlformats.org/drawingml/2006/table">
            <a:tbl>
              <a:tblPr firstRow="1" firstCol="1" bandRow="1">
                <a:tableStyleId>{5C22544A-7EE6-4342-B048-85BDC9FD1C3A}</a:tableStyleId>
              </a:tblPr>
              <a:tblGrid>
                <a:gridCol w="1687056"/>
                <a:gridCol w="1687056"/>
                <a:gridCol w="1687056"/>
                <a:gridCol w="1687056"/>
                <a:gridCol w="1687056"/>
              </a:tblGrid>
              <a:tr h="0">
                <a:tc>
                  <a:txBody>
                    <a:bodyPr/>
                    <a:lstStyle/>
                    <a:p>
                      <a:pPr>
                        <a:lnSpc>
                          <a:spcPct val="115000"/>
                        </a:lnSpc>
                        <a:spcAft>
                          <a:spcPts val="0"/>
                        </a:spcAft>
                      </a:pPr>
                      <a:r>
                        <a:rPr lang="tr-TR" sz="2400">
                          <a:effectLst/>
                        </a:rPr>
                        <a:t>Türkiye</a:t>
                      </a:r>
                      <a:endParaRPr lang="tr-TR" sz="20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tr-TR" sz="2400">
                          <a:effectLst/>
                        </a:rPr>
                        <a:t>1948-49: 28</a:t>
                      </a:r>
                      <a:endParaRPr lang="tr-TR" sz="20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tr-TR" sz="2400">
                          <a:effectLst/>
                        </a:rPr>
                        <a:t>1949-50: 59</a:t>
                      </a:r>
                      <a:endParaRPr lang="tr-TR" sz="20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tr-TR" sz="2400">
                          <a:effectLst/>
                        </a:rPr>
                        <a:t>1950-51: 50</a:t>
                      </a:r>
                      <a:endParaRPr lang="tr-TR" sz="20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tr-TR" sz="2400" dirty="0">
                          <a:effectLst/>
                        </a:rPr>
                        <a:t>137 milyon$ </a:t>
                      </a:r>
                      <a:endParaRPr lang="tr-TR" sz="2000" dirty="0">
                        <a:effectLst/>
                        <a:latin typeface="Calibri"/>
                        <a:ea typeface="Calibri"/>
                        <a:cs typeface="Times New Roman"/>
                      </a:endParaRPr>
                    </a:p>
                  </a:txBody>
                  <a:tcPr marL="9525" marR="9525" marT="9525" marB="9525" anchor="ctr"/>
                </a:tc>
              </a:tr>
            </a:tbl>
          </a:graphicData>
        </a:graphic>
      </p:graphicFrame>
      <p:sp>
        <p:nvSpPr>
          <p:cNvPr id="4" name="Slayt Numarası Yer Tutucusu 3"/>
          <p:cNvSpPr>
            <a:spLocks noGrp="1"/>
          </p:cNvSpPr>
          <p:nvPr>
            <p:ph type="sldNum" sz="quarter" idx="12"/>
          </p:nvPr>
        </p:nvSpPr>
        <p:spPr/>
        <p:txBody>
          <a:bodyPr/>
          <a:lstStyle/>
          <a:p>
            <a:fld id="{1569E194-6402-4FA5-A74F-93BE5FA2B644}" type="slidenum">
              <a:rPr lang="tr-TR" smtClean="0"/>
              <a:t>3</a:t>
            </a:fld>
            <a:endParaRPr lang="tr-TR"/>
          </a:p>
        </p:txBody>
      </p:sp>
      <p:pic>
        <p:nvPicPr>
          <p:cNvPr id="1026" name="Picture 2" descr="C:\Users\Administrator\Pictures\Marshall_Plan_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8180" y="3429000"/>
            <a:ext cx="2744194" cy="2722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354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332656"/>
            <a:ext cx="8784976" cy="4955203"/>
          </a:xfrm>
          <a:prstGeom prst="rect">
            <a:avLst/>
          </a:prstGeom>
        </p:spPr>
        <p:txBody>
          <a:bodyPr wrap="square">
            <a:spAutoFit/>
          </a:bodyPr>
          <a:lstStyle/>
          <a:p>
            <a:r>
              <a:rPr lang="tr-TR" sz="2800" b="1" dirty="0" smtClean="0"/>
              <a:t>1950 Türkiye Genel Seçimleri</a:t>
            </a:r>
            <a:r>
              <a:rPr kumimoji="0" lang="tr-TR" sz="2800" b="1" i="0" u="none" strike="noStrike" cap="none" normalizeH="0" baseline="0" dirty="0" smtClean="0">
                <a:ln>
                  <a:noFill/>
                </a:ln>
                <a:solidFill>
                  <a:schemeClr val="tx1"/>
                </a:solidFill>
                <a:effectLst/>
                <a:ea typeface="Calibri" pitchFamily="34" charset="0"/>
                <a:cs typeface="Times New Roman" pitchFamily="18" charset="0"/>
              </a:rPr>
              <a:t>: </a:t>
            </a:r>
          </a:p>
          <a:p>
            <a:r>
              <a:rPr kumimoji="0" lang="tr-TR" sz="2400" b="0" i="0" u="none" strike="noStrike" cap="none" normalizeH="0" baseline="0" dirty="0" smtClean="0">
                <a:ln>
                  <a:noFill/>
                </a:ln>
                <a:solidFill>
                  <a:schemeClr val="tx1"/>
                </a:solidFill>
                <a:effectLst/>
                <a:ea typeface="Calibri" pitchFamily="34" charset="0"/>
                <a:cs typeface="Times New Roman" pitchFamily="18" charset="0"/>
              </a:rPr>
              <a:t>Demokrat Parti: 396, Cumhuriyet Halk Partisi: 69, Millet Partisi: 1, Bağımsız: 7</a:t>
            </a:r>
          </a:p>
          <a:p>
            <a:r>
              <a:rPr lang="tr-TR" sz="2400" dirty="0" smtClean="0"/>
              <a:t>İlk </a:t>
            </a:r>
            <a:r>
              <a:rPr lang="tr-TR" sz="2400" dirty="0"/>
              <a:t>demokratik </a:t>
            </a:r>
            <a:r>
              <a:rPr lang="tr-TR" sz="2400" dirty="0" smtClean="0"/>
              <a:t>seçim.</a:t>
            </a:r>
            <a:endParaRPr lang="tr-TR" sz="2400" dirty="0"/>
          </a:p>
          <a:p>
            <a:r>
              <a:rPr lang="tr-TR" sz="2400" dirty="0"/>
              <a:t>İlk defa "gizli oy, açık tasnif" sistemi uygulanmıştır</a:t>
            </a:r>
          </a:p>
          <a:p>
            <a:r>
              <a:rPr lang="tr-TR" sz="2400" dirty="0"/>
              <a:t>CHP ve DP ülke genelinde seçimlere katılırken, MP sadece 22 ilde aday gösterdi</a:t>
            </a:r>
            <a:r>
              <a:rPr lang="tr-TR" sz="2400" dirty="0" smtClean="0"/>
              <a:t>.</a:t>
            </a:r>
          </a:p>
          <a:p>
            <a:pPr lvl="0" eaLnBrk="0" fontAlgn="base" hangingPunct="0">
              <a:spcBef>
                <a:spcPct val="0"/>
              </a:spcBef>
              <a:spcAft>
                <a:spcPct val="0"/>
              </a:spcAf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Cumhur reisi: Celal Bayar</a:t>
            </a:r>
            <a:endParaRPr kumimoji="0" lang="tr-TR" sz="20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Başvekil: Adnan Menderes</a:t>
            </a:r>
            <a:endParaRPr kumimoji="0" lang="tr-TR" sz="2000" b="0" i="0" u="none" strike="noStrike" cap="none" normalizeH="0" baseline="0" dirty="0" smtClean="0">
              <a:ln>
                <a:noFill/>
              </a:ln>
              <a:solidFill>
                <a:schemeClr val="tx1"/>
              </a:solidFill>
              <a:effectLst/>
              <a:cs typeface="Arial" pitchFamily="34" charset="0"/>
            </a:endParaRPr>
          </a:p>
          <a:p>
            <a:r>
              <a:rPr lang="tr-TR" sz="2400" dirty="0" smtClean="0"/>
              <a:t>Seçime </a:t>
            </a:r>
            <a:r>
              <a:rPr lang="tr-TR" sz="2400" dirty="0"/>
              <a:t>katılım oranı %89,3</a:t>
            </a:r>
          </a:p>
          <a:p>
            <a:r>
              <a:rPr lang="tr-TR" sz="2400" dirty="0"/>
              <a:t>Kullanılan oy: 8,905,743</a:t>
            </a:r>
          </a:p>
          <a:p>
            <a:r>
              <a:rPr lang="tr-TR" sz="2400" dirty="0"/>
              <a:t>Geçerli oy: 8,051,650</a:t>
            </a:r>
          </a:p>
          <a:p>
            <a:endParaRPr lang="tr-TR" sz="2400" dirty="0"/>
          </a:p>
        </p:txBody>
      </p:sp>
      <p:graphicFrame>
        <p:nvGraphicFramePr>
          <p:cNvPr id="3" name="Tablo 2"/>
          <p:cNvGraphicFramePr>
            <a:graphicFrameLocks noGrp="1"/>
          </p:cNvGraphicFramePr>
          <p:nvPr>
            <p:extLst>
              <p:ext uri="{D42A27DB-BD31-4B8C-83A1-F6EECF244321}">
                <p14:modId xmlns:p14="http://schemas.microsoft.com/office/powerpoint/2010/main" val="799296639"/>
              </p:ext>
            </p:extLst>
          </p:nvPr>
        </p:nvGraphicFramePr>
        <p:xfrm>
          <a:off x="457200" y="5191529"/>
          <a:ext cx="8229600" cy="1319022"/>
        </p:xfrm>
        <a:graphic>
          <a:graphicData uri="http://schemas.openxmlformats.org/drawingml/2006/table">
            <a:tbl>
              <a:tblPr firstRow="1" firstCol="1" bandRow="1">
                <a:tableStyleId>{5C22544A-7EE6-4342-B048-85BDC9FD1C3A}</a:tableStyleId>
              </a:tblPr>
              <a:tblGrid>
                <a:gridCol w="4114800"/>
                <a:gridCol w="2232248"/>
                <a:gridCol w="1882552"/>
              </a:tblGrid>
              <a:tr h="432048">
                <a:tc>
                  <a:txBody>
                    <a:bodyPr/>
                    <a:lstStyle/>
                    <a:p>
                      <a:pPr>
                        <a:lnSpc>
                          <a:spcPct val="115000"/>
                        </a:lnSpc>
                        <a:spcAft>
                          <a:spcPts val="0"/>
                        </a:spcAft>
                      </a:pPr>
                      <a:r>
                        <a:rPr lang="tr-TR" sz="2400" dirty="0">
                          <a:effectLst/>
                        </a:rPr>
                        <a:t>Kazandığı sandalye</a:t>
                      </a:r>
                      <a:endParaRPr lang="tr-TR" sz="20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dirty="0" smtClean="0">
                          <a:effectLst/>
                        </a:rPr>
                        <a:t>396</a:t>
                      </a:r>
                      <a:endParaRPr lang="tr-TR" sz="20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69</a:t>
                      </a:r>
                      <a:endParaRPr lang="tr-TR" sz="2000">
                        <a:effectLst/>
                        <a:latin typeface="Calibri"/>
                        <a:ea typeface="Calibri"/>
                        <a:cs typeface="Times New Roman"/>
                      </a:endParaRPr>
                    </a:p>
                  </a:txBody>
                  <a:tcPr marL="9525" marR="9525" marT="9525" marB="9525" anchor="ctr"/>
                </a:tc>
              </a:tr>
              <a:tr h="432048">
                <a:tc>
                  <a:txBody>
                    <a:bodyPr/>
                    <a:lstStyle/>
                    <a:p>
                      <a:pPr>
                        <a:lnSpc>
                          <a:spcPct val="115000"/>
                        </a:lnSpc>
                        <a:spcAft>
                          <a:spcPts val="0"/>
                        </a:spcAft>
                      </a:pPr>
                      <a:r>
                        <a:rPr lang="tr-TR" sz="2400">
                          <a:effectLst/>
                        </a:rPr>
                        <a:t>Aldığı oy </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4,241,393</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3,176,561</a:t>
                      </a:r>
                      <a:endParaRPr lang="tr-TR" sz="2000">
                        <a:effectLst/>
                        <a:latin typeface="Calibri"/>
                        <a:ea typeface="Calibri"/>
                        <a:cs typeface="Times New Roman"/>
                      </a:endParaRPr>
                    </a:p>
                  </a:txBody>
                  <a:tcPr marL="9525" marR="9525" marT="9525" marB="9525" anchor="ctr"/>
                </a:tc>
              </a:tr>
              <a:tr h="432048">
                <a:tc>
                  <a:txBody>
                    <a:bodyPr/>
                    <a:lstStyle/>
                    <a:p>
                      <a:pPr>
                        <a:lnSpc>
                          <a:spcPct val="115000"/>
                        </a:lnSpc>
                        <a:spcAft>
                          <a:spcPts val="0"/>
                        </a:spcAft>
                      </a:pPr>
                      <a:r>
                        <a:rPr lang="tr-TR" sz="2400">
                          <a:effectLst/>
                        </a:rPr>
                        <a:t>Yüzde</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52.67</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dirty="0">
                          <a:effectLst/>
                        </a:rPr>
                        <a:t>39.45</a:t>
                      </a:r>
                      <a:endParaRPr lang="tr-TR" sz="2000" dirty="0">
                        <a:effectLst/>
                        <a:latin typeface="Calibri"/>
                        <a:ea typeface="Calibri"/>
                        <a:cs typeface="Times New Roman"/>
                      </a:endParaRPr>
                    </a:p>
                  </a:txBody>
                  <a:tcPr marL="9525" marR="9525" marT="9525" marB="9525" anchor="ctr"/>
                </a:tc>
              </a:tr>
            </a:tbl>
          </a:graphicData>
        </a:graphic>
      </p:graphicFrame>
      <p:pic>
        <p:nvPicPr>
          <p:cNvPr id="4097" name="Picture 1" descr="C:\Users\Administrator\Pictures\1950Seçimler Hari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2769303"/>
            <a:ext cx="4968552" cy="2324573"/>
          </a:xfrm>
          <a:prstGeom prst="rect">
            <a:avLst/>
          </a:prstGeom>
          <a:noFill/>
          <a:extLst>
            <a:ext uri="{909E8E84-426E-40DD-AFC4-6F175D3DCCD1}">
              <a14:hiddenFill xmlns:a14="http://schemas.microsoft.com/office/drawing/2010/main">
                <a:solidFill>
                  <a:srgbClr val="FFFFFF"/>
                </a:solidFill>
              </a14:hiddenFill>
            </a:ext>
          </a:extLst>
        </p:spPr>
      </p:pic>
      <p:sp>
        <p:nvSpPr>
          <p:cNvPr id="4" name="Slayt Numarası Yer Tutucusu 3"/>
          <p:cNvSpPr>
            <a:spLocks noGrp="1"/>
          </p:cNvSpPr>
          <p:nvPr>
            <p:ph type="sldNum" sz="quarter" idx="12"/>
          </p:nvPr>
        </p:nvSpPr>
        <p:spPr/>
        <p:txBody>
          <a:bodyPr/>
          <a:lstStyle/>
          <a:p>
            <a:fld id="{1569E194-6402-4FA5-A74F-93BE5FA2B644}" type="slidenum">
              <a:rPr lang="tr-TR" smtClean="0"/>
              <a:t>4</a:t>
            </a:fld>
            <a:endParaRPr lang="tr-TR"/>
          </a:p>
        </p:txBody>
      </p:sp>
    </p:spTree>
    <p:extLst>
      <p:ext uri="{BB962C8B-B14F-4D97-AF65-F5344CB8AC3E}">
        <p14:creationId xmlns:p14="http://schemas.microsoft.com/office/powerpoint/2010/main" val="1585267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751344"/>
            <a:ext cx="8496944" cy="5509200"/>
          </a:xfrm>
          <a:prstGeom prst="rect">
            <a:avLst/>
          </a:prstGeom>
        </p:spPr>
        <p:txBody>
          <a:bodyPr wrap="square">
            <a:spAutoFit/>
          </a:bodyPr>
          <a:lstStyle/>
          <a:p>
            <a:r>
              <a:rPr lang="tr-TR" sz="3200" b="1" dirty="0"/>
              <a:t>1951</a:t>
            </a:r>
            <a:endParaRPr lang="tr-TR" sz="2400" b="1" dirty="0"/>
          </a:p>
          <a:p>
            <a:r>
              <a:rPr lang="tr-TR" sz="2400" dirty="0"/>
              <a:t>24 Şubat Kırşehir </a:t>
            </a:r>
            <a:r>
              <a:rPr lang="tr-TR" sz="2400" u="sng" dirty="0"/>
              <a:t>Atatürk büstü </a:t>
            </a:r>
            <a:r>
              <a:rPr lang="tr-TR" sz="2400" dirty="0"/>
              <a:t>saldırıya uğradı</a:t>
            </a:r>
          </a:p>
          <a:p>
            <a:r>
              <a:rPr lang="tr-TR" sz="2400" dirty="0"/>
              <a:t>25 Mayıs - Türkiye, Dünya Sağlık Teşkilatı Antlaşması'nı imzaladı.</a:t>
            </a:r>
          </a:p>
          <a:p>
            <a:r>
              <a:rPr lang="tr-TR" sz="2400" dirty="0"/>
              <a:t>27 Haziran Ticani lider Kemal </a:t>
            </a:r>
            <a:r>
              <a:rPr lang="tr-TR" sz="2400" dirty="0" err="1"/>
              <a:t>Pilavoğlu</a:t>
            </a:r>
            <a:r>
              <a:rPr lang="tr-TR" sz="2400" dirty="0"/>
              <a:t> tutuklandı</a:t>
            </a:r>
          </a:p>
          <a:p>
            <a:r>
              <a:rPr lang="tr-TR" sz="2400" dirty="0"/>
              <a:t>25 Temmuz Atatürk Aleyhine İşlenen Suçlar Hakkında Kanun</a:t>
            </a:r>
          </a:p>
          <a:p>
            <a:r>
              <a:rPr lang="tr-TR" sz="3200" b="1" dirty="0"/>
              <a:t>1952</a:t>
            </a:r>
            <a:endParaRPr lang="tr-TR" sz="2400" b="1" dirty="0"/>
          </a:p>
          <a:p>
            <a:r>
              <a:rPr lang="tr-TR" sz="2400" dirty="0"/>
              <a:t>18 Şubat - Türkiye, Kuzey Atlantik Antlaşması Teşkilatı’na (NATO) resmen katıldı.</a:t>
            </a:r>
          </a:p>
          <a:p>
            <a:r>
              <a:rPr lang="tr-TR" sz="2400" dirty="0"/>
              <a:t>5 Mayıs - Kibrit tekeli kaldırıldı.(1924) </a:t>
            </a:r>
          </a:p>
          <a:p>
            <a:r>
              <a:rPr lang="tr-TR" sz="2400" dirty="0"/>
              <a:t>8 Mayıs - Türkiye-Birleşmiş Milletler Teknik Yardım İdaresi, "Türkiye Ortadoğu Amme İdaresi Enstitüsü" Antlaşması imzalandı. (1953’te 24 Mart - Türkiye ve Ortadoğu Amme İdaresi Enstitüsü kuruldu.)</a:t>
            </a:r>
          </a:p>
          <a:p>
            <a:r>
              <a:rPr lang="tr-TR" sz="2400" dirty="0"/>
              <a:t> </a:t>
            </a:r>
          </a:p>
          <a:p>
            <a:r>
              <a:rPr lang="tr-TR" sz="2400" dirty="0"/>
              <a:t> </a:t>
            </a:r>
          </a:p>
        </p:txBody>
      </p:sp>
      <p:sp>
        <p:nvSpPr>
          <p:cNvPr id="3" name="Slayt Numarası Yer Tutucusu 2"/>
          <p:cNvSpPr>
            <a:spLocks noGrp="1"/>
          </p:cNvSpPr>
          <p:nvPr>
            <p:ph type="sldNum" sz="quarter" idx="12"/>
          </p:nvPr>
        </p:nvSpPr>
        <p:spPr/>
        <p:txBody>
          <a:bodyPr/>
          <a:lstStyle/>
          <a:p>
            <a:fld id="{1569E194-6402-4FA5-A74F-93BE5FA2B644}" type="slidenum">
              <a:rPr lang="tr-TR" smtClean="0"/>
              <a:t>5</a:t>
            </a:fld>
            <a:endParaRPr lang="tr-TR"/>
          </a:p>
        </p:txBody>
      </p:sp>
    </p:spTree>
    <p:extLst>
      <p:ext uri="{BB962C8B-B14F-4D97-AF65-F5344CB8AC3E}">
        <p14:creationId xmlns:p14="http://schemas.microsoft.com/office/powerpoint/2010/main" val="2444929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58847"/>
            <a:ext cx="8640960" cy="6678751"/>
          </a:xfrm>
          <a:prstGeom prst="rect">
            <a:avLst/>
          </a:prstGeom>
        </p:spPr>
        <p:txBody>
          <a:bodyPr wrap="square">
            <a:spAutoFit/>
          </a:bodyPr>
          <a:lstStyle/>
          <a:p>
            <a:r>
              <a:rPr lang="tr-TR" sz="3200" b="1" dirty="0"/>
              <a:t>1953</a:t>
            </a:r>
            <a:endParaRPr lang="tr-TR" sz="2800" b="1" dirty="0"/>
          </a:p>
          <a:p>
            <a:r>
              <a:rPr lang="tr-TR" sz="2800" dirty="0"/>
              <a:t>5 Mayıs - Milli </a:t>
            </a:r>
            <a:r>
              <a:rPr lang="tr-TR" sz="2800" dirty="0" smtClean="0"/>
              <a:t>Korunma </a:t>
            </a:r>
            <a:r>
              <a:rPr lang="tr-TR" sz="2800" dirty="0"/>
              <a:t>Kanunu yürürlükten kaldırıldı.</a:t>
            </a:r>
          </a:p>
          <a:p>
            <a:r>
              <a:rPr lang="tr-TR" sz="2800" dirty="0"/>
              <a:t>10 Kasım - Mustafa Kemal Atatürk'ün </a:t>
            </a:r>
            <a:r>
              <a:rPr lang="tr-TR" sz="2800" dirty="0" err="1"/>
              <a:t>naaşı</a:t>
            </a:r>
            <a:r>
              <a:rPr lang="tr-TR" sz="2800" dirty="0"/>
              <a:t> Etnografya Müzesi'ndeki geçici kabrinden alınarak, Anıtkabir'deki ebedi </a:t>
            </a:r>
            <a:r>
              <a:rPr lang="tr-TR" sz="2800" dirty="0" err="1"/>
              <a:t>istirahatgahına</a:t>
            </a:r>
            <a:r>
              <a:rPr lang="tr-TR" sz="2800" dirty="0"/>
              <a:t> bırakıldı.</a:t>
            </a:r>
          </a:p>
          <a:p>
            <a:r>
              <a:rPr lang="tr-TR" sz="3200" b="1" dirty="0"/>
              <a:t>1954</a:t>
            </a:r>
            <a:endParaRPr lang="tr-TR" sz="2800" b="1" dirty="0"/>
          </a:p>
          <a:p>
            <a:r>
              <a:rPr lang="tr-TR" sz="2800" dirty="0"/>
              <a:t>18 Ocak - Yabancı Sermayeyi Teşvik Kanunu kabul edildi.</a:t>
            </a:r>
          </a:p>
          <a:p>
            <a:r>
              <a:rPr lang="tr-TR" sz="2800" dirty="0"/>
              <a:t>2 Mayıs - 1954 Türkiye genel </a:t>
            </a:r>
            <a:r>
              <a:rPr lang="tr-TR" sz="2800" dirty="0" smtClean="0"/>
              <a:t>seçimleri</a:t>
            </a:r>
            <a:endParaRPr lang="tr-TR" sz="2800" dirty="0"/>
          </a:p>
          <a:p>
            <a:r>
              <a:rPr lang="tr-TR" sz="2800" dirty="0" smtClean="0"/>
              <a:t>25 </a:t>
            </a:r>
            <a:r>
              <a:rPr lang="tr-TR" sz="2800" dirty="0"/>
              <a:t>Mayıs Osmanlı borçlarının son taksiti ödendi</a:t>
            </a:r>
          </a:p>
          <a:p>
            <a:r>
              <a:rPr lang="tr-TR" sz="2800" dirty="0"/>
              <a:t>14 Haziran - Sakarya ve Adıyaman illeri kuruldu.</a:t>
            </a:r>
          </a:p>
          <a:p>
            <a:r>
              <a:rPr lang="tr-TR" sz="2800" dirty="0"/>
              <a:t>23 Haziran - Türkiye-ABD Vergi Muafiyetleri Antlaşması imzalandı.</a:t>
            </a:r>
          </a:p>
          <a:p>
            <a:r>
              <a:rPr lang="tr-TR" sz="2800" dirty="0"/>
              <a:t>20 Temmuz - Nevşehir ili kuruldu.</a:t>
            </a:r>
          </a:p>
          <a:p>
            <a:r>
              <a:rPr lang="tr-TR" sz="2800" dirty="0"/>
              <a:t>20 Temmuz - Kırşehir ilçeye dönüştürüldü. 3 yıl sonra 1957'de ise tekrar il oldu.</a:t>
            </a:r>
          </a:p>
        </p:txBody>
      </p:sp>
      <p:sp>
        <p:nvSpPr>
          <p:cNvPr id="3" name="Slayt Numarası Yer Tutucusu 2"/>
          <p:cNvSpPr>
            <a:spLocks noGrp="1"/>
          </p:cNvSpPr>
          <p:nvPr>
            <p:ph type="sldNum" sz="quarter" idx="12"/>
          </p:nvPr>
        </p:nvSpPr>
        <p:spPr/>
        <p:txBody>
          <a:bodyPr/>
          <a:lstStyle/>
          <a:p>
            <a:fld id="{1569E194-6402-4FA5-A74F-93BE5FA2B644}" type="slidenum">
              <a:rPr lang="tr-TR" smtClean="0"/>
              <a:t>6</a:t>
            </a:fld>
            <a:endParaRPr lang="tr-TR"/>
          </a:p>
        </p:txBody>
      </p:sp>
    </p:spTree>
    <p:extLst>
      <p:ext uri="{BB962C8B-B14F-4D97-AF65-F5344CB8AC3E}">
        <p14:creationId xmlns:p14="http://schemas.microsoft.com/office/powerpoint/2010/main" val="1328505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99391365"/>
              </p:ext>
            </p:extLst>
          </p:nvPr>
        </p:nvGraphicFramePr>
        <p:xfrm>
          <a:off x="457200" y="5013176"/>
          <a:ext cx="8229600" cy="1319022"/>
        </p:xfrm>
        <a:graphic>
          <a:graphicData uri="http://schemas.openxmlformats.org/drawingml/2006/table">
            <a:tbl>
              <a:tblPr firstRow="1" firstCol="1" bandRow="1">
                <a:tableStyleId>{5C22544A-7EE6-4342-B048-85BDC9FD1C3A}</a:tableStyleId>
              </a:tblPr>
              <a:tblGrid>
                <a:gridCol w="3394720"/>
                <a:gridCol w="2808312"/>
                <a:gridCol w="2026568"/>
              </a:tblGrid>
              <a:tr h="0">
                <a:tc>
                  <a:txBody>
                    <a:bodyPr/>
                    <a:lstStyle/>
                    <a:p>
                      <a:pPr>
                        <a:lnSpc>
                          <a:spcPct val="115000"/>
                        </a:lnSpc>
                        <a:spcAft>
                          <a:spcPts val="0"/>
                        </a:spcAft>
                      </a:pPr>
                      <a:r>
                        <a:rPr lang="tr-TR" sz="2400">
                          <a:effectLst/>
                        </a:rPr>
                        <a:t>Kazandığı sandalye</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502</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31</a:t>
                      </a:r>
                      <a:endParaRPr lang="tr-TR" sz="20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tr-TR" sz="2400">
                          <a:effectLst/>
                        </a:rPr>
                        <a:t>Aldığı oy</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5,151,550</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3,161,696</a:t>
                      </a:r>
                      <a:endParaRPr lang="tr-TR" sz="20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tr-TR" sz="2400">
                          <a:effectLst/>
                        </a:rPr>
                        <a:t>Yüzde</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a:effectLst/>
                        </a:rPr>
                        <a:t>57.61</a:t>
                      </a:r>
                      <a:endParaRPr lang="tr-TR" sz="20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tr-TR" sz="2400" dirty="0">
                          <a:effectLst/>
                        </a:rPr>
                        <a:t>35.36</a:t>
                      </a:r>
                      <a:endParaRPr lang="tr-TR" sz="2000" dirty="0">
                        <a:effectLst/>
                        <a:latin typeface="Calibri"/>
                        <a:ea typeface="Calibri"/>
                        <a:cs typeface="Times New Roman"/>
                      </a:endParaRPr>
                    </a:p>
                  </a:txBody>
                  <a:tcPr marL="9525" marR="9525" marT="9525" marB="9525" anchor="ctr"/>
                </a:tc>
              </a:tr>
            </a:tbl>
          </a:graphicData>
        </a:graphic>
      </p:graphicFrame>
      <p:sp>
        <p:nvSpPr>
          <p:cNvPr id="3" name="Rectangle 1"/>
          <p:cNvSpPr>
            <a:spLocks noChangeArrowheads="1"/>
          </p:cNvSpPr>
          <p:nvPr/>
        </p:nvSpPr>
        <p:spPr bwMode="auto">
          <a:xfrm>
            <a:off x="259119" y="374467"/>
            <a:ext cx="7931224"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3600" b="0" i="0" u="none" strike="noStrike" cap="none" normalizeH="0" baseline="0" dirty="0" smtClean="0">
                <a:ln>
                  <a:noFill/>
                </a:ln>
                <a:solidFill>
                  <a:schemeClr val="tx1"/>
                </a:solidFill>
                <a:effectLst/>
                <a:ea typeface="Calibri" pitchFamily="34" charset="0"/>
                <a:cs typeface="Times New Roman" pitchFamily="18" charset="0"/>
              </a:rPr>
              <a:t>1954 seçimleri</a:t>
            </a:r>
            <a:endParaRPr kumimoji="0" lang="tr-TR"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600" b="0" i="0" u="none" strike="noStrike" cap="none" normalizeH="0" baseline="0" dirty="0" smtClean="0">
                <a:ln>
                  <a:noFill/>
                </a:ln>
                <a:solidFill>
                  <a:schemeClr val="tx1"/>
                </a:solidFill>
                <a:effectLst/>
                <a:ea typeface="Calibri" pitchFamily="34" charset="0"/>
                <a:cs typeface="Times New Roman" pitchFamily="18" charset="0"/>
              </a:rPr>
              <a:t>Cumhur reisi: Celal Bayar</a:t>
            </a:r>
            <a:endParaRPr kumimoji="0" lang="tr-TR"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600" b="0" i="0" u="none" strike="noStrike" cap="none" normalizeH="0" baseline="0" dirty="0" smtClean="0">
                <a:ln>
                  <a:noFill/>
                </a:ln>
                <a:solidFill>
                  <a:schemeClr val="tx1"/>
                </a:solidFill>
                <a:effectLst/>
                <a:ea typeface="Calibri" pitchFamily="34" charset="0"/>
                <a:cs typeface="Times New Roman" pitchFamily="18" charset="0"/>
              </a:rPr>
              <a:t>Başvekil: Adnan Menderes</a:t>
            </a:r>
            <a:endParaRPr kumimoji="0" lang="tr-TR"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200" b="0" i="0" u="none" strike="noStrike" cap="none" normalizeH="0" baseline="0" dirty="0" smtClean="0">
                <a:ln>
                  <a:noFill/>
                </a:ln>
                <a:solidFill>
                  <a:schemeClr val="tx1"/>
                </a:solidFill>
                <a:effectLst/>
                <a:ea typeface="Calibri" pitchFamily="34" charset="0"/>
                <a:cs typeface="Times New Roman" pitchFamily="18" charset="0"/>
              </a:rPr>
              <a:t>Seçmen sayısı:10,262,063</a:t>
            </a:r>
            <a:endParaRPr kumimoji="0" lang="tr-TR"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200" b="0" i="0" u="none" strike="noStrike" cap="none" normalizeH="0" baseline="0" dirty="0" smtClean="0">
                <a:ln>
                  <a:noFill/>
                </a:ln>
                <a:solidFill>
                  <a:schemeClr val="tx1"/>
                </a:solidFill>
                <a:effectLst/>
                <a:ea typeface="Calibri" pitchFamily="34" charset="0"/>
                <a:cs typeface="Times New Roman" pitchFamily="18" charset="0"/>
              </a:rPr>
              <a:t>Kullanılan oy: 9,095,617</a:t>
            </a:r>
            <a:endParaRPr kumimoji="0" lang="tr-TR"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200" b="0" i="0" u="none" strike="noStrike" cap="none" normalizeH="0" baseline="0" dirty="0" smtClean="0">
                <a:ln>
                  <a:noFill/>
                </a:ln>
                <a:solidFill>
                  <a:schemeClr val="tx1"/>
                </a:solidFill>
                <a:effectLst/>
                <a:ea typeface="Calibri" pitchFamily="34" charset="0"/>
                <a:cs typeface="Times New Roman" pitchFamily="18" charset="0"/>
              </a:rPr>
              <a:t>Geçerli oy: 8,941,660</a:t>
            </a:r>
          </a:p>
          <a:p>
            <a:pPr marL="0" marR="0" lvl="0" indent="0" algn="l" defTabSz="914400" rtl="0" eaLnBrk="0" fontAlgn="base" latinLnBrk="0" hangingPunct="0">
              <a:lnSpc>
                <a:spcPct val="100000"/>
              </a:lnSpc>
              <a:spcBef>
                <a:spcPct val="0"/>
              </a:spcBef>
              <a:spcAft>
                <a:spcPct val="0"/>
              </a:spcAft>
              <a:buClrTx/>
              <a:buSzTx/>
              <a:buFontTx/>
              <a:buNone/>
              <a:tabLst/>
            </a:pPr>
            <a:r>
              <a:rPr lang="tr-TR" sz="3200" dirty="0" smtClean="0">
                <a:cs typeface="Times New Roman" pitchFamily="18" charset="0"/>
              </a:rPr>
              <a:t>Katılım: %88.63</a:t>
            </a:r>
            <a:endParaRPr kumimoji="0" lang="tr-TR" sz="4800" b="0" i="0" u="none" strike="noStrike" cap="none" normalizeH="0" baseline="0" dirty="0" smtClean="0">
              <a:ln>
                <a:noFill/>
              </a:ln>
              <a:solidFill>
                <a:schemeClr val="tx1"/>
              </a:solidFill>
              <a:effectLst/>
              <a:cs typeface="Arial" pitchFamily="34" charset="0"/>
            </a:endParaRPr>
          </a:p>
        </p:txBody>
      </p:sp>
      <p:pic>
        <p:nvPicPr>
          <p:cNvPr id="5122" name="Picture 2" descr="C:\Users\Administrator\Pictures\1954Seçimleri Res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2973321"/>
            <a:ext cx="4257793" cy="1992039"/>
          </a:xfrm>
          <a:prstGeom prst="rect">
            <a:avLst/>
          </a:prstGeom>
          <a:noFill/>
          <a:extLst>
            <a:ext uri="{909E8E84-426E-40DD-AFC4-6F175D3DCCD1}">
              <a14:hiddenFill xmlns:a14="http://schemas.microsoft.com/office/drawing/2010/main">
                <a:solidFill>
                  <a:srgbClr val="FFFFFF"/>
                </a:solidFill>
              </a14:hiddenFill>
            </a:ext>
          </a:extLst>
        </p:spPr>
      </p:pic>
      <p:sp>
        <p:nvSpPr>
          <p:cNvPr id="4" name="Slayt Numarası Yer Tutucusu 3"/>
          <p:cNvSpPr>
            <a:spLocks noGrp="1"/>
          </p:cNvSpPr>
          <p:nvPr>
            <p:ph type="sldNum" sz="quarter" idx="12"/>
          </p:nvPr>
        </p:nvSpPr>
        <p:spPr/>
        <p:txBody>
          <a:bodyPr/>
          <a:lstStyle/>
          <a:p>
            <a:fld id="{1569E194-6402-4FA5-A74F-93BE5FA2B644}" type="slidenum">
              <a:rPr lang="tr-TR" smtClean="0"/>
              <a:t>7</a:t>
            </a:fld>
            <a:endParaRPr lang="tr-TR"/>
          </a:p>
        </p:txBody>
      </p:sp>
    </p:spTree>
    <p:extLst>
      <p:ext uri="{BB962C8B-B14F-4D97-AF65-F5344CB8AC3E}">
        <p14:creationId xmlns:p14="http://schemas.microsoft.com/office/powerpoint/2010/main" val="49004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4132" y="260648"/>
            <a:ext cx="8496944" cy="6370975"/>
          </a:xfrm>
          <a:prstGeom prst="rect">
            <a:avLst/>
          </a:prstGeom>
        </p:spPr>
        <p:txBody>
          <a:bodyPr wrap="square">
            <a:spAutoFit/>
          </a:bodyPr>
          <a:lstStyle/>
          <a:p>
            <a:r>
              <a:rPr lang="tr-TR" sz="2800" b="1" dirty="0"/>
              <a:t>1955</a:t>
            </a:r>
            <a:endParaRPr lang="tr-TR" sz="2400" b="1" dirty="0"/>
          </a:p>
          <a:p>
            <a:pPr marL="357188" indent="-357188"/>
            <a:r>
              <a:rPr lang="tr-TR" sz="2400" dirty="0"/>
              <a:t>24 Şubat - Bağdat'ta Türkiye ile Irak arasında karşılıklı işbirliği antlaşması (CENTO) imzalandı. Pakta sonra Britanya, Pakistan ve İran üye olarak katıldı. ABD de gözlemci gönderdi.</a:t>
            </a:r>
          </a:p>
          <a:p>
            <a:pPr marL="357188" lvl="0" indent="-357188"/>
            <a:r>
              <a:rPr lang="tr-TR" sz="2400" dirty="0"/>
              <a:t> </a:t>
            </a:r>
            <a:r>
              <a:rPr lang="tr-TR" sz="2400" dirty="0" smtClean="0"/>
              <a:t>1 </a:t>
            </a:r>
            <a:r>
              <a:rPr lang="tr-TR" sz="2400" dirty="0"/>
              <a:t>Nisan - Kıbrıs'ta (EOKA) tedhiş hareketi başladı.</a:t>
            </a:r>
          </a:p>
          <a:p>
            <a:pPr marL="357188" indent="-357188"/>
            <a:r>
              <a:rPr lang="tr-TR" sz="2400" dirty="0"/>
              <a:t>20 Mayıs - Karadeniz Teknik Üniversitesi, 6594 sayılı kanunla Trabzon'da kuruldu. Ege Üniversitesi İzmir’de kuruldu. KTÜ, Türkiye'nin İzmir, İstanbul ve Ankara illeri dışında kurulan ilk üniversitesidir.</a:t>
            </a:r>
          </a:p>
          <a:p>
            <a:pPr marL="357188" indent="-357188"/>
            <a:r>
              <a:rPr lang="tr-TR" sz="2400" dirty="0"/>
              <a:t> </a:t>
            </a:r>
            <a:r>
              <a:rPr lang="tr-TR" sz="2400" dirty="0" smtClean="0"/>
              <a:t>6-7 </a:t>
            </a:r>
            <a:r>
              <a:rPr lang="tr-TR" sz="2400" dirty="0"/>
              <a:t>Eylül - </a:t>
            </a:r>
            <a:r>
              <a:rPr lang="tr-TR" sz="2400" dirty="0" smtClean="0"/>
              <a:t>6-7 Eylül Olayları; Selanik'te Atatürk'ün evine bomba atıldığı haberi üzerine İstanbul, İzmir ve Ankara'da masumane bir şekilde başlayan protesto gösterileri ve yürüyüşü tahrip ve yağmacılığa döndü. İstanbul'da yaşayan öncelikle Rumlar olmak üzere azınlıklara ait işyerleri, konutlar ve ibadethaneler yağmalandı. Bu üç şehirde sıkıyönetim ilan edildi.</a:t>
            </a:r>
          </a:p>
          <a:p>
            <a:pPr marL="357188" indent="-357188"/>
            <a:r>
              <a:rPr lang="tr-TR" sz="2400" dirty="0" smtClean="0"/>
              <a:t>10 </a:t>
            </a:r>
            <a:r>
              <a:rPr lang="tr-TR" sz="2400" dirty="0"/>
              <a:t>Eylül - İçişleri Bakanı Namık Gedik istifa etti.</a:t>
            </a:r>
          </a:p>
          <a:p>
            <a:pPr marL="357188" indent="-357188"/>
            <a:r>
              <a:rPr lang="tr-TR" sz="2400" dirty="0"/>
              <a:t>12 Eylül - TBMM, sıkıyönetimi 6 ay uzattı</a:t>
            </a:r>
            <a:r>
              <a:rPr lang="tr-TR" sz="2400" dirty="0" smtClean="0"/>
              <a:t>.</a:t>
            </a:r>
            <a:r>
              <a:rPr lang="tr-TR" sz="2400" dirty="0"/>
              <a:t> </a:t>
            </a:r>
          </a:p>
        </p:txBody>
      </p:sp>
      <p:sp>
        <p:nvSpPr>
          <p:cNvPr id="3" name="Slayt Numarası Yer Tutucusu 2"/>
          <p:cNvSpPr>
            <a:spLocks noGrp="1"/>
          </p:cNvSpPr>
          <p:nvPr>
            <p:ph type="sldNum" sz="quarter" idx="12"/>
          </p:nvPr>
        </p:nvSpPr>
        <p:spPr/>
        <p:txBody>
          <a:bodyPr/>
          <a:lstStyle/>
          <a:p>
            <a:fld id="{1569E194-6402-4FA5-A74F-93BE5FA2B644}" type="slidenum">
              <a:rPr lang="tr-TR" smtClean="0"/>
              <a:t>8</a:t>
            </a:fld>
            <a:endParaRPr lang="tr-TR"/>
          </a:p>
        </p:txBody>
      </p:sp>
    </p:spTree>
    <p:extLst>
      <p:ext uri="{BB962C8B-B14F-4D97-AF65-F5344CB8AC3E}">
        <p14:creationId xmlns:p14="http://schemas.microsoft.com/office/powerpoint/2010/main" val="4157731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QSERUUExQVFRUVGB0XGRgYGRwZHxgaGhoYGh8dGBwaHSYfHRwmGh4YHy8gIycpLCwsHB4xNTAqNSYsLCkBCQoKBQUFDQUFDSkYEhgpKSkpKSkpKSkpKSkpKSkpKSkpKSkpKSkpKSkpKSkpKSkpKSkpKSkpKSkpKSkpKSkpKf/AABEIALEBHAMBIgACEQEDEQH/xAAcAAACAgMBAQAAAAAAAAAAAAAFBgMEAAIHAQj/xABKEAACAQIEAwUFBAYHBgUFAAABAhEAAwQSITEFQVEGEyJhcTKBkaGxByPB0RRCUnKy8CUzU2Kz4fEVQ4KSosI0VGNzdCQ1g8Pi/8QAFAEBAAAAAAAAAAAAAAAAAAAAAP/EABQRAQAAAAAAAAAAAAAAAAAAAAD/2gAMAwEAAhEDEQA/AJOzFnKXDbZmX5kVbxaGT029a04GQe80IHeOBOhIDGKntWGYGRDT+dAn3bQRnnQzpPMD8aMcJvg2jvMzO0QKv8S4IGCsRpzA38z+FVbeAdEy93HQb6SZ9+lBBxEgYfPOrvCgb6GDvzmqruFBQtLEzzmOQPnVvEcJZsgggB9DB0B3gc9aHdpON4fDsyWrWY2wPGTqW5zvNBKMEYYxsYPv21+NAcXwu49w5VLEmYEcj50w4fin3IJEBoMT/O0/WvOF3gbxI1CqSYO8kfgKAd2FVl/TtlKqwMz4jlAynl6HrVbsysYW3q3PTLI9r0op9n4zYbiV4kiAxjeZDN+AoDgOJOuHEBgEAEgnczsIj50BbGkbeHnsSDv56Ut8PszlHOSduU9Nv9IrdOI4i8uVbVy4II0TNPwHI1I2Cv4a2ly7YdFcZQzqQCSCefPcxvQEsLjktjMxyhZJgZeU6e7YVX4dfGJu4u+qMLSoMhcyVHeW1AnQTE0GTDd/dt2pjM3u6T9a63xDhFrC8EVLa63e6zHmzPlP15UFvh6f0lgE/YsKfhab86Ru0M3uK4uNy5Uf9K0/8IX+mlXlbw/0t2R+Nc5t4oNj8Q3W8f4zQGu1mHKLatmJFm+NNvu+86+ZNKWJuhLswCFu7bAhW29IEU3dpMd3mKsR+vZxD+65cxJ+gFJWKeSD1JPx1oL3HOPvi8Q965AZjsBsBoB5wOdMPYNrQGKa6bf9VChyup8R8IbnoKSQdaKYDg1y9avXky5bAlwTBgg6jTXnzoGrhq8MKLnyeyvtMQ0x4s3v6aaDrSdxC7aa/c7sZbUnJvtsN+u/vqozzHpWKunlQSvZWAQZnl0rRlrUCK8D0Hgavc1Rsdakt0Ezow8qgZz1qTE6MQGzAaA9fSeVQrcoNI861zVcW2CJNUXOpoJQ8ivNzUc1k60EwWvCYNaTWpagkLzWKa3tmQBzqfIOcaUD9wYkFgdQrsNNZIYii99GgBAfF8aC8S4tasX7ys4DLiLgjb/eNy+FTntSugBlo5Anz5eVBdt4dl1JMICY+Zil7jvH2uuosqfu9WB3OsAfH61ax3aFDYuMwcSSoJBHiiYNK3CO09m08ujsCVzEMPZUzoPUDnQNnEMTct4i2hunMiACeRYSw9JpMxvDDdvqmdc1y8QYMka6kiiPajjHe4k3bUw2qk7wIEn0oRgbQL5g+VkGaTuSTGgH860DpxfskoVZvHT+6Njy3qrhuHW8PavFSSe7JkxuAY29aDX8PculVktIZoB2Cg/60yYng/c4W4gjxpbJ1n2woJBoI+A3gOE47kAuWOv3R/KaUcHxS4ttrSqoUwCW1J9OX1o8t7uuF4gcmLj35Av/AHHWkrA4lrhCho5T+dB9A/Zthhb4dZHXO07b3HNLv25OP0XDr+1ePyQ/nTh2LwZtYHDoSGITUjnJJ5+tJf23arhF6vcPytj8aBewPYpEKXUYk25LA+VpH5D9o0zcex5fC2LcR99YEDyB/EVSwrL3eI11C3NCdf6tFG+vMUS47hsj4RebYlWI92w9A1Bc4HdnjOMb+zssP4B/21ybhN+b7EmA17UmdpY8hXS+BYiMXxW7+yjD/rufkK5Fwy5oT+8fgtAzYnHgYiwSR4MGBPKWsXX/AInoBebUDoKdOBfZ+cVb797pQZAgGUQALSrLFiNNzoD60rfoboTmEeEmSp8S5gJUkarqCGHKgprV2xxC4lq6iuVW5AYDZvWtHw4GkQwJHv2jz1or2f4ymHkvZS94oIYAiI6kHWfKgBLvXrPrpRDiBXEYi41tBaVjKoBGUcttPPSqNzB5VLEjQxH40ELNWhuVGGnTWvVw7Ntr/P5UHouVutyq+SpAsb0Elx6iV9aw7VqpEHeflFBctv4aj4bh89wKQTPTf3ViXYUD1+FR2hofT8qAjjuHth2idWDKQyiQCIMzIG5hh0kVph8Bm28XXYddp3ERVe+Qogg59N9Y3P5VHevS2hJEDf5/OaDVzv5VoBrXlexQS2mhgZq246gk1SQVM94k0F/tvby8RxYP9vc5zu5O9FeF42Ee8+4tyPMjw0P+0S1HE8UP/VJ/5gG/GqeGt3XTuwYUwIoBOIe45LEkgmT0mtMLaL3FXqQKItw1lYpmI+Yph7LfZ/iL95T/AFaKQ3e7jQgjJ+0fpzigvWODNZOVbXenvdFgyVHiyk9IAPSh3ZvhDYnHMqgL3kxJ9kGT57RXacXYLW2thmzBY7wxpPOf5FLf2ddinsYy/duH2DlSNmD+LMvlGnkZFBvc7MpgrIBh2zOS0b+EARziBtPM0ucbxWWwLceJQqkzvlUnX6U5dtgXYga5Qwj/AID+JHypF7QCLSadfllXX40AziWEP+yidYkn1+9tj6a0ncEUC6o31p07UErwq0Bs/iPqbjfgtJvArXjDdKD6Y4IkWLQ2+7X+EVzj7ZzOIwKdc+nq1sfhXSuGaWrX7i/wiuY/avczcSwS9FB+Nw/lQW/9gqe8eFLFmUAokgBxb9oLmk5tTM+dXeNHPj8Gv/qu0eiJ/rVrB3AyDTe8PfOIDH5LQ7HYhRxOwzbW7Vx/fJUfSgFcKxEYfjF3rIHvLn8a5ZwxlCGZ56DSZIBHloPOnzAYyOFY7QfeNqcy6Qo/VmTSDhfZEzAA26ljp8J+FAwWO1NyTmCn9kMivEaAeIeIjqQap4niLtcZ7l13ciDJkAaeERpE8ttqg4llTKEGpMbz8POj/Dext1LX6TdtNkLhQrL7eYN4jJ8KiBBIMsRQVrbFlQsmULALbZl+HtRpNEr2F7q0bYBXvFXc+1KAyPfJnofOp+O40WsCtqQM0ZRvqR4jvtAG451mI4ihwlu0QTdS3lJBjKA4dYO5MwI6CgE4nDvMrl2yxBG1EeGdnRfwxupdGZJd7ZgmFBzSFJMAgQCNZmqt4+C0i/raE5YLCQzZjm8QBBif9PMBhimNS3hmuGSA0AqO7MZs0HRdx08zQUHsl8qKAPF5b8468vKqvE0Zbh3YkQSR1AnbTTSn7tRg7bP3GCt2s9vxXCYAXQwnQtuSOWnPZHtOCzAISxQqwLSOsrzAgTFBQsN9Kso87jQSNPlRLjfZkWLSXBeDFhOSNV3mfgaH4TDFrZfYcvMzQRs5JOg1jTXl0rxgDIIaYEdRHu2o5h+BnukxCgsh0YsVUFs0ZbY9piNyRVfjHDblu6M692QJIBzFQdsw5GD7J10mBQCFUZZ92vpvp51oD086s2r7WXLJBB8IYgGYKt6Tt8a8GGIAZ84840HrPvoKxtyRrvzrZEnfStsZhihEsDOoq63DwGEH9WWBO/p+XrQUCsVJaEEHpXl0Qx0jyqSwQfyoNSIFapVu7hSRoPX3n86iGGK6MINAf+0xf6VxP7y/4duhWCvktvttpRr7U2/pXEx1T/Ct0ucNlmVQrMSdgJJnkBQPfZjg9i9cLXrgVbQkrzc779PIamnLiXa63h7Yt4e0xeIUZcqoo3Y67DTTSTpNJmKxN9Arm1bsKVVFDfrZAF05E8ydq3sY+4Feb1vM2sBWaQgkeI5RprAHM0Dh2S43cDPaxV1WuAz4iEImCBE7QRESPOna0YIIj/KuO4bs1i3i7dQ3WYSJDBgRAAY6Nt/PTqnZw3jh1N9MlzXw6mADpJJJmPfQJnazifd3bhUwyFmHvg7c96C9uOFiytpsw8Y0UAiJaTuTPs089tuyn6Rb722B3yjUftrOo9eY+FJf2oYoFrIGwAIGvPvDQK3bO/8A0bhVjcKf8Q/jSnwnA3XVzbtuyqPEVBMA6eKNh6009qFL4LCrI/UHnoh/Omb7J1vJYvLb7shiCM+YAGCJMDUbaT8JoOm4dYVR0UD4CuRfaVic3FrAGYFLa+yATo7tIBIHxNdcUbVxj7Q4fiVy5mBCIigz/dkx1ifnQS3u09xFVbbHRgwzIoIIZm1gnQliOegGxrOB4+5icS9y6QTasOZAgHK08vMt8KCcD4Zcxt4WFOURmZtSFRef0A8yPOD/AAqyF/SssqtvBkAdZFwifr7qBTxaxw0tEF7wT1Cgb++tOxfCBirlyzIDNbLIToMyEb+RBYeVS9oNOG4Zf2r11v8AqgfQ1L9lp/pBI/Yef+Wg6N2Q7EW7N9rl1A1xLaKCfEAxDFss8/ZWei+Zp3xpXubgZc65TKwWzabQNTr01pGsfaAi4m5ZuLkUXGQXS3hkGPFpoN9fKhnE/tKuuxFgLbTYEjMx8zOg9IJ86ChYyc1IiRrB9dzO9DeJ8WtIyrbTPcfwgBSN9CTy6ddRWy8TYrcZihYy0soGrTJEaSCelDuDi7+l2DcMKrQh/eM6xz9ddulBJx2x3TIAdTaVj5FgTQMvuTuxnfl76PdqcEWcXlzMGbuwNwMigRprMzQ/hGTvMlxQVdWGumUxmDA+UEe+gvdlcUTfFkZPvzlDNrlJ5+Z00HWKO4jsAyh7+ceEg5UWNNBJ1JgDUzuZoN3As4m3dS2E7sIyqST4obVvWNtNqMXPtAxABA7tQ2kZQZ0iNaAdx3D4m4jd0CyIZuZdT41idNxpBjqOtDOIvaFq2LTM1xgC2hXJpBU/tHNpppEczAstx+4ikd6ypMwCVEmOS7nQfCr3ZrE4driPKtdttIVpAbpHnzB5Ggt3eErilw1rCmTatIjZtFDMc7EazOYmdOQ3oX2h7OPg73dXGEsM0rMEeWb5j0py7ItbDOr28oVlJY9VEqOunIifzqdurthku372ZnyBLSoTodYLEbgc5/GgQhi5Nu0BnCuSgjXxkT8x86ZOM8Hc2sOLmW2LpBHilsse2yztMCTA6Uj4MuXNxZldZHKun9nOzzY7ArftMXxAulLmc7rlACqSfZC5T/zDkKBax2BFlRbPdXWtOCMsw4GoDHkdxVb9LvFe8ZpGYxbjw76hY0B1q3xS3kvNbkOyNkZl9g5QB4ZAkhswJ5x8aWJlAoBgFp9/+tBV4tmN0grDaAzuW6mdtatYXhgUDNq5BIAOgjz5+6t8Nw43j4p1IEjUknkPOmHF4OxavXUDvkTwIxIJbLI1kAa6nTrQB8BaL5lUSyid+h5USfs7fvQ1mxddAMuYKTJG+4qhgsMbmchraBRPiBBfyEc+WtMXDftMv4e0tuUI1YF1JJzMxMkET4s2tBp297IXb/EcRdDJlZhGpnRFXp5VN2e7FAABr4twZOg8R23kcqXO1Xb3E28ZiFBWFvXFEqNg7Ab+VQcG7a37zQ7qI1Oirp6wPrQOHaD7MMViXLJibNwKItrmK5RPkrAnzkfhUOG+z+5aQNi8VlZVzZFdVCgMdmJ1kbGNyRSd2n4rZuXVNhthDxMEjmD5/CmHsPZGIJttehSpzof1hmkCW5SAfCZE0B7GdobouWVt3MQiECS7liS2u4O8kDlA99dU4RczWVPijKB4tTppJ8zvXLuO8NDoGRlKqS7x+qR4cp1nViAK6J2VvFsDZY7m0pMdSJ+tASFwTlnWJjy2n41zX7Vuyzlf0m0CVQHOv7Ig+If3dTPTfrRDtxxVrOPwhQtmCtoBoVJkhp5QDp5A054fErdUjQx4WG8GBIPuPzoPnztKgC4VRGg2noi6n406fZYrDDnTTN18vSl77YeyD4e5bvW5/RySJ/s2MeE6bQND7uWql2f4hilbJaxT2F5tnbKPUDXXbag79jMQVVmK+EAlttgJOx10rjPaG5+mX8TetT3VpC7NBEnL4V1A1JA93pq9YPiF3/Y965eum6/d3/GSDI8SrqAAaWhhVtcECSA14Z2Pm9xR4okmEj4UFfsNxJsHbZmB++U7QS7ERbA0EQTyJ9KtiwyJxGdMli0h96np60L7LcI/SLhaTkw653J5H/doPWJMch5ij/aC791xVhH9bat/DuhQIHam5GEwQ/us3xYn8al+zbHWrOJL3bi21FthLGJLFRA901S7Uqe5whJtmLcAI0mP72mnOlsg0Dt2v4nYu4oNhWBVgTcIBgsSTIzc43jSq1u9Akcqqdk8PbFybwJQ6afCdNSPKuoYLg2DDZHsqJHhOsMPIzy5jegU+DWluXMrCfCSPIgT+G1aHEBR10+fKK6Na7LYaZtoEYAiQTz8pjakHtV2duYRlDeJG2cabbgjkaCTCdqr4Gi2pmcxXMdBAjMYELpVHGsLrZyqI4lpVQJJ+vWqeEvT6dffVk7UEmKvtcjwqsGTE7j39J+NBcTiD0J10HUj+frV3F4yJAOp+XL+ffW1/AuAC1q4IE+JSog7atFBZ4PwrD+G9ib9tzIPdCYXnDaanlA0862vi3cu374UQxFtQYlYVfGsbMY0I86A4jGKkgleexB19xPpRzsBxmymLWUN13i3bQKpGZiBmJcgLAnUTAJoOg8P4Lbs2jfxsuiBRbhirXG3ZTB1UbSeppf7Q8WfFA2yipaiBbXwgfDc+ZolxzjH6TfkEd3b8FsbCBu3qTr8Ko2X0Y+X4UFfsj2RbE2Wtq1tWtvEmcxESJUDbp5zT5w/F2uE2FshbYS2veXHB8Vxx7WjEeIxIAJ2AiuSdpbhR0KXHtrcOVgjlZG4mOhn41phOGWEuI9xc6B1z5paVzDNMGT4Z2oIsfiQ7EWmMMxKxppmME8xpy/KvMbaVVAdi9wHRQTHv10PlTXb7PWr+NN6xAwZOgAIaFVMwCx4QC250+tN/FuBWe7CWLFtUUasFgtI1OaNSBvmaaDmmFxIKgHwyJiZ166enOtr3FLat7IaBGnv0rXtDwg2ltXe88VwMxQADIinKvOTME0v27oG4n30B3DY3OZUjMdl8/L3dK3wly8AcqW28RkuqsZ8p2HKKCG/l8StlIOkHUflTX2Z4pgksRiVvNczE+DaNI5jzoFHthik/TsUCGH393cD+0bpVXBpbImViebD6b1c+0bD/wBJYuBp+kXP42NL9q2QNvrQOGD4Abk933TwMxIJJA57eZE0zdnOzq6q7Zc0DT36e+RSJwPvcx7swcpmddNJpv4TxfFWlZgivGQa6bzGgMEHr6UBO12du2b6vbvlrecZ7ZmGE6qVBAiNOUb6V2LgTK2Et5NBkUR00Aj3VyQ9r+9tFTbVDPtIx2gzz199dY4PZSzhFjRYDEkk7wSSTr1oETtleFzjmEt8gAD7wzEfyedAW7Z3MHxO648VssFdJ9pc0SOjDWD7ude8Tv8Af8aQ6hhqY6GYHwIFKXaG/mxdyI1uAfG5QfQ+ItWcZhypi5aurB8wfoQfeCK4Zi+x93h2LNvMcjSbbzAZQdj/AHhI0o92S7ZNhcYLLn/6d7eZh+wxdwGXyiAR0g8q6Z2h4CmMsd22/tI41KNGjD+dRNBzXGcTVsF+iZWGZMrMIESxYhRrPST1oU+GtlVWPCoAAPKOo2mp8Yj2na1dEXbehHIzsy9VIEg0Lu4gjM3Tn8o+dBrie0ZwNsi3MXGP3YgKxHM6b6DWlnG9pMRft3SxhL1zOwUqAXEe0PaIHh2AHwNMdzgC4q2MzEENlUiNxuTPnI91LGKsC072mIPdsNToSASdvPSgF4/O+VGygW9AfLqSBr69BWz9msQCALZYHYqQR8aluZWQ6jM2g0OpPIfidB6058CYPhbU6eGPWJAI9d6DOx/ZK61xWyLktAklmEZgJEwTz1rog4ULmGLZgQZbKw2kA6Eaj1pf4RxO6oNjKO5j2l0K5jqW66842pwwphcigDkxaTp5AelAqW+LXMMwlg6HSCRPuPP3j31Lxbi+HxuFdc0AAmToUIB1930NWu0+IsWcLdJtqSwyrABIPXy11rinGOIPJUZgrakaif5igs4DHDb3Vfv4uF09aUkxRzTRuwwcCPUk0GzsSpM6moMNglcDvCzHzJ3FWbxAUmP841qNLoZ7pEgd40e/X60FK4ES8AFERt5+/nyo/wBjbDL3mIywPFbtmAPE4hyDv4bZjyLrSzduZr09NPgPzp14U57lFnQTA2gEyfefwHSgOF4U6QY+teW8QQp5nKffpUFy7pr6Vas8OuMqOrZZmCNwR/P0oA/EeyOKxT2AttgvtM7DKqKSIJJG0DlNdR4P2AsW1AZBeYmZuDQkbqP2RzBjUDpQ3hXanEYYKt9BeA2dYDkGZBzGDIjXTbWaJjt2qL97ZxDO0DLCzG4MgwOQjzoN+IcHt2bZbDqFySF8JI+83zKMoXWN9wBtz9/Tri2GW8VObxHKGWQRr4ST5bUe4dhxirS3ZA7wScuusj2toYRlI8qs4jsraZSFGQnmIOvI67ieW1BwDHWgzkMSGzNpJOXUAA6R10E/gK2J7M3gguC23dnZiDBPSTHxrrz9iVwsFwty0GLl4g5jzuD8dvSs4/xvD9zqcyuJIjYKOXQTQcHuL8J+lXLRgb02dnexh4lfxBF1QLCrlyjMGLawCukDUc6Iv9m2JUwlskDqQD79aBR7XY1l4hi3T/zF3ef7RqK8H7dYpUCrhrV0T+yT8gxoN2lb+kMVP/mLs+nePTR2F4Yzs6WsiAeFyylmIIkZZ8JHPXagmwnHbt1mz4G0rgH/AHRHuioblt3w797bZS120MgUghF08I3gLTg/ZIALnvnPM5gpAIXWMoMAxvXuF4Dmvrb/AFSC2bKRqI3OsCOW1A78NwVlbKoqIVKj9UQQR+VacQxVuDhldRcZSVTnHl1jpQPCcceypt5AVSQrZs0jz8vwFT9m8DnIxFw5na4Y3AEDp1nrQJPBLStxO++srlGvLSdNNN/lXOeJXZxM8u9X866dw6BjOIFYhXbTpAAiuU3BN9Z53D8loDLXIxZ/9m3ueZGfn5Ga6T9n/bA6WLs5CYtudIP7PmOh66enLcGc2MuEycttAP8AkQaUdUTAPhHQfjQdQ7ddlf0q13luBiLYOQ/tDcox6Hl0Pvrj+PtXVt5mtvbCnZhHj2k84GtPOD7a3GC2mvEEQCSAPnufXStuK8GtXE3XXc8z6zrNBzrCcZy2wNQA23OAd68xGRybmUXObJoBJPhB55jA286v4zsq6+ExcWZkCWC/yImrwwaKAAqgCCBHPrQIfazCFChIVC+bwpsAI56Tv0ol2a7UZitq5AMQpAAEAbR186H9uMUrXlVTORYPqTMfSqnCML4ZjWd+kUHSF42bJJVc2YZYUgH56UQXjV42jekIsRBMsTsBA8/OkrhXFRcCs3hE5Z30B3H1jyolxHFIxC2ZKLsT+sdZagmxOOa4BnYkDYch+Z861S8QNNQORqoqwNa1a8QJFAs8awSjEZgIR9ffsR+PvrGuclq9xbDF7TbSuo928e6aWrGKIMb+tAUu3CUitcK3tj90/FQatW+GFl9sf8v/APVV8Jh/vHWdAqr8AKAM7SxPmafcBolsDkqj5CkFRr76ekeKC+ryddhUGPYkgpce2VB1U79ARzra2StrPlOU8+vn6VTuOQPM6n30HXexuAsf7PtXbpN+43tku0gsx0AB0jQfGjPE+Ab3bMvpovtH/hM6z57da5H9muFe/evgXGCosqg/WYmBE6TXZezJuIzWbpDR4kcCMy6ZuZ2YxB/0A3wvCi3aRQoWBJHQnU/MmrgrWsD0Hty2GBBAIIgg7EHrXzn9oOdrq2rShbT3Li2kG5Ftzb8Rn9oMQI0Eb19BYu+cjhD4wpjn4iNPwr5ywI73H2wIiwqyYIlgBmLTrmNwtPpQdD7F8Xs8PsLZdra3nglQPExgiTzO2/rtTNjsU7FStt3BUEkTuZPLyioeEdlhdty6qczhSxGoto2YhT/eYBfSadbdsKAAIA0AoPmDthC8Uxc/29w/9RNMHAcLfw/32mSAzBSP1gPCwnMNDv1qn2r4Xm4pimGwvOTOomd/ceVdM4BgraYcKCpgSeczv/xE7mgmw198RZtvbOQEnNADHY9RA8R19Kl4U94FrTFDMAMoIMRrmk6E7/GpsLgjaAW2kZ1YkAwFIgKddJIn1y0L4Bw29hyWuIxcvGaZDSdBzjTn1oD3E+GgKoXdmCxuTO/wEmruCwS4cW7azAJJJ6kfidKm0BLvA03J0Ufh5mql4m/eQCVtWmJfWO8OTQCN1UkMZ5gdKDmuDvG3f4pmjMGckD+8BB6f6Gub2Um9J5Zm/CntnZ24pdB07w+IwPGzER5gZd/XrSljCrYi+1v+qzFV+L5YnXYT76DXhU/pGIPQhfgI/Ci7N5yaD4A/e4mP7Uj4Fq3xHFOVnxODq36q/vHmf7ooNcVj3F6UMd0Ynq28eg5+tN/ZxUxcm7iRbjxEAba7Eu2h93upCTCkLqW3ksYBYk6wCJ1NNPZLGZAtttbZzAhmjUk67iTptI+VA23OBvYvIQRdsORFwaFf3htHKRp6Vb7VLbXCO+VcxhVPmx/ATQk9tcLgrdxbl1Ljs5trbQhioH7ZWYWCOZPLloP4tfuvg1Ac3EQhm6gANr5gA+tAk4rs/aczEE9DWmHwGQZRttJ9edX8NjVbYgj3H41ZlSdxFAPs4IAADYaR09Kt2co0nblUWJ4hbTmAB+NQriGueyIHU0F/EXQBVL2uv517hMGDqxJMx0q4qACIAoBty1CnrSdirGRvpT1fszQXivDsyaDbUUGYO/KD0oZcxLK9yCBIjX05edecMvmCtVcUPG3rFBCm/mKZuEYl3SWObUj6c6W1FMvA0hAOsn50Bi7iHZQhMJod+WhyxvpsfQ0L4visg0EyY38gZ+dX51oJxY5r6ry0P4H6UHRfsjxKJYvrckXFYXgsakQVzLz8JiR0ius9lASjMZBnKVPJhq5U8wWY/CuE8BvNZxPfCDCd2AZ1B9oaEGNY91d64KxtYW3n0YIJBMwTrE896CDtFxG4Ltq3bbICS7HSWywAon1k+gqie2Jt3BauL42hUOpVmJAA0EjeY5ifShfH8aL05D94jZ0PmvI9ARI946UN7RWTicOLtqQ6w48mGvxBoHDHcUXBYO7eYhsisxk+258+rMdvOK4f2GxdtLxuP3ghlMoDGhmCF1jyph+0rtmL2AsW1PivQ1wcxk3B/wDyaf8ACa27PcGsGyj2SR7LHMcxJ55to15Ae+g7qhralKx22dcve2DB/Wtmf+lo+pq8vbjC83dT0Nu5PyUig43xXiH9IYpjoO/uA+52X8K6zwPE2XsodAMo35Vwm+6XMXeZ7ndg3nMkE73GPKupcCRWtraw+Js3I1ILZJmdFHMwNfWgbnCIxugg5j1kseg9wqW+WuIjWnyBiGJKz4YJ2Ox2oMvBrgVVcZJbSHkAHQid9RRYYju1VXIOYhFj8B5AE0FrFXgoEjNPIidRrPxqpiMRc7y3cBARUfP5mARHpB+J6VaxNuUGuxkeflQPjV0jIHBSzLZzJliUKhRl5HMd+lByzDAHAY5kbS5etxJUE6bEA7yxkanSfOkvh5+9j+6B8WrpHabs2uGw2W0jIr3WZe8IDMzlQMo3AVREtqa5nwf+vP8Awb/vTQb8MfvHvZmIt5yxA0zSTAJ3jyFFbt0KAAMsjwqNNPTl18qB9nGBzkiddOQE1txbGhfBbEu+mm+vTynbrvyFBW4hxrZberAyznn5KOSj51onGnBJKI0c9efqatDgxw99UcKWWC+bUKTl0I5xPx9Kv8Y7LXlxC2lUXDeGcZY1GYlo11jXry9KAfg+HjFszkFYjTrM67baHWng8XFnBm2JDlcnrpGYnmY9da0xgRb1lbQATuckSZXJBAYHmJZSeoNR3sOrghtQaBOCIzSIBncGD8qqcRxLqABdJnlzA8yKK9pezyW7ZuKTMiZM6HT6xSrQHODYAHI53JJknl7P1M0x4XUbQRof9aXcK7nKij2f1tgo3M+dMNq+DJUysmPSaCdVg5h/nW2aa8Q1iig9HyqLFJ4ak5x761uuIjzoEviWGNu5miATVGab+I4RbkKdee2tLPEcCbTRrB2n6UEQWmDgp8A9/wBTS9aJmjXCH8JA/nagMO1Drvjvpl32PpPMddTVsvpXuFsQcw0J3NA39kMMr4tA0KieNydoTXWdpMCuiYXtnhsQ7WWupnnQSQreSsdCeWm+48uMPdOzDQj3H86jYBTr6zQdsxHB9ysjyPi/zoDii2GOaBkb215bSWEnQ7yKT+F9ssThgALmZOSv4h7uY9Aaq9qftDa9YZMvduSIymQddfMHy+dBV7fcCCuuIta2bmsjUCfSo+BcQtpds3LiC4iGGVhmGU6GVnUga+6veyOJ7+xdwzt7WttSdJ6DoelBsGuRzbfSDoYnn8/Sg+hl4ZgWwxuC2qoqlg9jwmBz8Mct83TWkTieOto47nE4h0Khge5DEb6E94skRuBSlgeMFFP3sKVhlDqo1mQVEcuVb2+0ttRCsAByUAD5Cgq8RwuS94Llu7nZtBuviOjetMHZ7FpdZMPdYYeTlLKoPiB0E7rI56ig3BcHcxK3bVsIHc5gWYCCJIy8y2+1WOG4crlN17bG8qsdVzaGAIgZWgbc6DunGuIGzaAVA+nMk6DmABLn+6CCetCOy/HrT+JyDcgydgkk5UVZMEgTEyY1nSgnC+LG4rLmLZbmgckwFA2PWZNQcZ7sorWkCXM4cMnh5gHNA6elB0u4JGmnMdagXIw8UCf1W8t9KWsN2sfubbC3mNwSGzGOW+hI1PoINFMDnUM92C20jYADUieX5UCb9s2NAs2EFwKxuZgI1ICkEyNokfHyri3CTlvMekfLWnXtvxm5xDEG9ZtP+j4dXUPB10lmke7TpvvSXhW0uEkyJ05RkYn37aUFPg97KjfH4D6U0/Zlw9b+Le84zC2Myz+0TA+An5UnYVWZRaQS1xgPXoPj9BXUuyXBmwKsdHz5RpptJPrqflQLvH7/AN/ibgOpvMBz0Vj7+Q+FTcRtNi8LZAQm5h8xI2LK3iAUDXYKflqaG4m0Wv3FI1DPv+0STJ6an5Ue7J3BatX3zADDRKucubNJMdDIHLnHSg8s281zvVRms9wIcEQrM2snrMAjcmts87UI432na6cixbsI6lbagINxGaJzHz5akAVLbxCkSSANoLajXoDvQb8ebPh7i88pPw1/CkPDDXn7vp/PnTJxi9nkIWg7kaST06iOtA+5dAQSRM6fD8JoJMch5aK0H5UW7P3PuyADCnc85oWjd5bg7qfiNaYOF4U5FUeyFn1JjU/T3UBKztW4iqy3POpQ4NBrm8RIBgj51TxDagLuf9AKtWX3U8tR6GorDglpWZIymdsm/qD+A94e27GUeZ3NDuJ4YXAQdxRdtKC8VxEEqu8axQAcMRmhjA8qJ4ZQvsmdeX+e1CLyw23nRLCcmyggT66gbz/OpoCNtyxHIfzrRjCwDzoPhnBbn1g7iiweBOo08qCHFXQu+mukwOe1a3GDb7TQHjuKl4HIydT+dE8HiZRSf1h8+dBNfuQNzArW3gkuIXlSygkg6adR1PL4V7iGBqmyxoNAfzB+ooJcFiVtOgEZiZ12G/Ot+1F9TeRho51Yc9TpPSRBjzofilmOWUyD51A/3hVp05+tATOGW5uNqs2+HWo9n5mtLC+EEmBW74pev1oOmYnsjZt32NmEkIWiRkYyRrOkkSIiKC4rsOucNmLZDPhPtQZy67es08cZwDD75CGXKuZMoM7iVIhgZjSelJVrtBfljbCtbUjM12VhzPgG0mBvQEOM4hLDKMMSqukwRrmmPjDRFF+zvZm5ftXu9dhmTJtEzuASOW0ik27eN3EquViwGaAdBr9Yp44Hxp1tKktbuO2VUZeQJAiffrQWOLYF7RsWswcKh7sMwGYrETp5iT0HlQHj/aPFXUGGw65XiXaQZElSqfLzMjzqj9ovbAPeW1bhu6IDsJHi5qsH3E869xnGLVjDB7TO11/CGKiS86SSSRlJMEb60F/juPt4PCJhTk1t5boggBihOpAmTt7+lccXDfdXnBLDxbfsiFzH1JijXazHs65WctccITP91WDH6Cr1rs6LXBjee6yvdi2oJIXKXLwQBBHtH8qBO4FxcYe4LhXNHL/Onc9vbd2wwRu7uQIV4E6x4Tt8YNc9xYywoA1A161VJoHHhjKdc36xLeJdcuu5PT41f4Zwy7jsSwRAtudcxIGUAAZo3MnbWM0TQThPBu+YO4yW8kiNSwUeKNd+esAA11zgnAUC2zYCKmXK7GAxtssggg6GYYnqo9wKfHOxyLZW4quohrVw8syGFYDkCRp0zb86U3ZgYyg+0d+a6tOm9dO+1EOthQtwBHIRlPtF1k5p5aj3/Xm63M2Zz7RAuAeY0YfCgp3GORjInSIGkHfXffSaF32ZlDSRrl566TMmmI2QT0C+CRtlfVY9/wAKXQTJU6gEmPMDU/CaDfhwggAanSOsk/hHwoxcxTd2YZVnpoSPWhWLtFfZPs6T5AZfnLVXv8QLAKJjmPPbT3QPdQG+E47QoT6H15UVtiI+NLVu3lWB+VGOHY2Vg77UFu40MY3ipLdsACtStDsbjczZFJAHtkfQUFjF43dUgnmen+dUsZdBRFyjOuaX5sDBAbrBzfHyrVCBoKiegHY1NAen41d4f2exF601y3bLKp1Kss7clmflVfHJK+mtV8HiHB8LFY6HadKAvgeD3rfjuWriKxyBmUgZhuNee+lEmukLry2PKhOGxbyFNxyhYtlJMTOQGNp86JlFnUZW+R9KABj8PNxiuw8UzygSfrRBD92sTtUPGHyuhBnlp0qbGLDFVAUAnQdATpQS27gasuKR5+XOq3eAa1v30Rr7qDW6wOkfhUWHtwx0PWKIKgOu9a3bQoI8pbUnQbDlU2Xy+VZhUzwug/E1YK5SQZBB1oO64n2G/cH1pN7Qf+Fu/wDyLf8ADWVlAP4T/wCLb0X6JTN2t/8AGYX3fxmsrKBP47+t++n/AHVRx39bZ/fX8aysoA3bj2rP/sf/ALblMnan/wCx2P3l/wAEV7WUHNuOe2v7i/wLQ2srKDotr+stf++f8Jaej/U4j/4b/W5WVlAs9tPZxH7uE/w3pVs72/8Ai/wqysoIf9yP3Lf8Zodif69vfWVlBaxnst+8P4moJa9oeprKygIjYVe4fuPfWVlAYbn7qAYH2T+8f4qysoJjUT71lZQV8RsapYPf4fUV7WUFu1sPQf4ho9ivZt+g/GsrKAPx39X1qzxL2z7/AONqysoKV2t1/Gvaygv2/wCfhW13Y15WUGYHe3/PM0Sx/wDWGsrKD//Z"/>
          <p:cNvSpPr>
            <a:spLocks noChangeAspect="1" noChangeArrowheads="1"/>
          </p:cNvSpPr>
          <p:nvPr/>
        </p:nvSpPr>
        <p:spPr bwMode="auto">
          <a:xfrm>
            <a:off x="63500" y="-1619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AutoShape 4" descr="data:image/jpeg;base64,/9j/4AAQSkZJRgABAQAAAQABAAD/2wCEAAkGBhQSERUUExQVFRUVGB0XGRgYGRwZHxgaGhoYGh8dGBwaHSYfHRwmGh4YHy8gIycpLCwsHB4xNTAqNSYsLCkBCQoKBQUFDQUFDSkYEhgpKSkpKSkpKSkpKSkpKSkpKSkpKSkpKSkpKSkpKSkpKSkpKSkpKSkpKSkpKSkpKSkpKf/AABEIALEBHAMBIgACEQEDEQH/xAAcAAACAgMBAQAAAAAAAAAAAAAFBgMEAAIHAQj/xABKEAACAQIEAwUFBAYHBgUFAAABAhEAAwQSITEFQVEGEyJhcTKBkaGxByPB0RRCUnKy8CUzU2Kz4fEVQ4KSosI0VGNzdCQ1g8Pi/8QAFAEBAAAAAAAAAAAAAAAAAAAAAP/EABQRAQAAAAAAAAAAAAAAAAAAAAD/2gAMAwEAAhEDEQA/AJOzFnKXDbZmX5kVbxaGT029a04GQe80IHeOBOhIDGKntWGYGRDT+dAn3bQRnnQzpPMD8aMcJvg2jvMzO0QKv8S4IGCsRpzA38z+FVbeAdEy93HQb6SZ9+lBBxEgYfPOrvCgb6GDvzmqruFBQtLEzzmOQPnVvEcJZsgggB9DB0B3gc9aHdpON4fDsyWrWY2wPGTqW5zvNBKMEYYxsYPv21+NAcXwu49w5VLEmYEcj50w4fin3IJEBoMT/O0/WvOF3gbxI1CqSYO8kfgKAd2FVl/TtlKqwMz4jlAynl6HrVbsysYW3q3PTLI9r0op9n4zYbiV4kiAxjeZDN+AoDgOJOuHEBgEAEgnczsIj50BbGkbeHnsSDv56Ut8PszlHOSduU9Nv9IrdOI4i8uVbVy4II0TNPwHI1I2Cv4a2ly7YdFcZQzqQCSCefPcxvQEsLjktjMxyhZJgZeU6e7YVX4dfGJu4u+qMLSoMhcyVHeW1AnQTE0GTDd/dt2pjM3u6T9a63xDhFrC8EVLa63e6zHmzPlP15UFvh6f0lgE/YsKfhab86Ru0M3uK4uNy5Uf9K0/8IX+mlXlbw/0t2R+Nc5t4oNj8Q3W8f4zQGu1mHKLatmJFm+NNvu+86+ZNKWJuhLswCFu7bAhW29IEU3dpMd3mKsR+vZxD+65cxJ+gFJWKeSD1JPx1oL3HOPvi8Q965AZjsBsBoB5wOdMPYNrQGKa6bf9VChyup8R8IbnoKSQdaKYDg1y9avXky5bAlwTBgg6jTXnzoGrhq8MKLnyeyvtMQ0x4s3v6aaDrSdxC7aa/c7sZbUnJvtsN+u/vqozzHpWKunlQSvZWAQZnl0rRlrUCK8D0Hgavc1Rsdakt0Ezow8qgZz1qTE6MQGzAaA9fSeVQrcoNI861zVcW2CJNUXOpoJQ8ivNzUc1k60EwWvCYNaTWpagkLzWKa3tmQBzqfIOcaUD9wYkFgdQrsNNZIYii99GgBAfF8aC8S4tasX7ys4DLiLgjb/eNy+FTntSugBlo5Anz5eVBdt4dl1JMICY+Zil7jvH2uuosqfu9WB3OsAfH61ax3aFDYuMwcSSoJBHiiYNK3CO09m08ujsCVzEMPZUzoPUDnQNnEMTct4i2hunMiACeRYSw9JpMxvDDdvqmdc1y8QYMka6kiiPajjHe4k3bUw2qk7wIEn0oRgbQL5g+VkGaTuSTGgH860DpxfskoVZvHT+6Njy3qrhuHW8PavFSSe7JkxuAY29aDX8PculVktIZoB2Cg/60yYng/c4W4gjxpbJ1n2woJBoI+A3gOE47kAuWOv3R/KaUcHxS4ttrSqoUwCW1J9OX1o8t7uuF4gcmLj35Av/AHHWkrA4lrhCho5T+dB9A/Zthhb4dZHXO07b3HNLv25OP0XDr+1ePyQ/nTh2LwZtYHDoSGITUjnJJ5+tJf23arhF6vcPytj8aBewPYpEKXUYk25LA+VpH5D9o0zcex5fC2LcR99YEDyB/EVSwrL3eI11C3NCdf6tFG+vMUS47hsj4RebYlWI92w9A1Bc4HdnjOMb+zssP4B/21ybhN+b7EmA17UmdpY8hXS+BYiMXxW7+yjD/rufkK5Fwy5oT+8fgtAzYnHgYiwSR4MGBPKWsXX/AInoBebUDoKdOBfZ+cVb797pQZAgGUQALSrLFiNNzoD60rfoboTmEeEmSp8S5gJUkarqCGHKgprV2xxC4lq6iuVW5AYDZvWtHw4GkQwJHv2jz1or2f4ymHkvZS94oIYAiI6kHWfKgBLvXrPrpRDiBXEYi41tBaVjKoBGUcttPPSqNzB5VLEjQxH40ELNWhuVGGnTWvVw7Ntr/P5UHouVutyq+SpAsb0Elx6iV9aw7VqpEHeflFBctv4aj4bh89wKQTPTf3ViXYUD1+FR2hofT8qAjjuHth2idWDKQyiQCIMzIG5hh0kVph8Bm28XXYddp3ERVe+Qogg59N9Y3P5VHevS2hJEDf5/OaDVzv5VoBrXlexQS2mhgZq246gk1SQVM94k0F/tvby8RxYP9vc5zu5O9FeF42Ee8+4tyPMjw0P+0S1HE8UP/VJ/5gG/GqeGt3XTuwYUwIoBOIe45LEkgmT0mtMLaL3FXqQKItw1lYpmI+Yph7LfZ/iL95T/AFaKQ3e7jQgjJ+0fpzigvWODNZOVbXenvdFgyVHiyk9IAPSh3ZvhDYnHMqgL3kxJ9kGT57RXacXYLW2thmzBY7wxpPOf5FLf2ddinsYy/duH2DlSNmD+LMvlGnkZFBvc7MpgrIBh2zOS0b+EARziBtPM0ucbxWWwLceJQqkzvlUnX6U5dtgXYga5Qwj/AID+JHypF7QCLSadfllXX40AziWEP+yidYkn1+9tj6a0ncEUC6o31p07UErwq0Bs/iPqbjfgtJvArXjDdKD6Y4IkWLQ2+7X+EVzj7ZzOIwKdc+nq1sfhXSuGaWrX7i/wiuY/avczcSwS9FB+Nw/lQW/9gqe8eFLFmUAokgBxb9oLmk5tTM+dXeNHPj8Gv/qu0eiJ/rVrB3AyDTe8PfOIDH5LQ7HYhRxOwzbW7Vx/fJUfSgFcKxEYfjF3rIHvLn8a5ZwxlCGZ56DSZIBHloPOnzAYyOFY7QfeNqcy6Qo/VmTSDhfZEzAA26ljp8J+FAwWO1NyTmCn9kMivEaAeIeIjqQap4niLtcZ7l13ciDJkAaeERpE8ttqg4llTKEGpMbz8POj/Dext1LX6TdtNkLhQrL7eYN4jJ8KiBBIMsRQVrbFlQsmULALbZl+HtRpNEr2F7q0bYBXvFXc+1KAyPfJnofOp+O40WsCtqQM0ZRvqR4jvtAG451mI4ihwlu0QTdS3lJBjKA4dYO5MwI6CgE4nDvMrl2yxBG1EeGdnRfwxupdGZJd7ZgmFBzSFJMAgQCNZmqt4+C0i/raE5YLCQzZjm8QBBif9PMBhimNS3hmuGSA0AqO7MZs0HRdx08zQUHsl8qKAPF5b8468vKqvE0Zbh3YkQSR1AnbTTSn7tRg7bP3GCt2s9vxXCYAXQwnQtuSOWnPZHtOCzAISxQqwLSOsrzAgTFBQsN9Kso87jQSNPlRLjfZkWLSXBeDFhOSNV3mfgaH4TDFrZfYcvMzQRs5JOg1jTXl0rxgDIIaYEdRHu2o5h+BnukxCgsh0YsVUFs0ZbY9piNyRVfjHDblu6M692QJIBzFQdsw5GD7J10mBQCFUZZ92vpvp51oD086s2r7WXLJBB8IYgGYKt6Tt8a8GGIAZ84840HrPvoKxtyRrvzrZEnfStsZhihEsDOoq63DwGEH9WWBO/p+XrQUCsVJaEEHpXl0Qx0jyqSwQfyoNSIFapVu7hSRoPX3n86iGGK6MINAf+0xf6VxP7y/4duhWCvktvttpRr7U2/pXEx1T/Ct0ucNlmVQrMSdgJJnkBQPfZjg9i9cLXrgVbQkrzc779PIamnLiXa63h7Yt4e0xeIUZcqoo3Y67DTTSTpNJmKxN9Arm1bsKVVFDfrZAF05E8ydq3sY+4Feb1vM2sBWaQgkeI5RprAHM0Dh2S43cDPaxV1WuAz4iEImCBE7QRESPOna0YIIj/KuO4bs1i3i7dQ3WYSJDBgRAAY6Nt/PTqnZw3jh1N9MlzXw6mADpJJJmPfQJnazifd3bhUwyFmHvg7c96C9uOFiytpsw8Y0UAiJaTuTPs089tuyn6Rb722B3yjUftrOo9eY+FJf2oYoFrIGwAIGvPvDQK3bO/8A0bhVjcKf8Q/jSnwnA3XVzbtuyqPEVBMA6eKNh6009qFL4LCrI/UHnoh/Omb7J1vJYvLb7shiCM+YAGCJMDUbaT8JoOm4dYVR0UD4CuRfaVic3FrAGYFLa+yATo7tIBIHxNdcUbVxj7Q4fiVy5mBCIigz/dkx1ifnQS3u09xFVbbHRgwzIoIIZm1gnQliOegGxrOB4+5icS9y6QTasOZAgHK08vMt8KCcD4Zcxt4WFOURmZtSFRef0A8yPOD/AAqyF/SssqtvBkAdZFwifr7qBTxaxw0tEF7wT1Cgb++tOxfCBirlyzIDNbLIToMyEb+RBYeVS9oNOG4Zf2r11v8AqgfQ1L9lp/pBI/Yef+Wg6N2Q7EW7N9rl1A1xLaKCfEAxDFss8/ZWei+Zp3xpXubgZc65TKwWzabQNTr01pGsfaAi4m5ZuLkUXGQXS3hkGPFpoN9fKhnE/tKuuxFgLbTYEjMx8zOg9IJ86ChYyc1IiRrB9dzO9DeJ8WtIyrbTPcfwgBSN9CTy6ddRWy8TYrcZihYy0soGrTJEaSCelDuDi7+l2DcMKrQh/eM6xz9ddulBJx2x3TIAdTaVj5FgTQMvuTuxnfl76PdqcEWcXlzMGbuwNwMigRprMzQ/hGTvMlxQVdWGumUxmDA+UEe+gvdlcUTfFkZPvzlDNrlJ5+Z00HWKO4jsAyh7+ceEg5UWNNBJ1JgDUzuZoN3As4m3dS2E7sIyqST4obVvWNtNqMXPtAxABA7tQ2kZQZ0iNaAdx3D4m4jd0CyIZuZdT41idNxpBjqOtDOIvaFq2LTM1xgC2hXJpBU/tHNpppEczAstx+4ikd6ypMwCVEmOS7nQfCr3ZrE4driPKtdttIVpAbpHnzB5Ggt3eErilw1rCmTatIjZtFDMc7EazOYmdOQ3oX2h7OPg73dXGEsM0rMEeWb5j0py7ItbDOr28oVlJY9VEqOunIifzqdurthku372ZnyBLSoTodYLEbgc5/GgQhi5Nu0BnCuSgjXxkT8x86ZOM8Hc2sOLmW2LpBHilsse2yztMCTA6Uj4MuXNxZldZHKun9nOzzY7ArftMXxAulLmc7rlACqSfZC5T/zDkKBax2BFlRbPdXWtOCMsw4GoDHkdxVb9LvFe8ZpGYxbjw76hY0B1q3xS3kvNbkOyNkZl9g5QB4ZAkhswJ5x8aWJlAoBgFp9/+tBV4tmN0grDaAzuW6mdtatYXhgUDNq5BIAOgjz5+6t8Nw43j4p1IEjUknkPOmHF4OxavXUDvkTwIxIJbLI1kAa6nTrQB8BaL5lUSyid+h5USfs7fvQ1mxddAMuYKTJG+4qhgsMbmchraBRPiBBfyEc+WtMXDftMv4e0tuUI1YF1JJzMxMkET4s2tBp297IXb/EcRdDJlZhGpnRFXp5VN2e7FAABr4twZOg8R23kcqXO1Xb3E28ZiFBWFvXFEqNg7Ab+VQcG7a37zQ7qI1Oirp6wPrQOHaD7MMViXLJibNwKItrmK5RPkrAnzkfhUOG+z+5aQNi8VlZVzZFdVCgMdmJ1kbGNyRSd2n4rZuXVNhthDxMEjmD5/CmHsPZGIJttehSpzof1hmkCW5SAfCZE0B7GdobouWVt3MQiECS7liS2u4O8kDlA99dU4RczWVPijKB4tTppJ8zvXLuO8NDoGRlKqS7x+qR4cp1nViAK6J2VvFsDZY7m0pMdSJ+tASFwTlnWJjy2n41zX7Vuyzlf0m0CVQHOv7Ig+If3dTPTfrRDtxxVrOPwhQtmCtoBoVJkhp5QDp5A054fErdUjQx4WG8GBIPuPzoPnztKgC4VRGg2noi6n406fZYrDDnTTN18vSl77YeyD4e5bvW5/RySJ/s2MeE6bQND7uWql2f4hilbJaxT2F5tnbKPUDXXbag79jMQVVmK+EAlttgJOx10rjPaG5+mX8TetT3VpC7NBEnL4V1A1JA93pq9YPiF3/Y965eum6/d3/GSDI8SrqAAaWhhVtcECSA14Z2Pm9xR4okmEj4UFfsNxJsHbZmB++U7QS7ERbA0EQTyJ9KtiwyJxGdMli0h96np60L7LcI/SLhaTkw653J5H/doPWJMch5ij/aC791xVhH9bat/DuhQIHam5GEwQ/us3xYn8al+zbHWrOJL3bi21FthLGJLFRA901S7Uqe5whJtmLcAI0mP72mnOlsg0Dt2v4nYu4oNhWBVgTcIBgsSTIzc43jSq1u9Akcqqdk8PbFybwJQ6afCdNSPKuoYLg2DDZHsqJHhOsMPIzy5jegU+DWluXMrCfCSPIgT+G1aHEBR10+fKK6Na7LYaZtoEYAiQTz8pjakHtV2duYRlDeJG2cabbgjkaCTCdqr4Gi2pmcxXMdBAjMYELpVHGsLrZyqI4lpVQJJ+vWqeEvT6dffVk7UEmKvtcjwqsGTE7j39J+NBcTiD0J10HUj+frV3F4yJAOp+XL+ffW1/AuAC1q4IE+JSog7atFBZ4PwrD+G9ib9tzIPdCYXnDaanlA0862vi3cu374UQxFtQYlYVfGsbMY0I86A4jGKkgleexB19xPpRzsBxmymLWUN13i3bQKpGZiBmJcgLAnUTAJoOg8P4Lbs2jfxsuiBRbhirXG3ZTB1UbSeppf7Q8WfFA2yipaiBbXwgfDc+ZolxzjH6TfkEd3b8FsbCBu3qTr8Ko2X0Y+X4UFfsj2RbE2Wtq1tWtvEmcxESJUDbp5zT5w/F2uE2FshbYS2veXHB8Vxx7WjEeIxIAJ2AiuSdpbhR0KXHtrcOVgjlZG4mOhn41phOGWEuI9xc6B1z5paVzDNMGT4Z2oIsfiQ7EWmMMxKxppmME8xpy/KvMbaVVAdi9wHRQTHv10PlTXb7PWr+NN6xAwZOgAIaFVMwCx4QC250+tN/FuBWe7CWLFtUUasFgtI1OaNSBvmaaDmmFxIKgHwyJiZ166enOtr3FLat7IaBGnv0rXtDwg2ltXe88VwMxQADIinKvOTME0v27oG4n30B3DY3OZUjMdl8/L3dK3wly8AcqW28RkuqsZ8p2HKKCG/l8StlIOkHUflTX2Z4pgksRiVvNczE+DaNI5jzoFHthik/TsUCGH393cD+0bpVXBpbImViebD6b1c+0bD/wBJYuBp+kXP42NL9q2QNvrQOGD4Abk933TwMxIJJA57eZE0zdnOzq6q7Zc0DT36e+RSJwPvcx7swcpmddNJpv4TxfFWlZgivGQa6bzGgMEHr6UBO12du2b6vbvlrecZ7ZmGE6qVBAiNOUb6V2LgTK2Et5NBkUR00Aj3VyQ9r+9tFTbVDPtIx2gzz199dY4PZSzhFjRYDEkk7wSSTr1oETtleFzjmEt8gAD7wzEfyedAW7Z3MHxO648VssFdJ9pc0SOjDWD7ude8Tv8Af8aQ6hhqY6GYHwIFKXaG/mxdyI1uAfG5QfQ+ItWcZhypi5aurB8wfoQfeCK4Zi+x93h2LNvMcjSbbzAZQdj/AHhI0o92S7ZNhcYLLn/6d7eZh+wxdwGXyiAR0g8q6Z2h4CmMsd22/tI41KNGjD+dRNBzXGcTVsF+iZWGZMrMIESxYhRrPST1oU+GtlVWPCoAAPKOo2mp8Yj2na1dEXbehHIzsy9VIEg0Lu4gjM3Tn8o+dBrie0ZwNsi3MXGP3YgKxHM6b6DWlnG9pMRft3SxhL1zOwUqAXEe0PaIHh2AHwNMdzgC4q2MzEENlUiNxuTPnI91LGKsC072mIPdsNToSASdvPSgF4/O+VGygW9AfLqSBr69BWz9msQCALZYHYqQR8aluZWQ6jM2g0OpPIfidB6058CYPhbU6eGPWJAI9d6DOx/ZK61xWyLktAklmEZgJEwTz1rog4ULmGLZgQZbKw2kA6Eaj1pf4RxO6oNjKO5j2l0K5jqW66842pwwphcigDkxaTp5AelAqW+LXMMwlg6HSCRPuPP3j31Lxbi+HxuFdc0AAmToUIB1930NWu0+IsWcLdJtqSwyrABIPXy11rinGOIPJUZgrakaif5igs4DHDb3Vfv4uF09aUkxRzTRuwwcCPUk0GzsSpM6moMNglcDvCzHzJ3FWbxAUmP841qNLoZ7pEgd40e/X60FK4ES8AFERt5+/nyo/wBjbDL3mIywPFbtmAPE4hyDv4bZjyLrSzduZr09NPgPzp14U57lFnQTA2gEyfefwHSgOF4U6QY+teW8QQp5nKffpUFy7pr6Vas8OuMqOrZZmCNwR/P0oA/EeyOKxT2AttgvtM7DKqKSIJJG0DlNdR4P2AsW1AZBeYmZuDQkbqP2RzBjUDpQ3hXanEYYKt9BeA2dYDkGZBzGDIjXTbWaJjt2qL97ZxDO0DLCzG4MgwOQjzoN+IcHt2bZbDqFySF8JI+83zKMoXWN9wBtz9/Tri2GW8VObxHKGWQRr4ST5bUe4dhxirS3ZA7wScuusj2toYRlI8qs4jsraZSFGQnmIOvI67ieW1BwDHWgzkMSGzNpJOXUAA6R10E/gK2J7M3gguC23dnZiDBPSTHxrrz9iVwsFwty0GLl4g5jzuD8dvSs4/xvD9zqcyuJIjYKOXQTQcHuL8J+lXLRgb02dnexh4lfxBF1QLCrlyjMGLawCukDUc6Iv9m2JUwlskDqQD79aBR7XY1l4hi3T/zF3ef7RqK8H7dYpUCrhrV0T+yT8gxoN2lb+kMVP/mLs+nePTR2F4Yzs6WsiAeFyylmIIkZZ8JHPXagmwnHbt1mz4G0rgH/AHRHuioblt3w797bZS120MgUghF08I3gLTg/ZIALnvnPM5gpAIXWMoMAxvXuF4Dmvrb/AFSC2bKRqI3OsCOW1A78NwVlbKoqIVKj9UQQR+VacQxVuDhldRcZSVTnHl1jpQPCcceypt5AVSQrZs0jz8vwFT9m8DnIxFw5na4Y3AEDp1nrQJPBLStxO++srlGvLSdNNN/lXOeJXZxM8u9X866dw6BjOIFYhXbTpAAiuU3BN9Z53D8loDLXIxZ/9m3ueZGfn5Ga6T9n/bA6WLs5CYtudIP7PmOh66enLcGc2MuEycttAP8AkQaUdUTAPhHQfjQdQ7ddlf0q13luBiLYOQ/tDcox6Hl0Pvrj+PtXVt5mtvbCnZhHj2k84GtPOD7a3GC2mvEEQCSAPnufXStuK8GtXE3XXc8z6zrNBzrCcZy2wNQA23OAd68xGRybmUXObJoBJPhB55jA286v4zsq6+ExcWZkCWC/yImrwwaKAAqgCCBHPrQIfazCFChIVC+bwpsAI56Tv0ol2a7UZitq5AMQpAAEAbR186H9uMUrXlVTORYPqTMfSqnCML4ZjWd+kUHSF42bJJVc2YZYUgH56UQXjV42jekIsRBMsTsBA8/OkrhXFRcCs3hE5Z30B3H1jyolxHFIxC2ZKLsT+sdZagmxOOa4BnYkDYch+Z861S8QNNQORqoqwNa1a8QJFAs8awSjEZgIR9ffsR+PvrGuclq9xbDF7TbSuo928e6aWrGKIMb+tAUu3CUitcK3tj90/FQatW+GFl9sf8v/APVV8Jh/vHWdAqr8AKAM7SxPmafcBolsDkqj5CkFRr76ekeKC+ryddhUGPYkgpce2VB1U79ARzra2StrPlOU8+vn6VTuOQPM6n30HXexuAsf7PtXbpN+43tku0gsx0AB0jQfGjPE+Ab3bMvpovtH/hM6z57da5H9muFe/evgXGCosqg/WYmBE6TXZezJuIzWbpDR4kcCMy6ZuZ2YxB/0A3wvCi3aRQoWBJHQnU/MmrgrWsD0Hty2GBBAIIgg7EHrXzn9oOdrq2rShbT3Li2kG5Ftzb8Rn9oMQI0Eb19BYu+cjhD4wpjn4iNPwr5ywI73H2wIiwqyYIlgBmLTrmNwtPpQdD7F8Xs8PsLZdra3nglQPExgiTzO2/rtTNjsU7FStt3BUEkTuZPLyioeEdlhdty6qczhSxGoto2YhT/eYBfSadbdsKAAIA0AoPmDthC8Uxc/29w/9RNMHAcLfw/32mSAzBSP1gPCwnMNDv1qn2r4Xm4pimGwvOTOomd/ceVdM4BgraYcKCpgSeczv/xE7mgmw198RZtvbOQEnNADHY9RA8R19Kl4U94FrTFDMAMoIMRrmk6E7/GpsLgjaAW2kZ1YkAwFIgKddJIn1y0L4Bw29hyWuIxcvGaZDSdBzjTn1oD3E+GgKoXdmCxuTO/wEmruCwS4cW7azAJJJ6kfidKm0BLvA03J0Ufh5mql4m/eQCVtWmJfWO8OTQCN1UkMZ5gdKDmuDvG3f4pmjMGckD+8BB6f6Gub2Um9J5Zm/CntnZ24pdB07w+IwPGzER5gZd/XrSljCrYi+1v+qzFV+L5YnXYT76DXhU/pGIPQhfgI/Ci7N5yaD4A/e4mP7Uj4Fq3xHFOVnxODq36q/vHmf7ooNcVj3F6UMd0Ynq28eg5+tN/ZxUxcm7iRbjxEAba7Eu2h93upCTCkLqW3ksYBYk6wCJ1NNPZLGZAtttbZzAhmjUk67iTptI+VA23OBvYvIQRdsORFwaFf3htHKRp6Vb7VLbXCO+VcxhVPmx/ATQk9tcLgrdxbl1Ljs5trbQhioH7ZWYWCOZPLloP4tfuvg1Ac3EQhm6gANr5gA+tAk4rs/aczEE9DWmHwGQZRttJ9edX8NjVbYgj3H41ZlSdxFAPs4IAADYaR09Kt2co0nblUWJ4hbTmAB+NQriGueyIHU0F/EXQBVL2uv517hMGDqxJMx0q4qACIAoBty1CnrSdirGRvpT1fszQXivDsyaDbUUGYO/KD0oZcxLK9yCBIjX05edecMvmCtVcUPG3rFBCm/mKZuEYl3SWObUj6c6W1FMvA0hAOsn50Bi7iHZQhMJod+WhyxvpsfQ0L4visg0EyY38gZ+dX51oJxY5r6ry0P4H6UHRfsjxKJYvrckXFYXgsakQVzLz8JiR0ius9lASjMZBnKVPJhq5U8wWY/CuE8BvNZxPfCDCd2AZ1B9oaEGNY91d64KxtYW3n0YIJBMwTrE896CDtFxG4Ltq3bbICS7HSWywAon1k+gqie2Jt3BauL42hUOpVmJAA0EjeY5ifShfH8aL05D94jZ0PmvI9ARI946UN7RWTicOLtqQ6w48mGvxBoHDHcUXBYO7eYhsisxk+258+rMdvOK4f2GxdtLxuP3ghlMoDGhmCF1jyph+0rtmL2AsW1PivQ1wcxk3B/wDyaf8ACa27PcGsGyj2SR7LHMcxJ55to15Ae+g7qhralKx22dcve2DB/Wtmf+lo+pq8vbjC83dT0Nu5PyUig43xXiH9IYpjoO/uA+52X8K6zwPE2XsodAMo35Vwm+6XMXeZ7ndg3nMkE73GPKupcCRWtraw+Js3I1ILZJmdFHMwNfWgbnCIxugg5j1kseg9wqW+WuIjWnyBiGJKz4YJ2Ox2oMvBrgVVcZJbSHkAHQid9RRYYju1VXIOYhFj8B5AE0FrFXgoEjNPIidRrPxqpiMRc7y3cBARUfP5mARHpB+J6VaxNuUGuxkeflQPjV0jIHBSzLZzJliUKhRl5HMd+lByzDAHAY5kbS5etxJUE6bEA7yxkanSfOkvh5+9j+6B8WrpHabs2uGw2W0jIr3WZe8IDMzlQMo3AVREtqa5nwf+vP8Awb/vTQb8MfvHvZmIt5yxA0zSTAJ3jyFFbt0KAAMsjwqNNPTl18qB9nGBzkiddOQE1txbGhfBbEu+mm+vTynbrvyFBW4hxrZberAyznn5KOSj51onGnBJKI0c9efqatDgxw99UcKWWC+bUKTl0I5xPx9Kv8Y7LXlxC2lUXDeGcZY1GYlo11jXry9KAfg+HjFszkFYjTrM67baHWng8XFnBm2JDlcnrpGYnmY9da0xgRb1lbQATuckSZXJBAYHmJZSeoNR3sOrghtQaBOCIzSIBncGD8qqcRxLqABdJnlzA8yKK9pezyW7ZuKTMiZM6HT6xSrQHODYAHI53JJknl7P1M0x4XUbQRof9aXcK7nKij2f1tgo3M+dMNq+DJUysmPSaCdVg5h/nW2aa8Q1iig9HyqLFJ4ak5x761uuIjzoEviWGNu5miATVGab+I4RbkKdee2tLPEcCbTRrB2n6UEQWmDgp8A9/wBTS9aJmjXCH8JA/nagMO1Drvjvpl32PpPMddTVsvpXuFsQcw0J3NA39kMMr4tA0KieNydoTXWdpMCuiYXtnhsQ7WWupnnQSQreSsdCeWm+48uMPdOzDQj3H86jYBTr6zQdsxHB9ysjyPi/zoDii2GOaBkb215bSWEnQ7yKT+F9ssThgALmZOSv4h7uY9Aaq9qftDa9YZMvduSIymQddfMHy+dBV7fcCCuuIta2bmsjUCfSo+BcQtpds3LiC4iGGVhmGU6GVnUga+6veyOJ7+xdwzt7WttSdJ6DoelBsGuRzbfSDoYnn8/Sg+hl4ZgWwxuC2qoqlg9jwmBz8Mct83TWkTieOto47nE4h0Khge5DEb6E94skRuBSlgeMFFP3sKVhlDqo1mQVEcuVb2+0ttRCsAByUAD5Cgq8RwuS94Llu7nZtBuviOjetMHZ7FpdZMPdYYeTlLKoPiB0E7rI56ig3BcHcxK3bVsIHc5gWYCCJIy8y2+1WOG4crlN17bG8qsdVzaGAIgZWgbc6DunGuIGzaAVA+nMk6DmABLn+6CCetCOy/HrT+JyDcgydgkk5UVZMEgTEyY1nSgnC+LG4rLmLZbmgckwFA2PWZNQcZ7sorWkCXM4cMnh5gHNA6elB0u4JGmnMdagXIw8UCf1W8t9KWsN2sfubbC3mNwSGzGOW+hI1PoINFMDnUM92C20jYADUieX5UCb9s2NAs2EFwKxuZgI1ICkEyNokfHyri3CTlvMekfLWnXtvxm5xDEG9ZtP+j4dXUPB10lmke7TpvvSXhW0uEkyJ05RkYn37aUFPg97KjfH4D6U0/Zlw9b+Le84zC2Myz+0TA+An5UnYVWZRaQS1xgPXoPj9BXUuyXBmwKsdHz5RpptJPrqflQLvH7/AN/ibgOpvMBz0Vj7+Q+FTcRtNi8LZAQm5h8xI2LK3iAUDXYKflqaG4m0Wv3FI1DPv+0STJ6an5Ue7J3BatX3zADDRKucubNJMdDIHLnHSg8s281zvVRms9wIcEQrM2snrMAjcmts87UI432na6cixbsI6lbagINxGaJzHz5akAVLbxCkSSANoLajXoDvQb8ebPh7i88pPw1/CkPDDXn7vp/PnTJxi9nkIWg7kaST06iOtA+5dAQSRM6fD8JoJMch5aK0H5UW7P3PuyADCnc85oWjd5bg7qfiNaYOF4U5FUeyFn1JjU/T3UBKztW4iqy3POpQ4NBrm8RIBgj51TxDagLuf9AKtWX3U8tR6GorDglpWZIymdsm/qD+A94e27GUeZ3NDuJ4YXAQdxRdtKC8VxEEqu8axQAcMRmhjA8qJ4ZQvsmdeX+e1CLyw23nRLCcmyggT66gbz/OpoCNtyxHIfzrRjCwDzoPhnBbn1g7iiweBOo08qCHFXQu+mukwOe1a3GDb7TQHjuKl4HIydT+dE8HiZRSf1h8+dBNfuQNzArW3gkuIXlSygkg6adR1PL4V7iGBqmyxoNAfzB+ooJcFiVtOgEZiZ12G/Ot+1F9TeRho51Yc9TpPSRBjzofilmOWUyD51A/3hVp05+tATOGW5uNqs2+HWo9n5mtLC+EEmBW74pev1oOmYnsjZt32NmEkIWiRkYyRrOkkSIiKC4rsOucNmLZDPhPtQZy67es08cZwDD75CGXKuZMoM7iVIhgZjSelJVrtBfljbCtbUjM12VhzPgG0mBvQEOM4hLDKMMSqukwRrmmPjDRFF+zvZm5ftXu9dhmTJtEzuASOW0ik27eN3EquViwGaAdBr9Yp44Hxp1tKktbuO2VUZeQJAiffrQWOLYF7RsWswcKh7sMwGYrETp5iT0HlQHj/aPFXUGGw65XiXaQZElSqfLzMjzqj9ovbAPeW1bhu6IDsJHi5qsH3E869xnGLVjDB7TO11/CGKiS86SSSRlJMEb60F/juPt4PCJhTk1t5boggBihOpAmTt7+lccXDfdXnBLDxbfsiFzH1JijXazHs65WctccITP91WDH6Cr1rs6LXBjee6yvdi2oJIXKXLwQBBHtH8qBO4FxcYe4LhXNHL/Onc9vbd2wwRu7uQIV4E6x4Tt8YNc9xYywoA1A161VJoHHhjKdc36xLeJdcuu5PT41f4Zwy7jsSwRAtudcxIGUAAZo3MnbWM0TQThPBu+YO4yW8kiNSwUeKNd+esAA11zgnAUC2zYCKmXK7GAxtssggg6GYYnqo9wKfHOxyLZW4quohrVw8syGFYDkCRp0zb86U3ZgYyg+0d+a6tOm9dO+1EOthQtwBHIRlPtF1k5p5aj3/Xm63M2Zz7RAuAeY0YfCgp3GORjInSIGkHfXffSaF32ZlDSRrl566TMmmI2QT0C+CRtlfVY9/wAKXQTJU6gEmPMDU/CaDfhwggAanSOsk/hHwoxcxTd2YZVnpoSPWhWLtFfZPs6T5AZfnLVXv8QLAKJjmPPbT3QPdQG+E47QoT6H15UVtiI+NLVu3lWB+VGOHY2Vg77UFu40MY3ipLdsACtStDsbjczZFJAHtkfQUFjF43dUgnmen+dUsZdBRFyjOuaX5sDBAbrBzfHyrVCBoKiegHY1NAen41d4f2exF601y3bLKp1Kss7clmflVfHJK+mtV8HiHB8LFY6HadKAvgeD3rfjuWriKxyBmUgZhuNee+lEmukLry2PKhOGxbyFNxyhYtlJMTOQGNp86JlFnUZW+R9KABj8PNxiuw8UzygSfrRBD92sTtUPGHyuhBnlp0qbGLDFVAUAnQdATpQS27gasuKR5+XOq3eAa1v30Rr7qDW6wOkfhUWHtwx0PWKIKgOu9a3bQoI8pbUnQbDlU2Xy+VZhUzwug/E1YK5SQZBB1oO64n2G/cH1pN7Qf+Fu/wDyLf8ADWVlAP4T/wCLb0X6JTN2t/8AGYX3fxmsrKBP47+t++n/AHVRx39bZ/fX8aysoA3bj2rP/sf/ALblMnan/wCx2P3l/wAEV7WUHNuOe2v7i/wLQ2srKDotr+stf++f8Jaej/U4j/4b/W5WVlAs9tPZxH7uE/w3pVs72/8Ai/wqysoIf9yP3Lf8Zodif69vfWVlBaxnst+8P4moJa9oeprKygIjYVe4fuPfWVlAYbn7qAYH2T+8f4qysoJjUT71lZQV8RsapYPf4fUV7WUFu1sPQf4ho9ivZt+g/GsrKAPx39X1qzxL2z7/AONqysoKV2t1/Gvaygv2/wCfhW13Y15WUGYHe3/PM0Sx/wDWGsrKD//Z"/>
          <p:cNvSpPr>
            <a:spLocks noChangeAspect="1" noChangeArrowheads="1"/>
          </p:cNvSpPr>
          <p:nvPr/>
        </p:nvSpPr>
        <p:spPr bwMode="auto">
          <a:xfrm>
            <a:off x="215900" y="-9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149" name="Picture 5" descr="C:\Users\Administrator\Pictures\6-7Eylul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0"/>
            <a:ext cx="2636292" cy="3471118"/>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Users\Administrator\Pictures\6-7Eylu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1" y="4005065"/>
            <a:ext cx="3943325" cy="2852936"/>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C:\Users\Administrator\Pictures\6-7Eylul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3916252"/>
            <a:ext cx="4494560" cy="288936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C:\Users\Administrator\Pictures\6-7Eylul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1193" y="125958"/>
            <a:ext cx="5367375" cy="3345160"/>
          </a:xfrm>
          <a:prstGeom prst="rect">
            <a:avLst/>
          </a:prstGeom>
          <a:noFill/>
          <a:extLst>
            <a:ext uri="{909E8E84-426E-40DD-AFC4-6F175D3DCCD1}">
              <a14:hiddenFill xmlns:a14="http://schemas.microsoft.com/office/drawing/2010/main">
                <a:solidFill>
                  <a:srgbClr val="FFFFFF"/>
                </a:solidFill>
              </a14:hiddenFill>
            </a:ext>
          </a:extLst>
        </p:spPr>
      </p:pic>
      <p:sp>
        <p:nvSpPr>
          <p:cNvPr id="4" name="Slayt Numarası Yer Tutucusu 3"/>
          <p:cNvSpPr>
            <a:spLocks noGrp="1"/>
          </p:cNvSpPr>
          <p:nvPr>
            <p:ph type="sldNum" sz="quarter" idx="12"/>
          </p:nvPr>
        </p:nvSpPr>
        <p:spPr/>
        <p:txBody>
          <a:bodyPr/>
          <a:lstStyle/>
          <a:p>
            <a:fld id="{1569E194-6402-4FA5-A74F-93BE5FA2B644}" type="slidenum">
              <a:rPr lang="tr-TR" smtClean="0"/>
              <a:t>9</a:t>
            </a:fld>
            <a:endParaRPr lang="tr-TR"/>
          </a:p>
        </p:txBody>
      </p:sp>
    </p:spTree>
    <p:extLst>
      <p:ext uri="{BB962C8B-B14F-4D97-AF65-F5344CB8AC3E}">
        <p14:creationId xmlns:p14="http://schemas.microsoft.com/office/powerpoint/2010/main" val="218796865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886</Words>
  <Application>Microsoft Office PowerPoint</Application>
  <PresentationFormat>Ekran Gösterisi (4:3)</PresentationFormat>
  <Paragraphs>135</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1950’lerde Türkiye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1950’lerde Türkiye</dc:title>
  <dc:creator>pa</dc:creator>
  <cp:lastModifiedBy>pa</cp:lastModifiedBy>
  <cp:revision>9</cp:revision>
  <dcterms:created xsi:type="dcterms:W3CDTF">2013-04-08T18:16:52Z</dcterms:created>
  <dcterms:modified xsi:type="dcterms:W3CDTF">2013-04-10T06:29:47Z</dcterms:modified>
</cp:coreProperties>
</file>