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16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32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22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31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78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24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08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86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71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63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4034-D180-4552-8AD3-CE1482786BF7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640C-5453-4D8D-A954-C97C0DE8E1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79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tr.wikipedia.org/wiki/Refah_Partisi" TargetMode="External"/><Relationship Id="rId13" Type="http://schemas.openxmlformats.org/officeDocument/2006/relationships/hyperlink" Target="http://tr.wikipedia.org/wiki/Milliyet%C3%A7i_%C3%87al%C4%B1%C5%9Fma_Partisi" TargetMode="External"/><Relationship Id="rId18" Type="http://schemas.openxmlformats.org/officeDocument/2006/relationships/image" Target="../media/image11.png"/><Relationship Id="rId3" Type="http://schemas.openxmlformats.org/officeDocument/2006/relationships/hyperlink" Target="http://tr.wikipedia.org/wiki/Erdal_%C4%B0n%C3%B6n%C3%BC" TargetMode="External"/><Relationship Id="rId7" Type="http://schemas.openxmlformats.org/officeDocument/2006/relationships/hyperlink" Target="http://tr.wikipedia.org/wiki/Turgut_%C3%96zal" TargetMode="External"/><Relationship Id="rId12" Type="http://schemas.openxmlformats.org/officeDocument/2006/relationships/hyperlink" Target="http://tr.wikipedia.org/wiki/1989_T%C3%BCrkiye_yerel_se%C3%A7imleri#endnote_girmedi" TargetMode="External"/><Relationship Id="rId17" Type="http://schemas.openxmlformats.org/officeDocument/2006/relationships/image" Target="../media/image10.png"/><Relationship Id="rId2" Type="http://schemas.openxmlformats.org/officeDocument/2006/relationships/hyperlink" Target="http://tr.wikipedia.org/wiki/Sosyaldemokrat_Halk%C3%A7%C4%B1_Parti" TargetMode="External"/><Relationship Id="rId16" Type="http://schemas.openxmlformats.org/officeDocument/2006/relationships/hyperlink" Target="http://tr.wikipedia.org/wiki/Aykut_Edibal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r.wikipedia.org/wiki/Anavatan_Partisi" TargetMode="External"/><Relationship Id="rId11" Type="http://schemas.openxmlformats.org/officeDocument/2006/relationships/hyperlink" Target="http://tr.wikipedia.org/wiki/B%C3%BClent_Ecevit" TargetMode="External"/><Relationship Id="rId5" Type="http://schemas.openxmlformats.org/officeDocument/2006/relationships/hyperlink" Target="http://tr.wikipedia.org/wiki/S%C3%BCleyman_Demirel" TargetMode="External"/><Relationship Id="rId15" Type="http://schemas.openxmlformats.org/officeDocument/2006/relationships/hyperlink" Target="http://tr.wikipedia.org/wiki/Islahat%C3%A7%C4%B1_Demokrasi_Partisi" TargetMode="External"/><Relationship Id="rId10" Type="http://schemas.openxmlformats.org/officeDocument/2006/relationships/hyperlink" Target="http://tr.wikipedia.org/wiki/Demokratik_Sol_Parti" TargetMode="External"/><Relationship Id="rId4" Type="http://schemas.openxmlformats.org/officeDocument/2006/relationships/hyperlink" Target="http://tr.wikipedia.org/wiki/Do%C4%9Fru_Yol_Partisi" TargetMode="External"/><Relationship Id="rId9" Type="http://schemas.openxmlformats.org/officeDocument/2006/relationships/hyperlink" Target="http://tr.wikipedia.org/wiki/Necmettin_Erbakan" TargetMode="External"/><Relationship Id="rId14" Type="http://schemas.openxmlformats.org/officeDocument/2006/relationships/hyperlink" Target="http://tr.wikipedia.org/wiki/Alparslan_T%C3%BCrke%C5%9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1960’larda Türkiye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4800" b="1" dirty="0" smtClean="0">
                <a:solidFill>
                  <a:srgbClr val="C00000"/>
                </a:solidFill>
              </a:rPr>
              <a:t>Prof. Dr. Turgut Göksu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09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76517" y="533059"/>
            <a:ext cx="11322423" cy="491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1969</a:t>
            </a:r>
            <a:endParaRPr lang="tr-TR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Ocak ODTÜ işgali. </a:t>
            </a:r>
            <a:r>
              <a:rPr lang="tr-TR" sz="28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İşgalci önderleri: Mustafa Yalçıner, Hüseyin İnan, Taylan Özgür, Hamid Yakup (İranlı), Ulaş Bardakçı, İrfan Uçar, Sinan </a:t>
            </a:r>
            <a:r>
              <a:rPr lang="tr-TR" sz="280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Cemgil</a:t>
            </a:r>
            <a:r>
              <a:rPr lang="tr-TR" sz="28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Alpaslan Özdoğan, Yusuf Aslan, Tuncay Çelen, Halil Çelimli, Seçkin </a:t>
            </a:r>
            <a:r>
              <a:rPr lang="tr-TR" sz="280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İnceefe</a:t>
            </a:r>
            <a:r>
              <a:rPr lang="tr-TR" sz="28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Akın </a:t>
            </a:r>
            <a:r>
              <a:rPr lang="tr-TR" sz="280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Atauz</a:t>
            </a:r>
            <a:r>
              <a:rPr lang="tr-TR" sz="28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İbrahim Seven, Mete Ertekin, Sabit </a:t>
            </a:r>
            <a:r>
              <a:rPr lang="tr-TR" sz="280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</a:t>
            </a:r>
            <a:r>
              <a:rPr lang="tr-TR" sz="28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Serdar </a:t>
            </a:r>
            <a:r>
              <a:rPr lang="tr-TR" sz="280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Haybat</a:t>
            </a:r>
            <a:r>
              <a:rPr lang="tr-TR" sz="28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Nisan </a:t>
            </a:r>
            <a:r>
              <a:rPr lang="tr-TR" sz="280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TOFAŞ’ın</a:t>
            </a:r>
            <a:r>
              <a:rPr lang="tr-TR" sz="28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temeli atıldı</a:t>
            </a:r>
            <a:endParaRPr lang="tr-T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Eylül ODTÜ Öğrencisi Taylan Özgür İstanbul’da öldürülür</a:t>
            </a:r>
            <a:endParaRPr lang="tr-T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Ekim Genel Seçimler 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9624" y="149207"/>
            <a:ext cx="5325035" cy="639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Ekim 1969 Genel Seçimler </a:t>
            </a:r>
            <a:endParaRPr lang="tr-TR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 46.53 256MV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CHP 27.36 143MV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Güven P. 6.57 15MV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 3.22 6MV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YTP 2.17 6MV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MHP 3.02 1MV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Birlik Partisi 2.80 8MV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Bağ 5.62 13MV</a:t>
            </a:r>
          </a:p>
          <a:p>
            <a:endParaRPr lang="tr-TR" sz="2800" b="1" dirty="0" smtClean="0"/>
          </a:p>
          <a:p>
            <a:r>
              <a:rPr lang="tr-TR" sz="2800" b="1" dirty="0" smtClean="0"/>
              <a:t>İsyankarlık</a:t>
            </a:r>
            <a:endParaRPr lang="tr-TR" sz="2800" dirty="0"/>
          </a:p>
          <a:p>
            <a:r>
              <a:rPr lang="tr-TR" sz="2800" b="1" dirty="0"/>
              <a:t>68 </a:t>
            </a:r>
            <a:r>
              <a:rPr lang="tr-TR" sz="2800" b="1" dirty="0" smtClean="0"/>
              <a:t>kuşağı</a:t>
            </a:r>
            <a:endParaRPr lang="tr-TR" sz="2800" dirty="0"/>
          </a:p>
        </p:txBody>
      </p:sp>
      <p:pic>
        <p:nvPicPr>
          <p:cNvPr id="3" name="Resim 2" descr="http://upload.wikimedia.org/wikipedia/commons/thumb/2/22/1969_genel_se%C3%A7imleri.png/280px-1969_genel_se%C3%A7imler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546" y="1393488"/>
            <a:ext cx="7742629" cy="3662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17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9624" y="389965"/>
            <a:ext cx="114837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1970</a:t>
            </a:r>
          </a:p>
          <a:p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Boğaziçi Köprüsü inşaatının başlaması</a:t>
            </a:r>
          </a:p>
          <a:p>
            <a:endParaRPr lang="tr-TR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1971</a:t>
            </a:r>
          </a:p>
          <a:p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Mart Muhtıra</a:t>
            </a:r>
          </a:p>
          <a:p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Mart İsmail Nihat Erim Hükümeti</a:t>
            </a:r>
          </a:p>
          <a:p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Aralık istifa</a:t>
            </a:r>
          </a:p>
          <a:p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22Aralık 2. Erim Hükümeti (22 Mayıs 1972’ye kadar)</a:t>
            </a:r>
          </a:p>
          <a:p>
            <a:r>
              <a:rPr lang="tr-T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1972</a:t>
            </a:r>
          </a:p>
          <a:p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27-30 Mart Kızıldere olayları (Mahir Çayan’ın ölümü)</a:t>
            </a:r>
          </a:p>
          <a:p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Mayıs Deniz Gezmiş, Yusuf Aslan, Hüseyin İnan’ın idamı</a:t>
            </a:r>
          </a:p>
          <a:p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Mayıs Bülent Ecevit CHP Genel Başkanı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204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2730" y="268941"/>
            <a:ext cx="6696636" cy="6255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1973</a:t>
            </a:r>
            <a:endParaRPr lang="tr-TR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Nisan Fahri Korutürk Cumhurbaşkanı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Ekim Genel Seçimler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CHP 33.29 185MV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 29.82 149MV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 11.89 45MV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MSP 11.80 48MV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CGP 5.26 13MV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MHP 3.37 3MV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TBP 1.13 1MV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/>
              <a:t>29 </a:t>
            </a:r>
            <a:r>
              <a:rPr lang="tr-TR" sz="2800" dirty="0"/>
              <a:t>Ekim Boğaziçi Köprüsü </a:t>
            </a:r>
            <a:r>
              <a:rPr lang="tr-TR" sz="2800" dirty="0" smtClean="0"/>
              <a:t>açıldı</a:t>
            </a:r>
            <a:endParaRPr lang="tr-TR" sz="2800" dirty="0"/>
          </a:p>
        </p:txBody>
      </p:sp>
      <p:pic>
        <p:nvPicPr>
          <p:cNvPr id="3" name="Resim 2" descr="Dosya:1973 genel seçimler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889" y="2722562"/>
            <a:ext cx="7064263" cy="27907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16859" y="349624"/>
            <a:ext cx="11497235" cy="5655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1974</a:t>
            </a:r>
            <a:endParaRPr lang="tr-TR" sz="28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26 Ocak CHP-MSP koalisyonu (7 Şubat güvenoyu)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 Temmuz Kıbrıs Barış Harekatı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 Eylül Ecevit istifa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1975</a:t>
            </a:r>
            <a:endParaRPr lang="tr-TR" sz="28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23 Ocak ülkücü Komandolar İstanbul’da 1 öğrenciyi öldürdü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 Mart İlk Eurovision (Semiha Yankı, sonuncu, 3 puan)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 Nisan 1.MC Hükümeti güvenoyu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 Nisan ABD Temsilciler Meclisi 24 Nisan’ı </a:t>
            </a:r>
            <a:r>
              <a:rPr lang="tr-TR" sz="2400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'Ermenilere karşı işlenen insanlık dışı suçları anma günü'</a:t>
            </a:r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olarak kabul etti.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76518" y="268942"/>
            <a:ext cx="11430000" cy="5937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1976</a:t>
            </a:r>
            <a:endParaRPr lang="tr-TR" sz="28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1977</a:t>
            </a:r>
            <a:endParaRPr lang="tr-TR" sz="28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Öğrenci olayları, üniversitelerde öğretime ara vermeler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Mayıs Taksim olayları, 34 ölü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 Haziran Genel Seçimler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CHP 41.38 213MV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 36.87 187MV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MSP 8.56 24MV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MHP6.41 16MV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CGP 1.87 3MV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solidFill>
                  <a:srgbClr val="2525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 1.85 1MV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solidFill>
                  <a:srgbClr val="252525"/>
                </a:solidFill>
                <a:effectLst/>
                <a:ea typeface="Calibri" panose="020F0502020204030204" pitchFamily="34" charset="0"/>
              </a:rPr>
              <a:t>TBP 0.39 0</a:t>
            </a:r>
            <a:endParaRPr lang="tr-TR" sz="2400" dirty="0"/>
          </a:p>
        </p:txBody>
      </p:sp>
      <p:pic>
        <p:nvPicPr>
          <p:cNvPr id="3" name="Resim 2" descr="http://upload.wikimedia.org/wikipedia/commons/thumb/c/c6/1977_genel_se%C3%A7imleri.png/280px-1977_genel_se%C3%A7imler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568388"/>
            <a:ext cx="7570693" cy="3267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65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8564" y="470648"/>
            <a:ext cx="11322423" cy="7038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1978</a:t>
            </a:r>
            <a:endParaRPr lang="tr-TR" sz="4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Siyasi cinayetler</a:t>
            </a:r>
            <a:endParaRPr lang="tr-T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3-4 Eylül </a:t>
            </a:r>
            <a:r>
              <a:rPr lang="tr-TR" sz="36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Sivas olayları</a:t>
            </a:r>
            <a:endParaRPr lang="tr-T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Aralık </a:t>
            </a:r>
            <a:r>
              <a:rPr lang="tr-TR" sz="36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Kahramanmaraş olayları</a:t>
            </a:r>
            <a:endParaRPr lang="tr-T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Şubat </a:t>
            </a:r>
            <a:r>
              <a:rPr lang="tr-TR" sz="36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Milliyet başyazarı Abdi İpekçi öldürüldü</a:t>
            </a:r>
            <a:endParaRPr lang="tr-T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1979</a:t>
            </a:r>
            <a:endParaRPr lang="tr-TR" sz="4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Siyasi cinayetler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Aralık </a:t>
            </a:r>
            <a:r>
              <a:rPr lang="tr-TR" sz="3600" dirty="0" smtClean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Gen. Kur. Başkanının </a:t>
            </a:r>
            <a:r>
              <a:rPr lang="tr-TR" sz="3600" dirty="0" err="1" smtClean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CB’ye</a:t>
            </a:r>
            <a:r>
              <a:rPr lang="tr-TR" sz="3600" dirty="0" smtClean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verdiği ikaz mektubu</a:t>
            </a:r>
            <a:endParaRPr lang="tr-T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57200" y="430306"/>
            <a:ext cx="11430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1980</a:t>
            </a:r>
          </a:p>
          <a:p>
            <a:r>
              <a:rPr lang="tr-TR" sz="3200" b="1" dirty="0" smtClean="0"/>
              <a:t>24 </a:t>
            </a:r>
            <a:r>
              <a:rPr lang="tr-TR" sz="3200" b="1" dirty="0" smtClean="0"/>
              <a:t>Ocak Kararları </a:t>
            </a:r>
            <a:r>
              <a:rPr lang="tr-TR" sz="3200" dirty="0" smtClean="0"/>
              <a:t>ve Turgut Özal </a:t>
            </a:r>
          </a:p>
          <a:p>
            <a:pPr marL="538163"/>
            <a:r>
              <a:rPr lang="tr-TR" sz="2800" dirty="0" smtClean="0"/>
              <a:t>Günlük kur</a:t>
            </a:r>
          </a:p>
          <a:p>
            <a:pPr marL="538163"/>
            <a:r>
              <a:rPr lang="tr-TR" sz="2800" dirty="0" smtClean="0"/>
              <a:t>Devletin ekonomide küçülmesi</a:t>
            </a:r>
          </a:p>
          <a:p>
            <a:pPr marL="538163"/>
            <a:r>
              <a:rPr lang="tr-TR" sz="2800" dirty="0" smtClean="0"/>
              <a:t>Bazı alanlarda sübvansiyon sınırlandırması</a:t>
            </a:r>
          </a:p>
          <a:p>
            <a:pPr marL="538163"/>
            <a:r>
              <a:rPr lang="tr-TR" sz="2800" dirty="0" smtClean="0"/>
              <a:t>Dış ticaret serbestliği</a:t>
            </a:r>
          </a:p>
          <a:p>
            <a:r>
              <a:rPr lang="tr-TR" sz="3200" b="1" dirty="0" smtClean="0"/>
              <a:t>22 Mart </a:t>
            </a:r>
            <a:r>
              <a:rPr lang="tr-TR" sz="3200" dirty="0" smtClean="0"/>
              <a:t>Cumhurbaşkanlığı seçimi (124 turda seçilemedi, ilk tur 2/3 sonra salt çoğunluk)</a:t>
            </a:r>
          </a:p>
          <a:p>
            <a:r>
              <a:rPr lang="tr-TR" sz="3200" b="1" dirty="0" smtClean="0"/>
              <a:t>27 Mayıs </a:t>
            </a:r>
            <a:r>
              <a:rPr lang="tr-TR" sz="3200" dirty="0" smtClean="0"/>
              <a:t>Gün Sazak’ın öldürülmesi</a:t>
            </a:r>
          </a:p>
          <a:p>
            <a:r>
              <a:rPr lang="tr-TR" sz="3200" b="1" dirty="0" smtClean="0"/>
              <a:t>28 Mayıs </a:t>
            </a:r>
            <a:r>
              <a:rPr lang="tr-TR" sz="3200" dirty="0" smtClean="0"/>
              <a:t>Çorum olayları (4 Temmuz 2. dalga; toplam 57 ölü)</a:t>
            </a:r>
          </a:p>
          <a:p>
            <a:r>
              <a:rPr lang="tr-TR" sz="3200" b="1" dirty="0" smtClean="0"/>
              <a:t>19 Temmuz </a:t>
            </a:r>
            <a:r>
              <a:rPr lang="tr-TR" sz="3200" dirty="0" smtClean="0"/>
              <a:t>Nihat Erim öldürüldü</a:t>
            </a:r>
          </a:p>
          <a:p>
            <a:r>
              <a:rPr lang="tr-TR" sz="3200" b="1" dirty="0" smtClean="0"/>
              <a:t>22 Temmuz </a:t>
            </a:r>
            <a:r>
              <a:rPr lang="tr-TR" sz="3200" dirty="0" smtClean="0"/>
              <a:t>Kemal Türkler öldürüldü</a:t>
            </a:r>
          </a:p>
          <a:p>
            <a:r>
              <a:rPr lang="tr-TR" sz="3200" b="1" dirty="0" smtClean="0"/>
              <a:t>6 Eylül </a:t>
            </a:r>
            <a:r>
              <a:rPr lang="tr-TR" sz="3200" dirty="0" err="1" smtClean="0"/>
              <a:t>MSP’nin</a:t>
            </a:r>
            <a:r>
              <a:rPr lang="tr-TR" sz="3200" dirty="0" smtClean="0"/>
              <a:t> Konya Kudüs’ü Kurtarma Mitingi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278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2729" y="457200"/>
            <a:ext cx="10807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/>
              <a:t>12 Eylül </a:t>
            </a:r>
            <a:r>
              <a:rPr lang="tr-TR" sz="3600" dirty="0" smtClean="0"/>
              <a:t>1980 Askeri Darbe</a:t>
            </a:r>
          </a:p>
          <a:p>
            <a:r>
              <a:rPr lang="tr-TR" sz="3600" dirty="0" smtClean="0"/>
              <a:t>Kenan Evren, Devlet ve Milli Güvenlik Konseyi Başkanı</a:t>
            </a:r>
          </a:p>
          <a:p>
            <a:r>
              <a:rPr lang="tr-TR" sz="3600" b="1" dirty="0" smtClean="0"/>
              <a:t>20 Eylül </a:t>
            </a:r>
            <a:r>
              <a:rPr lang="tr-TR" sz="3600" dirty="0" smtClean="0"/>
              <a:t>Bülent Ulusu </a:t>
            </a:r>
            <a:r>
              <a:rPr lang="tr-TR" sz="3600" dirty="0" smtClean="0"/>
              <a:t>Hükümeti</a:t>
            </a:r>
          </a:p>
          <a:p>
            <a:r>
              <a:rPr lang="tr-TR" sz="3600" dirty="0" smtClean="0"/>
              <a:t>22 Eylül İran Irak Savaşı</a:t>
            </a:r>
          </a:p>
          <a:p>
            <a:endParaRPr lang="tr-TR" sz="3600" dirty="0" smtClean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4360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28600" y="510988"/>
            <a:ext cx="116317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1981</a:t>
            </a:r>
          </a:p>
          <a:p>
            <a:r>
              <a:rPr lang="tr-TR" sz="3600" dirty="0" smtClean="0"/>
              <a:t>Atatürk Yılı (100. Yıl)</a:t>
            </a:r>
          </a:p>
          <a:p>
            <a:r>
              <a:rPr lang="tr-TR" sz="3600" dirty="0" smtClean="0"/>
              <a:t>13 Mayıs Papa suikastı</a:t>
            </a:r>
          </a:p>
          <a:p>
            <a:endParaRPr lang="tr-TR" sz="3600" dirty="0" smtClean="0"/>
          </a:p>
          <a:p>
            <a:r>
              <a:rPr lang="tr-TR" sz="3600" dirty="0" smtClean="0"/>
              <a:t>1982</a:t>
            </a:r>
          </a:p>
          <a:p>
            <a:r>
              <a:rPr lang="tr-TR" sz="3600" dirty="0" smtClean="0"/>
              <a:t>7 Kasım Anayasa için halkoylaması </a:t>
            </a:r>
          </a:p>
          <a:p>
            <a:pPr marL="806450"/>
            <a:r>
              <a:rPr lang="tr-TR" sz="3600" dirty="0" smtClean="0"/>
              <a:t>(%91,37 Evet, Danışma Meclisi, Kenan Evren)</a:t>
            </a:r>
          </a:p>
          <a:p>
            <a:pPr marL="806450"/>
            <a:r>
              <a:rPr lang="tr-TR" sz="3600" dirty="0" smtClean="0"/>
              <a:t>(1961 AY %61.5 Evet)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7280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4812" y="282388"/>
            <a:ext cx="1177962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1960</a:t>
            </a:r>
          </a:p>
          <a:p>
            <a:r>
              <a:rPr lang="tr-TR" sz="3200" dirty="0"/>
              <a:t>Öğrenci olayları</a:t>
            </a:r>
          </a:p>
          <a:p>
            <a:r>
              <a:rPr lang="tr-TR" sz="3200" dirty="0"/>
              <a:t>28 Nisan Ankara ve İstanbul’da sıkıyönetim</a:t>
            </a:r>
          </a:p>
          <a:p>
            <a:r>
              <a:rPr lang="tr-TR" sz="3200" dirty="0"/>
              <a:t>555K</a:t>
            </a:r>
          </a:p>
          <a:p>
            <a:r>
              <a:rPr lang="tr-TR" sz="3200" dirty="0"/>
              <a:t>27 Mayıs 1960 Darbe </a:t>
            </a:r>
          </a:p>
          <a:p>
            <a:r>
              <a:rPr lang="tr-TR" sz="3200" dirty="0"/>
              <a:t>Cemal Gürsel, Milli Birlik Komitesi</a:t>
            </a:r>
          </a:p>
          <a:p>
            <a:endParaRPr lang="tr-TR" sz="3200" b="1" dirty="0" smtClean="0"/>
          </a:p>
          <a:p>
            <a:r>
              <a:rPr lang="tr-TR" sz="3200" b="1" dirty="0" smtClean="0"/>
              <a:t>Darbe geleneği</a:t>
            </a:r>
          </a:p>
          <a:p>
            <a:r>
              <a:rPr lang="tr-TR" sz="3200" dirty="0"/>
              <a:t>Askerin öne çıkması</a:t>
            </a:r>
          </a:p>
          <a:p>
            <a:endParaRPr lang="tr-TR" sz="3200" dirty="0" smtClean="0"/>
          </a:p>
          <a:p>
            <a:r>
              <a:rPr lang="tr-TR" sz="3200" dirty="0" smtClean="0"/>
              <a:t>14 </a:t>
            </a:r>
            <a:r>
              <a:rPr lang="tr-TR" sz="3200" dirty="0"/>
              <a:t>Ekim Yassıada Duruşmaları </a:t>
            </a:r>
          </a:p>
          <a:p>
            <a:r>
              <a:rPr lang="tr-TR" sz="3200" dirty="0"/>
              <a:t>23 Ekim Nüfus Sayımı 27.750.000</a:t>
            </a:r>
          </a:p>
          <a:p>
            <a:endParaRPr lang="tr-TR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6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51329" y="498902"/>
            <a:ext cx="803771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/>
              <a:t>1983</a:t>
            </a:r>
          </a:p>
          <a:p>
            <a:r>
              <a:rPr lang="tr-TR" sz="3200" dirty="0" smtClean="0"/>
              <a:t>6 Kasım Genel Seçim Katılım %92 400 MV</a:t>
            </a:r>
          </a:p>
          <a:p>
            <a:r>
              <a:rPr lang="tr-TR" sz="3200" dirty="0" smtClean="0"/>
              <a:t>ANAP %45.14 211 Turgut Özal</a:t>
            </a:r>
          </a:p>
          <a:p>
            <a:r>
              <a:rPr lang="tr-TR" sz="3200" dirty="0" smtClean="0"/>
              <a:t>HP %30.46 117</a:t>
            </a:r>
          </a:p>
          <a:p>
            <a:r>
              <a:rPr lang="tr-TR" sz="3200" dirty="0" smtClean="0"/>
              <a:t>MDP % 23.26 71</a:t>
            </a:r>
          </a:p>
          <a:p>
            <a:r>
              <a:rPr lang="tr-TR" sz="3200" dirty="0" smtClean="0"/>
              <a:t>13 Aralık 1.Özal Hükümeti</a:t>
            </a:r>
          </a:p>
          <a:p>
            <a:r>
              <a:rPr lang="tr-TR" sz="3200" dirty="0"/>
              <a:t> </a:t>
            </a:r>
            <a:r>
              <a:rPr lang="tr-TR" sz="3200" dirty="0" smtClean="0"/>
              <a:t>                (21 Aralık 1987)</a:t>
            </a:r>
          </a:p>
          <a:p>
            <a:r>
              <a:rPr lang="tr-TR" sz="3600" b="1" dirty="0" smtClean="0"/>
              <a:t>1984</a:t>
            </a:r>
          </a:p>
          <a:p>
            <a:r>
              <a:rPr lang="tr-TR" sz="3200" dirty="0" smtClean="0"/>
              <a:t>6 Ocak Döviz taşımak suç olmaktan çıktı</a:t>
            </a:r>
          </a:p>
          <a:p>
            <a:r>
              <a:rPr lang="tr-TR" sz="3200" dirty="0" smtClean="0"/>
              <a:t>1 Mart 13 İlde sıkıyönetim kalktı</a:t>
            </a:r>
          </a:p>
          <a:p>
            <a:r>
              <a:rPr lang="tr-TR" sz="3200" dirty="0" smtClean="0"/>
              <a:t>25 Mart Yerel Seçimler</a:t>
            </a:r>
          </a:p>
          <a:p>
            <a:r>
              <a:rPr lang="tr-TR" sz="2000" dirty="0" smtClean="0"/>
              <a:t>ANAP %43.24;     SODEP 24.86;    DYP 11.8;   HP 8.76;    MDP 7.09;     RP 4.40</a:t>
            </a:r>
          </a:p>
          <a:p>
            <a:r>
              <a:rPr lang="tr-TR" sz="2000" dirty="0" smtClean="0"/>
              <a:t>Ankara, İstanbul, İzmir ANAP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417" y="1685347"/>
            <a:ext cx="5134536" cy="260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06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10988" y="497541"/>
            <a:ext cx="939562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1984</a:t>
            </a:r>
          </a:p>
          <a:p>
            <a:r>
              <a:rPr lang="tr-TR" sz="3200" dirty="0" smtClean="0"/>
              <a:t>15 Ağustos PKK Siirt-Eruh, Hakkari Şemdinli, 1 Şehit</a:t>
            </a:r>
          </a:p>
          <a:p>
            <a:r>
              <a:rPr lang="tr-TR" sz="3200" dirty="0" smtClean="0"/>
              <a:t>28 Aralık İzmit-Gebze paralı otoyol açılışı</a:t>
            </a:r>
          </a:p>
          <a:p>
            <a:r>
              <a:rPr lang="tr-TR" sz="3200" dirty="0" smtClean="0"/>
              <a:t>1985</a:t>
            </a:r>
          </a:p>
          <a:p>
            <a:r>
              <a:rPr lang="tr-TR" sz="3200" dirty="0" smtClean="0"/>
              <a:t>1 Ocak KDV</a:t>
            </a:r>
          </a:p>
          <a:p>
            <a:r>
              <a:rPr lang="tr-TR" sz="3200" dirty="0" smtClean="0"/>
              <a:t>29 Mayıs FSM köprüsü inşaatı</a:t>
            </a:r>
          </a:p>
          <a:p>
            <a:r>
              <a:rPr lang="tr-TR" sz="3200" dirty="0" smtClean="0"/>
              <a:t>19 Kasım İstanbul ve 7 ilde sıkıyönetimden </a:t>
            </a:r>
            <a:r>
              <a:rPr lang="tr-TR" sz="3200" dirty="0" err="1" smtClean="0"/>
              <a:t>OHAL’e</a:t>
            </a:r>
            <a:r>
              <a:rPr lang="tr-TR" sz="3200" dirty="0" smtClean="0"/>
              <a:t> geçildi</a:t>
            </a:r>
          </a:p>
          <a:p>
            <a:r>
              <a:rPr lang="tr-TR" sz="3200" dirty="0" smtClean="0"/>
              <a:t>1986</a:t>
            </a:r>
          </a:p>
          <a:p>
            <a:r>
              <a:rPr lang="tr-TR" sz="3200" dirty="0" smtClean="0"/>
              <a:t>26 Nisan Çernobil faciası</a:t>
            </a:r>
          </a:p>
          <a:p>
            <a:r>
              <a:rPr lang="tr-TR" sz="3200" dirty="0" smtClean="0"/>
              <a:t>6 Ekim TRT2</a:t>
            </a:r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630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70648" y="685800"/>
            <a:ext cx="106097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/>
              <a:t>1987</a:t>
            </a:r>
          </a:p>
          <a:p>
            <a:r>
              <a:rPr lang="tr-TR" sz="3200" dirty="0" smtClean="0"/>
              <a:t>6 Eylül Siyasi yasaklar için referandum</a:t>
            </a:r>
          </a:p>
          <a:p>
            <a:r>
              <a:rPr lang="tr-TR" sz="3200" dirty="0" smtClean="0"/>
              <a:t>Evet %50.16</a:t>
            </a:r>
          </a:p>
          <a:p>
            <a:r>
              <a:rPr lang="tr-TR" sz="3200" dirty="0" smtClean="0"/>
              <a:t>Hayır %49.84</a:t>
            </a:r>
          </a:p>
          <a:p>
            <a:r>
              <a:rPr lang="tr-TR" sz="3200" dirty="0" smtClean="0"/>
              <a:t>29 Kasım Genel Seçimler</a:t>
            </a:r>
          </a:p>
          <a:p>
            <a:r>
              <a:rPr lang="tr-TR" sz="3200" dirty="0" smtClean="0"/>
              <a:t>Katılım 93.28</a:t>
            </a:r>
          </a:p>
          <a:p>
            <a:r>
              <a:rPr lang="tr-TR" sz="3200" dirty="0" smtClean="0"/>
              <a:t>ANAP 36.31, 292</a:t>
            </a:r>
          </a:p>
          <a:p>
            <a:r>
              <a:rPr lang="tr-TR" sz="3200" dirty="0" smtClean="0"/>
              <a:t>SHP 24.74, 99</a:t>
            </a:r>
          </a:p>
          <a:p>
            <a:r>
              <a:rPr lang="tr-TR" sz="3200" dirty="0" smtClean="0"/>
              <a:t>DYP 19.13, 59</a:t>
            </a:r>
          </a:p>
          <a:p>
            <a:r>
              <a:rPr lang="tr-TR" sz="3200" dirty="0" smtClean="0"/>
              <a:t>DSP 8.52</a:t>
            </a:r>
          </a:p>
          <a:p>
            <a:r>
              <a:rPr lang="tr-TR" sz="3200" dirty="0" smtClean="0"/>
              <a:t>RP 7.16</a:t>
            </a:r>
          </a:p>
          <a:p>
            <a:r>
              <a:rPr lang="tr-TR" sz="3200" dirty="0" smtClean="0"/>
              <a:t>MÇP 2.92</a:t>
            </a:r>
          </a:p>
          <a:p>
            <a:endParaRPr lang="tr-TR" sz="32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637" y="1121988"/>
            <a:ext cx="5294578" cy="283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89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68942" y="309283"/>
            <a:ext cx="1155102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/>
              <a:t>1988</a:t>
            </a:r>
          </a:p>
          <a:p>
            <a:r>
              <a:rPr lang="tr-TR" sz="3200" dirty="0" smtClean="0"/>
              <a:t>19 Ocak SHP MV Mehmet Ali Eren Türkiye’de Kürt sorunu olduğunu söylüyor, Kürtlere baskı var diyor ve mecliste olaylar çıkıyor</a:t>
            </a:r>
          </a:p>
          <a:p>
            <a:r>
              <a:rPr lang="tr-TR" sz="3200" dirty="0" smtClean="0"/>
              <a:t>18 Haziran Özal’a suikast</a:t>
            </a:r>
          </a:p>
          <a:p>
            <a:r>
              <a:rPr lang="tr-TR" sz="3200" dirty="0" smtClean="0"/>
              <a:t>3 Temmuz FSM köprüsü tamamlandı</a:t>
            </a:r>
          </a:p>
          <a:p>
            <a:r>
              <a:rPr lang="tr-TR" sz="3200" dirty="0" smtClean="0"/>
              <a:t>22 Ekim 7’den 77’ye başladı</a:t>
            </a:r>
          </a:p>
          <a:p>
            <a:r>
              <a:rPr lang="tr-TR" sz="3600" b="1" dirty="0" smtClean="0"/>
              <a:t>1989</a:t>
            </a:r>
          </a:p>
          <a:p>
            <a:r>
              <a:rPr lang="tr-TR" sz="3200" dirty="0" smtClean="0"/>
              <a:t>7 Mart AYM üniversitelerde başörtüsü takılması düzenlemesini iptal etti.</a:t>
            </a:r>
          </a:p>
          <a:p>
            <a:r>
              <a:rPr lang="tr-TR" sz="3200" dirty="0" smtClean="0"/>
              <a:t>26 Mart Yerel seçimler</a:t>
            </a:r>
          </a:p>
          <a:p>
            <a:endParaRPr lang="tr-TR" sz="3200" dirty="0" smtClean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029793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43985"/>
              </p:ext>
            </p:extLst>
          </p:nvPr>
        </p:nvGraphicFramePr>
        <p:xfrm>
          <a:off x="989837" y="1825625"/>
          <a:ext cx="10212325" cy="4351337"/>
        </p:xfrm>
        <a:graphic>
          <a:graphicData uri="http://schemas.openxmlformats.org/drawingml/2006/table">
            <a:tbl>
              <a:tblPr/>
              <a:tblGrid>
                <a:gridCol w="2042465"/>
                <a:gridCol w="2042465"/>
                <a:gridCol w="2042465"/>
                <a:gridCol w="2042465"/>
                <a:gridCol w="2042465"/>
              </a:tblGrid>
              <a:tr h="355211">
                <a:tc>
                  <a:txBody>
                    <a:bodyPr/>
                    <a:lstStyle/>
                    <a:p>
                      <a:pPr algn="ctr"/>
                      <a:r>
                        <a:rPr lang="tr-TR" sz="1700">
                          <a:effectLst/>
                        </a:rPr>
                        <a:t>Parti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>
                          <a:effectLst/>
                        </a:rPr>
                        <a:t>Genel başkanı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>
                          <a:effectLst/>
                        </a:rPr>
                        <a:t>Aldığı oy sayısı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>
                          <a:effectLst/>
                        </a:rPr>
                        <a:t>Aldığı oy oranı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700">
                          <a:effectLst/>
                        </a:rPr>
                        <a:t>+/–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2" tooltip="Sosyaldemokrat Halkçı Parti"/>
                        </a:rPr>
                        <a:t>Sosyaldemokrat Halkçı Parti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3" tooltip="Erdal İnönü"/>
                        </a:rPr>
                        <a:t>Erdal İnönü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6.354.252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% 28,69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5,34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55211"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4" tooltip="Doğru Yol Partisi"/>
                        </a:rPr>
                        <a:t>Doğru Yol Partisi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5" tooltip="Süleyman Demirel"/>
                        </a:rPr>
                        <a:t>Süleyman Demirel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5.565.776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% 25,13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11,88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55211"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6" tooltip="Anavatan Partisi"/>
                        </a:rPr>
                        <a:t>Anavatan Partisi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7" tooltip="Turgut Özal"/>
                        </a:rPr>
                        <a:t>Turgut Özal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4.828.164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% 21,80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19,72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55211"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8" tooltip="Refah Partisi"/>
                        </a:rPr>
                        <a:t>Refah Partisi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9" tooltip="Necmettin Erbakan"/>
                        </a:rPr>
                        <a:t>Necmettin Erbakan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2.170.431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% 9,80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5,40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55211"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10" tooltip="Demokratik Sol Parti"/>
                        </a:rPr>
                        <a:t>Demokratik Sol Parti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11" tooltip="Bülent Ecevit"/>
                        </a:rPr>
                        <a:t>Bülent Ecevit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1.998.819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% 9,03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—</a:t>
                      </a:r>
                      <a:r>
                        <a:rPr lang="tr-TR" sz="17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12"/>
                        </a:rPr>
                        <a:t>¶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13" tooltip="Milliyetçi Çalışma Partisi"/>
                        </a:rPr>
                        <a:t>Milliyetçi Çalışma Partisi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14" tooltip="Alparslan Türkeş"/>
                        </a:rPr>
                        <a:t>Alparslan Türkeş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916.405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% 4,14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—</a:t>
                      </a:r>
                      <a:r>
                        <a:rPr lang="tr-TR" sz="17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12"/>
                        </a:rPr>
                        <a:t>¶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15" tooltip="Islahatçı Demokrasi Partisi"/>
                        </a:rPr>
                        <a:t>Islahatçı Demokrasi Partisi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 u="none" strike="noStrike">
                          <a:solidFill>
                            <a:srgbClr val="0B0080"/>
                          </a:solidFill>
                          <a:effectLst/>
                          <a:hlinkClick r:id="rId16" tooltip="Aykut Edibali"/>
                        </a:rPr>
                        <a:t>Aykut Edibali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208.725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% 0,94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—</a:t>
                      </a:r>
                      <a:r>
                        <a:rPr lang="tr-TR" sz="17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12"/>
                        </a:rPr>
                        <a:t>¶</a:t>
                      </a:r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55211"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Bağımsız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700">
                        <a:effectLst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103.755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% 0,47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700">
                          <a:effectLst/>
                        </a:rPr>
                        <a:t>1,16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55211">
                <a:tc>
                  <a:txBody>
                    <a:bodyPr/>
                    <a:lstStyle/>
                    <a:p>
                      <a:pPr algn="l"/>
                      <a:r>
                        <a:rPr lang="tr-TR" sz="17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  <a:endParaRPr lang="tr-TR" sz="17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7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7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22.146.327</a:t>
                      </a: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7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100,00</a:t>
                      </a:r>
                      <a:endParaRPr lang="tr-TR" sz="17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03" marR="88803" marT="44401" marB="4440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700" dirty="0"/>
                    </a:p>
                  </a:txBody>
                  <a:tcPr marL="88803" marR="88803" marT="44401" marB="4440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" name="Picture 2" descr="artış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5625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rtış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5625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zalış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5625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rtış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5625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zalış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5625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1095375" y="761105"/>
            <a:ext cx="10240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Ankara, İstanbul ve İzmir SHP’nin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9766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76518" y="981635"/>
            <a:ext cx="1155288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31 Ekim Turgut Özal CB seçildi</a:t>
            </a:r>
          </a:p>
          <a:p>
            <a:r>
              <a:rPr lang="tr-TR" sz="3200" dirty="0" smtClean="0"/>
              <a:t>9 Kasım Özal görevi devraldı</a:t>
            </a:r>
          </a:p>
          <a:p>
            <a:r>
              <a:rPr lang="tr-TR" sz="3200" dirty="0" smtClean="0"/>
              <a:t>	Berlin Duvarı yıkılmaya başladı</a:t>
            </a:r>
          </a:p>
          <a:p>
            <a:r>
              <a:rPr lang="tr-TR" sz="3200" b="1" dirty="0" smtClean="0"/>
              <a:t>1990</a:t>
            </a:r>
          </a:p>
          <a:p>
            <a:r>
              <a:rPr lang="tr-TR" sz="3200" dirty="0" smtClean="0"/>
              <a:t>5 Mayıs Magic Box Star-1 test yayınında</a:t>
            </a:r>
          </a:p>
          <a:p>
            <a:r>
              <a:rPr lang="tr-TR" sz="3200" dirty="0" smtClean="0"/>
              <a:t>17 Eylül Menderes, Zorlu ve Polatkan’ın naaşları İmralı’dan İstanbul’a anıt </a:t>
            </a:r>
            <a:r>
              <a:rPr lang="tr-TR" sz="3200" smtClean="0"/>
              <a:t>mezara getirildi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9279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76518" y="209636"/>
            <a:ext cx="11510682" cy="6492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1961</a:t>
            </a:r>
          </a:p>
          <a:p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Ocak OYAK Kanunu</a:t>
            </a:r>
          </a:p>
          <a:p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Nisan Siyasi faaliyetlere izin</a:t>
            </a:r>
          </a:p>
          <a:p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27 Mayıs Anayasa Kurucu Mecliste kabul edildi (262 üye 260 evet)</a:t>
            </a:r>
          </a:p>
          <a:p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 Temmuz 1961 Anayasası halkoyu ve kabul</a:t>
            </a:r>
          </a:p>
          <a:p>
            <a:endParaRPr lang="tr-TR" sz="105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1961 </a:t>
            </a:r>
            <a:r>
              <a:rPr lang="tr-TR" sz="28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Anayasası</a:t>
            </a:r>
            <a:endParaRPr lang="tr-TR" sz="28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 meclis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AYM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Planlı ekonomi </a:t>
            </a:r>
            <a:r>
              <a:rPr lang="tr-TR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tr-TR" sz="2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1963)</a:t>
            </a:r>
          </a:p>
          <a:p>
            <a:r>
              <a:rPr lang="tr-T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Sosyal devlet ilkesi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Nispi temsil</a:t>
            </a:r>
            <a:endParaRPr lang="tr-TR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16 Eylül Dışişleri Bakanı FR Zorlu ve Maliye Bakanı H Polatkan’ın idamı</a:t>
            </a:r>
          </a:p>
          <a:p>
            <a:r>
              <a:rPr lang="tr-TR" sz="28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 Eylül 1961 Bu ülkeyi 10 yıl kadar yönetmiş bir başbakan, hayatını 62 yaşında, Yassıada'da kurulan bir darağacında bıraktı.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08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http://upload.wikimedia.org/wikipedia/commons/thumb/9/9c/1961_genel_se%C3%A7imleri.png/280px-1961_genel_se%C3%A7imler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153" y="123268"/>
            <a:ext cx="6261847" cy="35343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ikdörtgen 3"/>
          <p:cNvSpPr/>
          <p:nvPr/>
        </p:nvSpPr>
        <p:spPr>
          <a:xfrm>
            <a:off x="255494" y="295836"/>
            <a:ext cx="8888506" cy="633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 Ekim Genel Seçimler</a:t>
            </a:r>
            <a:endParaRPr lang="tr-TR" sz="32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Nispi temsil</a:t>
            </a:r>
            <a:endParaRPr lang="tr-TR" sz="3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Katılım %81</a:t>
            </a:r>
            <a:endParaRPr lang="tr-TR" sz="3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CHP İsmet İnönü %36.72  173 MV</a:t>
            </a:r>
            <a:endParaRPr lang="tr-TR" sz="3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 Ragıp </a:t>
            </a:r>
            <a:r>
              <a:rPr lang="tr-TR" sz="3200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Gümüşpala</a:t>
            </a:r>
            <a:r>
              <a:rPr lang="tr-TR" sz="3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%34.78 158</a:t>
            </a:r>
            <a:endParaRPr lang="tr-TR" sz="3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CKMP Osman Bölükbaşı %13.95 54</a:t>
            </a:r>
            <a:endParaRPr lang="tr-TR" sz="32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3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YTP  Ekrem Alican %13.72 65</a:t>
            </a:r>
          </a:p>
          <a:p>
            <a:endParaRPr lang="tr-TR" sz="3200" dirty="0" smtClean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r>
              <a:rPr lang="tr-TR" sz="3200" dirty="0" smtClean="0"/>
              <a:t>26 </a:t>
            </a:r>
            <a:r>
              <a:rPr lang="tr-TR" sz="3200" dirty="0"/>
              <a:t>Ekim Cemal Gürsel Cumhurbaşkanı</a:t>
            </a:r>
          </a:p>
          <a:p>
            <a:r>
              <a:rPr lang="tr-TR" sz="3200" dirty="0"/>
              <a:t>31 Ekim Türkiye-Almanya İşgücü anlaşması</a:t>
            </a:r>
          </a:p>
          <a:p>
            <a:r>
              <a:rPr lang="tr-TR" sz="3200" dirty="0"/>
              <a:t>20 Kasım CHP-AP </a:t>
            </a:r>
            <a:r>
              <a:rPr lang="tr-TR" sz="3200" dirty="0" smtClean="0"/>
              <a:t>koalisyonu</a:t>
            </a:r>
            <a:endParaRPr lang="tr-TR" sz="3200" dirty="0" smtClean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95835" y="484094"/>
            <a:ext cx="11483789" cy="4020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1962</a:t>
            </a:r>
            <a:endParaRPr lang="tr-TR" sz="36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 Şubat Talat Aydemir-Fethi Gürcan darbe girişimi (20 Mayıs 1963, idam 5 Temmuz 1964)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27 Eylül İller 1-67 arasında alfabetik sıraya göre plaka aldı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 Aralık MGK Genel Sekreterliği kuruldu</a:t>
            </a:r>
          </a:p>
          <a:p>
            <a:r>
              <a:rPr lang="tr-TR" sz="3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 Aralık HSYK kuruldu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625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16859" y="578224"/>
            <a:ext cx="8727141" cy="582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1963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1964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Mayıs TRT kuruldu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Temmuz Talat Aydemir idam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Ağustos Ankara’da ilk ABD karşıtı gösteri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1965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Şubat İnönü istifa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Mart Suat Hayri Ürgüplü hükümeti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Haziran Özel Öğretim Kurumları Kanunu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Temmuz MİT Kanunu</a:t>
            </a:r>
          </a:p>
        </p:txBody>
      </p:sp>
    </p:spTree>
    <p:extLst>
      <p:ext uri="{BB962C8B-B14F-4D97-AF65-F5344CB8AC3E}">
        <p14:creationId xmlns:p14="http://schemas.microsoft.com/office/powerpoint/2010/main" val="21623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36176" y="591671"/>
            <a:ext cx="8807824" cy="604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Ekim Genel Seçimler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Katılım %71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 52.87 240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CHP 28.74 134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 6.26 31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YTP 3.72 19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TİP 2.96 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CKMP 2.24 11</a:t>
            </a:r>
          </a:p>
          <a:p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Bağ 1</a:t>
            </a:r>
          </a:p>
          <a:p>
            <a:endParaRPr lang="tr-TR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 dirty="0"/>
              <a:t>11 Kasım Demirel AP </a:t>
            </a:r>
            <a:r>
              <a:rPr lang="tr-TR" sz="2400" dirty="0" smtClean="0"/>
              <a:t>Başbakan</a:t>
            </a:r>
          </a:p>
          <a:p>
            <a:r>
              <a:rPr lang="tr-TR" sz="3200" dirty="0" smtClean="0"/>
              <a:t>Sosyalist sol</a:t>
            </a:r>
            <a:endParaRPr lang="tr-TR" sz="3200" dirty="0"/>
          </a:p>
          <a:p>
            <a:endParaRPr lang="tr-TR" sz="2400" dirty="0"/>
          </a:p>
        </p:txBody>
      </p:sp>
      <p:pic>
        <p:nvPicPr>
          <p:cNvPr id="3" name="Resim 2" descr="http://upload.wikimedia.org/wikipedia/commons/thumb/c/c9/1965_genel_se%C3%A7imleri.png/280px-1965_genel_se%C3%A7imler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358" y="1433829"/>
            <a:ext cx="7863654" cy="36760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22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06505" y="495909"/>
            <a:ext cx="9390530" cy="4526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1966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Şubat TG Doğumu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Mart Cevdet Sunay Cumhurbaşkanı</a:t>
            </a:r>
          </a:p>
          <a:p>
            <a:r>
              <a:rPr lang="tr-TR" sz="3200" b="1" dirty="0"/>
              <a:t>1967</a:t>
            </a:r>
          </a:p>
          <a:p>
            <a:r>
              <a:rPr lang="tr-TR" sz="2800" dirty="0"/>
              <a:t>1 Ocak </a:t>
            </a:r>
            <a:r>
              <a:rPr lang="tr-TR" sz="2800" dirty="0" err="1"/>
              <a:t>Anadol</a:t>
            </a:r>
            <a:r>
              <a:rPr lang="tr-TR" sz="2800" dirty="0"/>
              <a:t> piyasada </a:t>
            </a:r>
            <a:endParaRPr lang="tr-TR" sz="2800" dirty="0" smtClean="0"/>
          </a:p>
          <a:p>
            <a:r>
              <a:rPr lang="tr-TR" sz="2800" dirty="0"/>
              <a:t>4 Ocak Batman-İskenderun petrol boru hattı açıldı</a:t>
            </a:r>
          </a:p>
          <a:p>
            <a:r>
              <a:rPr lang="tr-TR" sz="2800" dirty="0"/>
              <a:t>17 Eylül </a:t>
            </a:r>
            <a:r>
              <a:rPr lang="tr-TR" sz="2800" dirty="0" err="1"/>
              <a:t>Kayserispor-Sivasspor</a:t>
            </a:r>
            <a:r>
              <a:rPr lang="tr-TR" sz="2800" dirty="0"/>
              <a:t> olayları 40 ölü 300 yaralı</a:t>
            </a:r>
          </a:p>
          <a:p>
            <a:r>
              <a:rPr lang="tr-TR" sz="2800" dirty="0"/>
              <a:t>7 Ekim 6.Filo protestoları Dolmabahçe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 descr="https://encrypted-tbn2.gstatic.com/images?q=tbn:ANd9GcRi8U1heJFHQcB0yVgZOcYdG7FsuP_wBN-UwiCPjkSyjBK1mHLveZgUuPI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784" y="495909"/>
            <a:ext cx="2487930" cy="1840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Resim 3" descr="https://encrypted-tbn0.gstatic.com/images?q=tbn:ANd9GcTHNV2jbflR23DOu4F4_WMeWjiSWm3T2bfVtppzcWtmwtVx8EUddPb6P1lz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053" y="612554"/>
            <a:ext cx="1906270" cy="1906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7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16859" y="430306"/>
            <a:ext cx="11322423" cy="3269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1968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TRT Ankara Televizyonu deneme yayınında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Mayıs Paris </a:t>
            </a:r>
            <a:r>
              <a:rPr lang="tr-TR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Sorbonne’da</a:t>
            </a: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başlayan öğrenci olayları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Temmuz 6. Filo protestoları kanlı olaylara dönüştü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Temmuz Vedat Demircioğlu İTÜ yurduna yapılan baskında öldü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1094</Words>
  <Application>Microsoft Office PowerPoint</Application>
  <PresentationFormat>Geniş ekran</PresentationFormat>
  <Paragraphs>272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Teması</vt:lpstr>
      <vt:lpstr>1960’larda Türkiye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1960’larda Türkiye</dc:title>
  <dc:creator>akademi</dc:creator>
  <cp:lastModifiedBy>akademi</cp:lastModifiedBy>
  <cp:revision>23</cp:revision>
  <dcterms:created xsi:type="dcterms:W3CDTF">2014-04-20T15:50:45Z</dcterms:created>
  <dcterms:modified xsi:type="dcterms:W3CDTF">2014-05-04T21:32:13Z</dcterms:modified>
</cp:coreProperties>
</file>