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0" r:id="rId6"/>
    <p:sldId id="263" r:id="rId7"/>
    <p:sldId id="261" r:id="rId8"/>
    <p:sldId id="264" r:id="rId9"/>
    <p:sldId id="265" r:id="rId10"/>
    <p:sldId id="266" r:id="rId11"/>
    <p:sldId id="267" r:id="rId12"/>
    <p:sldId id="274" r:id="rId13"/>
    <p:sldId id="268" r:id="rId14"/>
    <p:sldId id="269" r:id="rId15"/>
    <p:sldId id="262" r:id="rId16"/>
    <p:sldId id="270" r:id="rId17"/>
    <p:sldId id="271" r:id="rId18"/>
    <p:sldId id="272" r:id="rId19"/>
    <p:sldId id="273"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BD0AC4-1B35-4EC8-89B2-58828547A608}" type="datetimeFigureOut">
              <a:rPr lang="tr-TR" smtClean="0"/>
              <a:t>5.11.2015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67068-567D-4C44-95E3-21DC2147F491}" type="slidenum">
              <a:rPr lang="tr-TR" smtClean="0"/>
              <a:t>‹#›</a:t>
            </a:fld>
            <a:endParaRPr lang="tr-TR"/>
          </a:p>
        </p:txBody>
      </p:sp>
    </p:spTree>
    <p:extLst>
      <p:ext uri="{BB962C8B-B14F-4D97-AF65-F5344CB8AC3E}">
        <p14:creationId xmlns:p14="http://schemas.microsoft.com/office/powerpoint/2010/main" val="858210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6367068-567D-4C44-95E3-21DC2147F491}" type="slidenum">
              <a:rPr lang="tr-TR" smtClean="0"/>
              <a:t>1</a:t>
            </a:fld>
            <a:endParaRPr lang="tr-TR"/>
          </a:p>
        </p:txBody>
      </p:sp>
    </p:spTree>
    <p:extLst>
      <p:ext uri="{BB962C8B-B14F-4D97-AF65-F5344CB8AC3E}">
        <p14:creationId xmlns:p14="http://schemas.microsoft.com/office/powerpoint/2010/main" val="4206460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251193C-19B1-4CEE-BC3E-FDAD267CE580}" type="datetime1">
              <a:rPr lang="tr-TR" smtClean="0"/>
              <a:t>5.11.2015</a:t>
            </a:fld>
            <a:endParaRPr lang="tr-TR"/>
          </a:p>
        </p:txBody>
      </p:sp>
      <p:sp>
        <p:nvSpPr>
          <p:cNvPr id="5" name="Altbilgi Yer Tutucusu 4"/>
          <p:cNvSpPr>
            <a:spLocks noGrp="1"/>
          </p:cNvSpPr>
          <p:nvPr>
            <p:ph type="ftr" sz="quarter" idx="11"/>
          </p:nvPr>
        </p:nvSpPr>
        <p:spPr/>
        <p:txBody>
          <a:bodyPr/>
          <a:lstStyle/>
          <a:p>
            <a:r>
              <a:rPr lang="tr-TR" smtClean="0"/>
              <a:t>Prof. Dr. Turgut Göksu</a:t>
            </a:r>
            <a:endParaRPr lang="tr-TR"/>
          </a:p>
        </p:txBody>
      </p:sp>
      <p:sp>
        <p:nvSpPr>
          <p:cNvPr id="6" name="Slayt Numarası Yer Tutucusu 5"/>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1726281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A9BF338-DD25-40D5-96CE-53E0BBE9D44D}" type="datetime1">
              <a:rPr lang="tr-TR" smtClean="0"/>
              <a:t>5.11.2015</a:t>
            </a:fld>
            <a:endParaRPr lang="tr-TR"/>
          </a:p>
        </p:txBody>
      </p:sp>
      <p:sp>
        <p:nvSpPr>
          <p:cNvPr id="5" name="Altbilgi Yer Tutucusu 4"/>
          <p:cNvSpPr>
            <a:spLocks noGrp="1"/>
          </p:cNvSpPr>
          <p:nvPr>
            <p:ph type="ftr" sz="quarter" idx="11"/>
          </p:nvPr>
        </p:nvSpPr>
        <p:spPr/>
        <p:txBody>
          <a:bodyPr/>
          <a:lstStyle/>
          <a:p>
            <a:r>
              <a:rPr lang="tr-TR" smtClean="0"/>
              <a:t>Prof. Dr. Turgut Göksu</a:t>
            </a:r>
            <a:endParaRPr lang="tr-TR"/>
          </a:p>
        </p:txBody>
      </p:sp>
      <p:sp>
        <p:nvSpPr>
          <p:cNvPr id="6" name="Slayt Numarası Yer Tutucusu 5"/>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13758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2F5515A-B128-4001-82E1-7CC44DFD7B9B}" type="datetime1">
              <a:rPr lang="tr-TR" smtClean="0"/>
              <a:t>5.11.2015</a:t>
            </a:fld>
            <a:endParaRPr lang="tr-TR"/>
          </a:p>
        </p:txBody>
      </p:sp>
      <p:sp>
        <p:nvSpPr>
          <p:cNvPr id="5" name="Altbilgi Yer Tutucusu 4"/>
          <p:cNvSpPr>
            <a:spLocks noGrp="1"/>
          </p:cNvSpPr>
          <p:nvPr>
            <p:ph type="ftr" sz="quarter" idx="11"/>
          </p:nvPr>
        </p:nvSpPr>
        <p:spPr/>
        <p:txBody>
          <a:bodyPr/>
          <a:lstStyle/>
          <a:p>
            <a:r>
              <a:rPr lang="tr-TR" smtClean="0"/>
              <a:t>Prof. Dr. Turgut Göksu</a:t>
            </a:r>
            <a:endParaRPr lang="tr-TR"/>
          </a:p>
        </p:txBody>
      </p:sp>
      <p:sp>
        <p:nvSpPr>
          <p:cNvPr id="6" name="Slayt Numarası Yer Tutucusu 5"/>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309900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FB31A8A-6408-461C-9627-782605DA3A56}" type="datetime1">
              <a:rPr lang="tr-TR" smtClean="0"/>
              <a:t>5.11.2015</a:t>
            </a:fld>
            <a:endParaRPr lang="tr-TR"/>
          </a:p>
        </p:txBody>
      </p:sp>
      <p:sp>
        <p:nvSpPr>
          <p:cNvPr id="5" name="Altbilgi Yer Tutucusu 4"/>
          <p:cNvSpPr>
            <a:spLocks noGrp="1"/>
          </p:cNvSpPr>
          <p:nvPr>
            <p:ph type="ftr" sz="quarter" idx="11"/>
          </p:nvPr>
        </p:nvSpPr>
        <p:spPr/>
        <p:txBody>
          <a:bodyPr/>
          <a:lstStyle/>
          <a:p>
            <a:r>
              <a:rPr lang="tr-TR" smtClean="0"/>
              <a:t>Prof. Dr. Turgut Göksu</a:t>
            </a:r>
            <a:endParaRPr lang="tr-TR"/>
          </a:p>
        </p:txBody>
      </p:sp>
      <p:sp>
        <p:nvSpPr>
          <p:cNvPr id="6" name="Slayt Numarası Yer Tutucusu 5"/>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776142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37E5631-8624-4445-B459-D9ACF3017B76}" type="datetime1">
              <a:rPr lang="tr-TR" smtClean="0"/>
              <a:t>5.11.2015</a:t>
            </a:fld>
            <a:endParaRPr lang="tr-TR"/>
          </a:p>
        </p:txBody>
      </p:sp>
      <p:sp>
        <p:nvSpPr>
          <p:cNvPr id="5" name="Altbilgi Yer Tutucusu 4"/>
          <p:cNvSpPr>
            <a:spLocks noGrp="1"/>
          </p:cNvSpPr>
          <p:nvPr>
            <p:ph type="ftr" sz="quarter" idx="11"/>
          </p:nvPr>
        </p:nvSpPr>
        <p:spPr/>
        <p:txBody>
          <a:bodyPr/>
          <a:lstStyle/>
          <a:p>
            <a:r>
              <a:rPr lang="tr-TR" smtClean="0"/>
              <a:t>Prof. Dr. Turgut Göksu</a:t>
            </a:r>
            <a:endParaRPr lang="tr-TR"/>
          </a:p>
        </p:txBody>
      </p:sp>
      <p:sp>
        <p:nvSpPr>
          <p:cNvPr id="6" name="Slayt Numarası Yer Tutucusu 5"/>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51929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E1F17DF-2DF2-4503-BB8A-43B46361955B}" type="datetime1">
              <a:rPr lang="tr-TR" smtClean="0"/>
              <a:t>5.11.2015</a:t>
            </a:fld>
            <a:endParaRPr lang="tr-TR"/>
          </a:p>
        </p:txBody>
      </p:sp>
      <p:sp>
        <p:nvSpPr>
          <p:cNvPr id="6" name="Altbilgi Yer Tutucusu 5"/>
          <p:cNvSpPr>
            <a:spLocks noGrp="1"/>
          </p:cNvSpPr>
          <p:nvPr>
            <p:ph type="ftr" sz="quarter" idx="11"/>
          </p:nvPr>
        </p:nvSpPr>
        <p:spPr/>
        <p:txBody>
          <a:bodyPr/>
          <a:lstStyle/>
          <a:p>
            <a:r>
              <a:rPr lang="tr-TR" smtClean="0"/>
              <a:t>Prof. Dr. Turgut Göksu</a:t>
            </a:r>
            <a:endParaRPr lang="tr-TR"/>
          </a:p>
        </p:txBody>
      </p:sp>
      <p:sp>
        <p:nvSpPr>
          <p:cNvPr id="7" name="Slayt Numarası Yer Tutucusu 6"/>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325110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E580431-768A-4629-AE32-35C2224B4144}" type="datetime1">
              <a:rPr lang="tr-TR" smtClean="0"/>
              <a:t>5.11.2015</a:t>
            </a:fld>
            <a:endParaRPr lang="tr-TR"/>
          </a:p>
        </p:txBody>
      </p:sp>
      <p:sp>
        <p:nvSpPr>
          <p:cNvPr id="8" name="Altbilgi Yer Tutucusu 7"/>
          <p:cNvSpPr>
            <a:spLocks noGrp="1"/>
          </p:cNvSpPr>
          <p:nvPr>
            <p:ph type="ftr" sz="quarter" idx="11"/>
          </p:nvPr>
        </p:nvSpPr>
        <p:spPr/>
        <p:txBody>
          <a:bodyPr/>
          <a:lstStyle/>
          <a:p>
            <a:r>
              <a:rPr lang="tr-TR" smtClean="0"/>
              <a:t>Prof. Dr. Turgut Göksu</a:t>
            </a:r>
            <a:endParaRPr lang="tr-TR"/>
          </a:p>
        </p:txBody>
      </p:sp>
      <p:sp>
        <p:nvSpPr>
          <p:cNvPr id="9" name="Slayt Numarası Yer Tutucusu 8"/>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2501347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F2FD809-7D2A-4DFC-AA75-5CA3D78E245B}" type="datetime1">
              <a:rPr lang="tr-TR" smtClean="0"/>
              <a:t>5.11.2015</a:t>
            </a:fld>
            <a:endParaRPr lang="tr-TR"/>
          </a:p>
        </p:txBody>
      </p:sp>
      <p:sp>
        <p:nvSpPr>
          <p:cNvPr id="4" name="Altbilgi Yer Tutucusu 3"/>
          <p:cNvSpPr>
            <a:spLocks noGrp="1"/>
          </p:cNvSpPr>
          <p:nvPr>
            <p:ph type="ftr" sz="quarter" idx="11"/>
          </p:nvPr>
        </p:nvSpPr>
        <p:spPr/>
        <p:txBody>
          <a:bodyPr/>
          <a:lstStyle/>
          <a:p>
            <a:r>
              <a:rPr lang="tr-TR" smtClean="0"/>
              <a:t>Prof. Dr. Turgut Göksu</a:t>
            </a:r>
            <a:endParaRPr lang="tr-TR"/>
          </a:p>
        </p:txBody>
      </p:sp>
      <p:sp>
        <p:nvSpPr>
          <p:cNvPr id="5" name="Slayt Numarası Yer Tutucusu 4"/>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1606287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9446B5E-9A19-4C08-9237-6CFF46463388}" type="datetime1">
              <a:rPr lang="tr-TR" smtClean="0"/>
              <a:t>5.11.2015</a:t>
            </a:fld>
            <a:endParaRPr lang="tr-TR"/>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115024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364AF0E-C296-423C-8B5F-D38EC82A1A27}" type="datetime1">
              <a:rPr lang="tr-TR" smtClean="0"/>
              <a:t>5.11.2015</a:t>
            </a:fld>
            <a:endParaRPr lang="tr-TR"/>
          </a:p>
        </p:txBody>
      </p:sp>
      <p:sp>
        <p:nvSpPr>
          <p:cNvPr id="6" name="Altbilgi Yer Tutucusu 5"/>
          <p:cNvSpPr>
            <a:spLocks noGrp="1"/>
          </p:cNvSpPr>
          <p:nvPr>
            <p:ph type="ftr" sz="quarter" idx="11"/>
          </p:nvPr>
        </p:nvSpPr>
        <p:spPr/>
        <p:txBody>
          <a:bodyPr/>
          <a:lstStyle/>
          <a:p>
            <a:r>
              <a:rPr lang="tr-TR" smtClean="0"/>
              <a:t>Prof. Dr. Turgut Göksu</a:t>
            </a:r>
            <a:endParaRPr lang="tr-TR"/>
          </a:p>
        </p:txBody>
      </p:sp>
      <p:sp>
        <p:nvSpPr>
          <p:cNvPr id="7" name="Slayt Numarası Yer Tutucusu 6"/>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3629462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1ABE9E-7E9B-4607-A174-31134866DC47}" type="datetime1">
              <a:rPr lang="tr-TR" smtClean="0"/>
              <a:t>5.11.2015</a:t>
            </a:fld>
            <a:endParaRPr lang="tr-TR"/>
          </a:p>
        </p:txBody>
      </p:sp>
      <p:sp>
        <p:nvSpPr>
          <p:cNvPr id="6" name="Altbilgi Yer Tutucusu 5"/>
          <p:cNvSpPr>
            <a:spLocks noGrp="1"/>
          </p:cNvSpPr>
          <p:nvPr>
            <p:ph type="ftr" sz="quarter" idx="11"/>
          </p:nvPr>
        </p:nvSpPr>
        <p:spPr/>
        <p:txBody>
          <a:bodyPr/>
          <a:lstStyle/>
          <a:p>
            <a:r>
              <a:rPr lang="tr-TR" smtClean="0"/>
              <a:t>Prof. Dr. Turgut Göksu</a:t>
            </a:r>
            <a:endParaRPr lang="tr-TR"/>
          </a:p>
        </p:txBody>
      </p:sp>
      <p:sp>
        <p:nvSpPr>
          <p:cNvPr id="7" name="Slayt Numarası Yer Tutucusu 6"/>
          <p:cNvSpPr>
            <a:spLocks noGrp="1"/>
          </p:cNvSpPr>
          <p:nvPr>
            <p:ph type="sldNum" sz="quarter" idx="12"/>
          </p:nvPr>
        </p:nvSpPr>
        <p:spPr/>
        <p:txBody>
          <a:bodyPr/>
          <a:lstStyle/>
          <a:p>
            <a:fld id="{F9FAE748-66DE-416E-B60E-40740C3E8D27}" type="slidenum">
              <a:rPr lang="tr-TR" smtClean="0"/>
              <a:t>‹#›</a:t>
            </a:fld>
            <a:endParaRPr lang="tr-TR"/>
          </a:p>
        </p:txBody>
      </p:sp>
    </p:spTree>
    <p:extLst>
      <p:ext uri="{BB962C8B-B14F-4D97-AF65-F5344CB8AC3E}">
        <p14:creationId xmlns:p14="http://schemas.microsoft.com/office/powerpoint/2010/main" val="3685795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6138B-9784-45B9-A86D-13E9D3829194}" type="datetime1">
              <a:rPr lang="tr-TR" smtClean="0"/>
              <a:t>5.11.2015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Turgut Göksu</a:t>
            </a:r>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FAE748-66DE-416E-B60E-40740C3E8D27}" type="slidenum">
              <a:rPr lang="tr-TR" smtClean="0"/>
              <a:t>‹#›</a:t>
            </a:fld>
            <a:endParaRPr lang="tr-TR"/>
          </a:p>
        </p:txBody>
      </p:sp>
    </p:spTree>
    <p:extLst>
      <p:ext uri="{BB962C8B-B14F-4D97-AF65-F5344CB8AC3E}">
        <p14:creationId xmlns:p14="http://schemas.microsoft.com/office/powerpoint/2010/main" val="558593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KAMU POLİTİKASI SÜRECİ 4</a:t>
            </a:r>
            <a:endParaRPr lang="tr-TR" b="1" dirty="0"/>
          </a:p>
        </p:txBody>
      </p:sp>
      <p:sp>
        <p:nvSpPr>
          <p:cNvPr id="3" name="Alt Başlık 2"/>
          <p:cNvSpPr>
            <a:spLocks noGrp="1"/>
          </p:cNvSpPr>
          <p:nvPr>
            <p:ph type="subTitle" idx="1"/>
          </p:nvPr>
        </p:nvSpPr>
        <p:spPr/>
        <p:txBody>
          <a:bodyPr>
            <a:normAutofit/>
          </a:bodyPr>
          <a:lstStyle/>
          <a:p>
            <a:r>
              <a:rPr lang="tr-TR" sz="4000" dirty="0" smtClean="0"/>
              <a:t>Prof. Dr. Turgut Göksu</a:t>
            </a:r>
            <a:endParaRPr lang="tr-TR" sz="4000" dirty="0"/>
          </a:p>
        </p:txBody>
      </p:sp>
    </p:spTree>
    <p:extLst>
      <p:ext uri="{BB962C8B-B14F-4D97-AF65-F5344CB8AC3E}">
        <p14:creationId xmlns:p14="http://schemas.microsoft.com/office/powerpoint/2010/main" val="914249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9623" y="324724"/>
            <a:ext cx="11322424" cy="5800306"/>
          </a:xfrm>
          <a:prstGeom prst="rect">
            <a:avLst/>
          </a:prstGeom>
        </p:spPr>
        <p:txBody>
          <a:bodyPr wrap="square">
            <a:spAutoFit/>
          </a:bodyPr>
          <a:lstStyle/>
          <a:p>
            <a:pPr>
              <a:lnSpc>
                <a:spcPct val="107000"/>
              </a:lnSpc>
              <a:spcAft>
                <a:spcPts val="800"/>
              </a:spcAft>
            </a:pPr>
            <a:r>
              <a:rPr lang="tr-TR" sz="3600" b="1" dirty="0">
                <a:latin typeface="Calibri" panose="020F0502020204030204" pitchFamily="34" charset="0"/>
                <a:ea typeface="Calibri" panose="020F0502020204030204" pitchFamily="34" charset="0"/>
                <a:cs typeface="Times New Roman" panose="02020603050405020304" pitchFamily="18" charset="0"/>
              </a:rPr>
              <a:t>Yukarıdan Aşağıya Uygulama Modeli</a:t>
            </a:r>
          </a:p>
          <a:p>
            <a:pPr>
              <a:lnSpc>
                <a:spcPct val="107000"/>
              </a:lnSpc>
              <a:spcAft>
                <a:spcPts val="800"/>
              </a:spcAft>
            </a:pPr>
            <a:r>
              <a:rPr lang="tr-TR" sz="3600" b="1" dirty="0" smtClean="0">
                <a:latin typeface="Calibri" panose="020F0502020204030204" pitchFamily="34" charset="0"/>
                <a:ea typeface="Calibri" panose="020F0502020204030204" pitchFamily="34" charset="0"/>
                <a:cs typeface="Times New Roman" panose="02020603050405020304" pitchFamily="18" charset="0"/>
              </a:rPr>
              <a:t>Sakıncaları</a:t>
            </a:r>
            <a:r>
              <a:rPr lang="tr-TR" sz="3600" b="1" dirty="0">
                <a:latin typeface="Calibri" panose="020F0502020204030204" pitchFamily="34" charset="0"/>
                <a:ea typeface="Calibri" panose="020F0502020204030204" pitchFamily="34" charset="0"/>
                <a:cs typeface="Times New Roman" panose="02020603050405020304" pitchFamily="18" charset="0"/>
              </a:rPr>
              <a:t>, eleştiriler</a:t>
            </a:r>
          </a:p>
          <a:p>
            <a:pPr marL="538163" indent="-538163">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1)Politikanın </a:t>
            </a:r>
            <a:r>
              <a:rPr lang="tr-TR" sz="3200" dirty="0">
                <a:latin typeface="Calibri" panose="020F0502020204030204" pitchFamily="34" charset="0"/>
                <a:ea typeface="Calibri" panose="020F0502020204030204" pitchFamily="34" charset="0"/>
                <a:cs typeface="Times New Roman" panose="02020603050405020304" pitchFamily="18" charset="0"/>
              </a:rPr>
              <a:t>amaç ve hedefleri konusunda açıklık ve anlaşılabilirlik konularında </a:t>
            </a:r>
            <a:r>
              <a:rPr lang="tr-TR" sz="3200" dirty="0" smtClean="0">
                <a:latin typeface="Calibri" panose="020F0502020204030204" pitchFamily="34" charset="0"/>
                <a:ea typeface="Calibri" panose="020F0502020204030204" pitchFamily="34" charset="0"/>
                <a:cs typeface="Times New Roman" panose="02020603050405020304" pitchFamily="18" charset="0"/>
              </a:rPr>
              <a:t>sorunlar vardır</a:t>
            </a:r>
            <a:r>
              <a:rPr lang="tr-TR" sz="3200" dirty="0">
                <a:latin typeface="Calibri" panose="020F0502020204030204" pitchFamily="34" charset="0"/>
                <a:ea typeface="Calibri" panose="020F0502020204030204" pitchFamily="34" charset="0"/>
                <a:cs typeface="Times New Roman" panose="02020603050405020304" pitchFamily="18" charset="0"/>
              </a:rPr>
              <a:t>.</a:t>
            </a:r>
          </a:p>
          <a:p>
            <a:pPr marL="538163" indent="-538163">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2)Yukarıdan </a:t>
            </a:r>
            <a:r>
              <a:rPr lang="tr-TR" sz="3200" dirty="0">
                <a:latin typeface="Calibri" panose="020F0502020204030204" pitchFamily="34" charset="0"/>
                <a:ea typeface="Calibri" panose="020F0502020204030204" pitchFamily="34" charset="0"/>
                <a:cs typeface="Times New Roman" panose="02020603050405020304" pitchFamily="18" charset="0"/>
              </a:rPr>
              <a:t>aşağıya modelde politikanın ana hatlarını sadece bir yasa veya düzenlemenin belirlediği düşünülmektedir. </a:t>
            </a:r>
            <a:r>
              <a:rPr lang="tr-TR" sz="3200" dirty="0" smtClean="0">
                <a:latin typeface="Calibri" panose="020F0502020204030204" pitchFamily="34" charset="0"/>
                <a:ea typeface="Calibri" panose="020F0502020204030204" pitchFamily="34" charset="0"/>
                <a:cs typeface="Times New Roman" panose="02020603050405020304" pitchFamily="18" charset="0"/>
              </a:rPr>
              <a:t>Ancak birçok </a:t>
            </a:r>
            <a:r>
              <a:rPr lang="tr-TR" sz="3200" dirty="0">
                <a:latin typeface="Calibri" panose="020F0502020204030204" pitchFamily="34" charset="0"/>
                <a:ea typeface="Calibri" panose="020F0502020204030204" pitchFamily="34" charset="0"/>
                <a:cs typeface="Times New Roman" panose="02020603050405020304" pitchFamily="18" charset="0"/>
              </a:rPr>
              <a:t>yasal düzenleme olabilir</a:t>
            </a:r>
          </a:p>
          <a:p>
            <a:pPr marL="538163" indent="-538163"/>
            <a:r>
              <a:rPr lang="tr-TR" sz="3200" dirty="0" smtClean="0">
                <a:latin typeface="Calibri" panose="020F0502020204030204" pitchFamily="34" charset="0"/>
                <a:ea typeface="Calibri" panose="020F0502020204030204" pitchFamily="34" charset="0"/>
                <a:cs typeface="Times New Roman" panose="02020603050405020304" pitchFamily="18" charset="0"/>
              </a:rPr>
              <a:t>3)Federal </a:t>
            </a:r>
            <a:r>
              <a:rPr lang="tr-TR" sz="3200" dirty="0">
                <a:latin typeface="Calibri" panose="020F0502020204030204" pitchFamily="34" charset="0"/>
                <a:ea typeface="Calibri" panose="020F0502020204030204" pitchFamily="34" charset="0"/>
                <a:cs typeface="Times New Roman" panose="02020603050405020304" pitchFamily="18" charset="0"/>
              </a:rPr>
              <a:t>yönetime sahip ülkelerde tek bir ulusal hükümetin olmaması ve uygulayıcıların izleyeceği yasaların eyalet veya yerel yönetimlere göre değişmesi sorunlar yaratabilir.</a:t>
            </a:r>
            <a:endParaRPr lang="tr-TR" sz="32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10</a:t>
            </a:fld>
            <a:endParaRPr lang="tr-TR"/>
          </a:p>
        </p:txBody>
      </p:sp>
    </p:spTree>
    <p:extLst>
      <p:ext uri="{BB962C8B-B14F-4D97-AF65-F5344CB8AC3E}">
        <p14:creationId xmlns:p14="http://schemas.microsoft.com/office/powerpoint/2010/main" val="1351972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0306" y="431662"/>
            <a:ext cx="11362765" cy="5208414"/>
          </a:xfrm>
          <a:prstGeom prst="rect">
            <a:avLst/>
          </a:prstGeom>
        </p:spPr>
        <p:txBody>
          <a:bodyPr wrap="square">
            <a:spAutoFit/>
          </a:bodyPr>
          <a:lstStyle/>
          <a:p>
            <a:pPr>
              <a:lnSpc>
                <a:spcPct val="107000"/>
              </a:lnSpc>
              <a:spcAft>
                <a:spcPts val="800"/>
              </a:spcAft>
            </a:pPr>
            <a:r>
              <a:rPr lang="tr-TR" sz="3600" b="1" dirty="0">
                <a:latin typeface="Calibri" panose="020F0502020204030204" pitchFamily="34" charset="0"/>
                <a:ea typeface="Calibri" panose="020F0502020204030204" pitchFamily="34" charset="0"/>
                <a:cs typeface="Times New Roman" panose="02020603050405020304" pitchFamily="18" charset="0"/>
              </a:rPr>
              <a:t>Aşağıdan Yukarı Uygulama Modeli</a:t>
            </a:r>
          </a:p>
          <a:p>
            <a:pPr marL="538163" indent="-538163">
              <a:lnSpc>
                <a:spcPct val="107000"/>
              </a:lnSpc>
              <a:spcAft>
                <a:spcPts val="800"/>
              </a:spcAft>
            </a:pPr>
            <a:r>
              <a:rPr lang="tr-TR" sz="3200" dirty="0" err="1">
                <a:latin typeface="Calibri" panose="020F0502020204030204" pitchFamily="34" charset="0"/>
                <a:ea typeface="Calibri" panose="020F0502020204030204" pitchFamily="34" charset="0"/>
                <a:cs typeface="Times New Roman" panose="02020603050405020304" pitchFamily="18" charset="0"/>
              </a:rPr>
              <a:t>Lipsky</a:t>
            </a:r>
            <a:r>
              <a:rPr lang="tr-TR" sz="3200" dirty="0">
                <a:latin typeface="Calibri" panose="020F0502020204030204" pitchFamily="34" charset="0"/>
                <a:ea typeface="Calibri" panose="020F0502020204030204" pitchFamily="34" charset="0"/>
                <a:cs typeface="Times New Roman" panose="02020603050405020304" pitchFamily="18" charset="0"/>
              </a:rPr>
              <a:t> ‘</a:t>
            </a:r>
            <a:r>
              <a:rPr lang="tr-TR" sz="3200" dirty="0" err="1">
                <a:latin typeface="Calibri" panose="020F0502020204030204" pitchFamily="34" charset="0"/>
                <a:ea typeface="Calibri" panose="020F0502020204030204" pitchFamily="34" charset="0"/>
                <a:cs typeface="Times New Roman" panose="02020603050405020304" pitchFamily="18" charset="0"/>
              </a:rPr>
              <a:t>street</a:t>
            </a:r>
            <a:r>
              <a:rPr lang="tr-TR" sz="3200" dirty="0">
                <a:latin typeface="Calibri" panose="020F0502020204030204" pitchFamily="34" charset="0"/>
                <a:ea typeface="Calibri" panose="020F0502020204030204" pitchFamily="34" charset="0"/>
                <a:cs typeface="Times New Roman" panose="02020603050405020304" pitchFamily="18" charset="0"/>
              </a:rPr>
              <a:t> </a:t>
            </a:r>
            <a:r>
              <a:rPr lang="tr-TR" sz="3200" dirty="0" err="1">
                <a:latin typeface="Calibri" panose="020F0502020204030204" pitchFamily="34" charset="0"/>
                <a:ea typeface="Calibri" panose="020F0502020204030204" pitchFamily="34" charset="0"/>
                <a:cs typeface="Times New Roman" panose="02020603050405020304" pitchFamily="18" charset="0"/>
              </a:rPr>
              <a:t>level</a:t>
            </a:r>
            <a:r>
              <a:rPr lang="tr-TR" sz="3200" dirty="0">
                <a:latin typeface="Calibri" panose="020F0502020204030204" pitchFamily="34" charset="0"/>
                <a:ea typeface="Calibri" panose="020F0502020204030204" pitchFamily="34" charset="0"/>
                <a:cs typeface="Times New Roman" panose="02020603050405020304" pitchFamily="18" charset="0"/>
              </a:rPr>
              <a:t> </a:t>
            </a:r>
            <a:r>
              <a:rPr lang="tr-TR" sz="3200" dirty="0" err="1">
                <a:latin typeface="Calibri" panose="020F0502020204030204" pitchFamily="34" charset="0"/>
                <a:ea typeface="Calibri" panose="020F0502020204030204" pitchFamily="34" charset="0"/>
                <a:cs typeface="Times New Roman" panose="02020603050405020304" pitchFamily="18" charset="0"/>
              </a:rPr>
              <a:t>bureaucracy</a:t>
            </a:r>
            <a:r>
              <a:rPr lang="tr-TR" sz="3200" dirty="0" smtClean="0">
                <a:latin typeface="Calibri" panose="020F0502020204030204" pitchFamily="34" charset="0"/>
                <a:ea typeface="Calibri" panose="020F0502020204030204" pitchFamily="34" charset="0"/>
                <a:cs typeface="Times New Roman" panose="02020603050405020304" pitchFamily="18" charset="0"/>
              </a:rPr>
              <a:t>’ </a:t>
            </a:r>
            <a:r>
              <a:rPr lang="tr-TR" sz="3200" dirty="0">
                <a:latin typeface="Calibri" panose="020F0502020204030204" pitchFamily="34" charset="0"/>
                <a:ea typeface="Calibri" panose="020F0502020204030204" pitchFamily="34" charset="0"/>
                <a:cs typeface="Times New Roman" panose="02020603050405020304" pitchFamily="18" charset="0"/>
              </a:rPr>
              <a:t>hizmet sunulan halkla temas halinde olan kamu görevlileri</a:t>
            </a:r>
          </a:p>
          <a:p>
            <a:pPr marL="538163" indent="-538163">
              <a:lnSpc>
                <a:spcPct val="107000"/>
              </a:lnSpc>
              <a:spcAft>
                <a:spcPts val="800"/>
              </a:spcAft>
            </a:pPr>
            <a:r>
              <a:rPr lang="tr-TR" sz="3200" dirty="0">
                <a:latin typeface="Calibri" panose="020F0502020204030204" pitchFamily="34" charset="0"/>
                <a:ea typeface="Calibri" panose="020F0502020204030204" pitchFamily="34" charset="0"/>
                <a:cs typeface="Times New Roman" panose="02020603050405020304" pitchFamily="18" charset="0"/>
              </a:rPr>
              <a:t>Doktorlar, hemşireler, polis memurları, öğretmenler, sosyal hizmet uzmanları </a:t>
            </a:r>
            <a:r>
              <a:rPr lang="tr-TR" sz="3200" dirty="0" smtClean="0">
                <a:latin typeface="Calibri" panose="020F0502020204030204" pitchFamily="34" charset="0"/>
                <a:ea typeface="Calibri" panose="020F0502020204030204" pitchFamily="34" charset="0"/>
                <a:cs typeface="Times New Roman" panose="02020603050405020304" pitchFamily="18" charset="0"/>
              </a:rPr>
              <a:t>gibi </a:t>
            </a:r>
            <a:r>
              <a:rPr lang="tr-TR" sz="3200" dirty="0">
                <a:latin typeface="Calibri" panose="020F0502020204030204" pitchFamily="34" charset="0"/>
                <a:ea typeface="Calibri" panose="020F0502020204030204" pitchFamily="34" charset="0"/>
                <a:cs typeface="Times New Roman" panose="02020603050405020304" pitchFamily="18" charset="0"/>
              </a:rPr>
              <a:t>doğrudan halkla temas halinde hizmet </a:t>
            </a:r>
            <a:r>
              <a:rPr lang="tr-TR" sz="3200" dirty="0" smtClean="0">
                <a:latin typeface="Calibri" panose="020F0502020204030204" pitchFamily="34" charset="0"/>
                <a:ea typeface="Calibri" panose="020F0502020204030204" pitchFamily="34" charset="0"/>
                <a:cs typeface="Times New Roman" panose="02020603050405020304" pitchFamily="18" charset="0"/>
              </a:rPr>
              <a:t>sunanlar.</a:t>
            </a:r>
            <a:endParaRPr lang="tr-TR" sz="3200" dirty="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3200" dirty="0">
                <a:latin typeface="Calibri" panose="020F0502020204030204" pitchFamily="34" charset="0"/>
                <a:ea typeface="Calibri" panose="020F0502020204030204" pitchFamily="34" charset="0"/>
                <a:cs typeface="Times New Roman" panose="02020603050405020304" pitchFamily="18" charset="0"/>
              </a:rPr>
              <a:t>Tepe yönetim tarafından belirlenen amaç ve hedefler muğlâktır. Bu hem aynı kamu politikası alanındaki diğer amaçlarla, hem de hizmet sunan kamu görevlilerinin motivasyonu ve değerleriyle çatışabilir</a:t>
            </a:r>
            <a:r>
              <a:rPr lang="tr-TR" sz="3200" dirty="0" smtClean="0">
                <a:latin typeface="Calibri" panose="020F0502020204030204" pitchFamily="34" charset="0"/>
                <a:ea typeface="Calibri" panose="020F0502020204030204" pitchFamily="34" charset="0"/>
                <a:cs typeface="Times New Roman" panose="02020603050405020304" pitchFamily="18" charset="0"/>
              </a:rPr>
              <a:t>.</a:t>
            </a:r>
            <a:endParaRPr lang="tr-TR" sz="3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11</a:t>
            </a:fld>
            <a:endParaRPr lang="tr-TR"/>
          </a:p>
        </p:txBody>
      </p:sp>
    </p:spTree>
    <p:extLst>
      <p:ext uri="{BB962C8B-B14F-4D97-AF65-F5344CB8AC3E}">
        <p14:creationId xmlns:p14="http://schemas.microsoft.com/office/powerpoint/2010/main" val="2717370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F9FAE748-66DE-416E-B60E-40740C3E8D27}" type="slidenum">
              <a:rPr lang="tr-TR" smtClean="0"/>
              <a:t>12</a:t>
            </a:fld>
            <a:endParaRPr lang="tr-TR"/>
          </a:p>
        </p:txBody>
      </p:sp>
      <p:sp>
        <p:nvSpPr>
          <p:cNvPr id="4" name="Dikdörtgen 3"/>
          <p:cNvSpPr/>
          <p:nvPr/>
        </p:nvSpPr>
        <p:spPr>
          <a:xfrm>
            <a:off x="389964" y="549654"/>
            <a:ext cx="11174506" cy="5632760"/>
          </a:xfrm>
          <a:prstGeom prst="rect">
            <a:avLst/>
          </a:prstGeom>
        </p:spPr>
        <p:txBody>
          <a:bodyPr wrap="square">
            <a:spAutoFit/>
          </a:bodyPr>
          <a:lstStyle/>
          <a:p>
            <a:pPr>
              <a:lnSpc>
                <a:spcPct val="107000"/>
              </a:lnSpc>
              <a:spcAft>
                <a:spcPts val="800"/>
              </a:spcAft>
            </a:pPr>
            <a:r>
              <a:rPr lang="tr-TR" sz="3600" b="1" dirty="0">
                <a:latin typeface="Calibri" panose="020F0502020204030204" pitchFamily="34" charset="0"/>
                <a:ea typeface="Calibri" panose="020F0502020204030204" pitchFamily="34" charset="0"/>
                <a:cs typeface="Times New Roman" panose="02020603050405020304" pitchFamily="18" charset="0"/>
              </a:rPr>
              <a:t>Aşağıdan Yukarı Uygulama Modeli</a:t>
            </a:r>
          </a:p>
          <a:p>
            <a:pPr marL="538163" indent="-538163">
              <a:lnSpc>
                <a:spcPct val="107000"/>
              </a:lnSpc>
              <a:spcAft>
                <a:spcPts val="800"/>
              </a:spcAft>
            </a:pPr>
            <a:r>
              <a:rPr lang="tr-TR" sz="3200" dirty="0" smtClean="0">
                <a:latin typeface="Calibri" panose="020F0502020204030204" pitchFamily="34" charset="0"/>
                <a:ea typeface="Calibri" panose="020F0502020204030204" pitchFamily="34" charset="0"/>
                <a:cs typeface="Times New Roman" panose="02020603050405020304" pitchFamily="18" charset="0"/>
              </a:rPr>
              <a:t>Yerel </a:t>
            </a:r>
            <a:r>
              <a:rPr lang="tr-TR" sz="3200" dirty="0">
                <a:latin typeface="Calibri" panose="020F0502020204030204" pitchFamily="34" charset="0"/>
                <a:ea typeface="Calibri" panose="020F0502020204030204" pitchFamily="34" charset="0"/>
                <a:cs typeface="Times New Roman" panose="02020603050405020304" pitchFamily="18" charset="0"/>
              </a:rPr>
              <a:t>(taşra) uygulamacılar tepe yönetimi tarafından yönlendirilen ve belirlenen stratejik hedefler ve amaçların peşinden gitme yerine </a:t>
            </a:r>
            <a:r>
              <a:rPr lang="tr-TR" sz="3200" u="sng" dirty="0">
                <a:latin typeface="Calibri" panose="020F0502020204030204" pitchFamily="34" charset="0"/>
                <a:ea typeface="Calibri" panose="020F0502020204030204" pitchFamily="34" charset="0"/>
                <a:cs typeface="Times New Roman" panose="02020603050405020304" pitchFamily="18" charset="0"/>
              </a:rPr>
              <a:t>kendi amaçlarına yönelik </a:t>
            </a:r>
            <a:r>
              <a:rPr lang="tr-TR" sz="3200" dirty="0">
                <a:latin typeface="Calibri" panose="020F0502020204030204" pitchFamily="34" charset="0"/>
                <a:ea typeface="Calibri" panose="020F0502020204030204" pitchFamily="34" charset="0"/>
                <a:cs typeface="Times New Roman" panose="02020603050405020304" pitchFamily="18" charset="0"/>
              </a:rPr>
              <a:t>çalışmalar yapabilirler.</a:t>
            </a:r>
          </a:p>
          <a:p>
            <a:pPr marL="538163" indent="-538163">
              <a:lnSpc>
                <a:spcPct val="107000"/>
              </a:lnSpc>
              <a:spcAft>
                <a:spcPts val="800"/>
              </a:spcAft>
            </a:pPr>
            <a:r>
              <a:rPr lang="tr-TR" sz="3200" dirty="0">
                <a:latin typeface="Calibri" panose="020F0502020204030204" pitchFamily="34" charset="0"/>
                <a:ea typeface="Calibri" panose="020F0502020204030204" pitchFamily="34" charset="0"/>
                <a:cs typeface="Times New Roman" panose="02020603050405020304" pitchFamily="18" charset="0"/>
              </a:rPr>
              <a:t>AY anlayışı tek bir yasa veya düzenleme tarafından tanımlanmış tek bir kamu politikası alanı olduğu düşüncesini kabul etmez. KP yasalar, kurallar, uygulamalar ve değerler bütünü olarak düşünülmektedir. Dolayısıyla KP uygulama aşaması da şekillendirme aşaması gibi </a:t>
            </a:r>
            <a:r>
              <a:rPr lang="tr-TR" sz="3200" u="sng" dirty="0">
                <a:latin typeface="Calibri" panose="020F0502020204030204" pitchFamily="34" charset="0"/>
                <a:ea typeface="Calibri" panose="020F0502020204030204" pitchFamily="34" charset="0"/>
                <a:cs typeface="Times New Roman" panose="02020603050405020304" pitchFamily="18" charset="0"/>
              </a:rPr>
              <a:t>çatışmaların ve uzlaşmaların devam ettiği</a:t>
            </a:r>
            <a:r>
              <a:rPr lang="tr-TR" sz="3200" dirty="0">
                <a:latin typeface="Calibri" panose="020F0502020204030204" pitchFamily="34" charset="0"/>
                <a:ea typeface="Calibri" panose="020F0502020204030204" pitchFamily="34" charset="0"/>
                <a:cs typeface="Times New Roman" panose="02020603050405020304" pitchFamily="18" charset="0"/>
              </a:rPr>
              <a:t> bir dönem olarak görülebilir</a:t>
            </a:r>
            <a:endParaRPr lang="tr-TR"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4179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89965" y="290998"/>
            <a:ext cx="11308976" cy="5697714"/>
          </a:xfrm>
          <a:prstGeom prst="rect">
            <a:avLst/>
          </a:prstGeom>
        </p:spPr>
        <p:txBody>
          <a:bodyPr wrap="square">
            <a:spAutoFit/>
          </a:bodyPr>
          <a:lstStyle/>
          <a:p>
            <a:pPr>
              <a:lnSpc>
                <a:spcPct val="107000"/>
              </a:lnSpc>
              <a:spcAft>
                <a:spcPts val="800"/>
              </a:spcAft>
            </a:pPr>
            <a:r>
              <a:rPr lang="tr-TR" sz="3600" b="1" dirty="0">
                <a:latin typeface="Calibri" panose="020F0502020204030204" pitchFamily="34" charset="0"/>
                <a:ea typeface="Calibri" panose="020F0502020204030204" pitchFamily="34" charset="0"/>
                <a:cs typeface="Times New Roman" panose="02020603050405020304" pitchFamily="18" charset="0"/>
              </a:rPr>
              <a:t>Aşağıdan Yukarı Uygulama Modeli</a:t>
            </a:r>
          </a:p>
          <a:p>
            <a:pPr>
              <a:lnSpc>
                <a:spcPct val="107000"/>
              </a:lnSpc>
              <a:spcAft>
                <a:spcPts val="800"/>
              </a:spcAft>
            </a:pPr>
            <a:r>
              <a:rPr lang="tr-TR" sz="3600" b="1" dirty="0" smtClean="0">
                <a:latin typeface="Calibri" panose="020F0502020204030204" pitchFamily="34" charset="0"/>
                <a:ea typeface="Calibri" panose="020F0502020204030204" pitchFamily="34" charset="0"/>
                <a:cs typeface="Times New Roman" panose="02020603050405020304" pitchFamily="18" charset="0"/>
              </a:rPr>
              <a:t>Eleştiri</a:t>
            </a:r>
            <a:endParaRPr lang="tr-TR" sz="3600" b="1" dirty="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3200" dirty="0">
                <a:latin typeface="Calibri" panose="020F0502020204030204" pitchFamily="34" charset="0"/>
                <a:ea typeface="Calibri" panose="020F0502020204030204" pitchFamily="34" charset="0"/>
                <a:cs typeface="Times New Roman" panose="02020603050405020304" pitchFamily="18" charset="0"/>
              </a:rPr>
              <a:t>1)Uygulamacı kamu görevlileri özerk kendi başına çalışan insanlar değildir; yasalarla ve emirlerle sınırlanmış ve bunlara uymak zorundadır. İstemeseler de kendi görüşlerine aykırı olsa da tepe ya da merkezi yönetimden gelen emirleri </a:t>
            </a:r>
            <a:r>
              <a:rPr lang="tr-TR" sz="3200" dirty="0" smtClean="0">
                <a:latin typeface="Calibri" panose="020F0502020204030204" pitchFamily="34" charset="0"/>
                <a:ea typeface="Calibri" panose="020F0502020204030204" pitchFamily="34" charset="0"/>
                <a:cs typeface="Times New Roman" panose="02020603050405020304" pitchFamily="18" charset="0"/>
              </a:rPr>
              <a:t>yapmak </a:t>
            </a:r>
            <a:r>
              <a:rPr lang="tr-TR" sz="3200" dirty="0">
                <a:latin typeface="Calibri" panose="020F0502020204030204" pitchFamily="34" charset="0"/>
                <a:ea typeface="Calibri" panose="020F0502020204030204" pitchFamily="34" charset="0"/>
                <a:cs typeface="Times New Roman" panose="02020603050405020304" pitchFamily="18" charset="0"/>
              </a:rPr>
              <a:t>durumundadırlar. </a:t>
            </a:r>
          </a:p>
          <a:p>
            <a:pPr marL="538163" indent="-538163"/>
            <a:r>
              <a:rPr lang="tr-TR" sz="3200" dirty="0">
                <a:latin typeface="Calibri" panose="020F0502020204030204" pitchFamily="34" charset="0"/>
                <a:ea typeface="Calibri" panose="020F0502020204030204" pitchFamily="34" charset="0"/>
                <a:cs typeface="Times New Roman" panose="02020603050405020304" pitchFamily="18" charset="0"/>
              </a:rPr>
              <a:t>2)AY modeli uygulama sürecinde baskı gruplarının aktif olduğunu farz eder. Hâlbuki bazı kamu politikalarında halk ya da baskı grupları bulunmayabilir.</a:t>
            </a:r>
            <a:endParaRPr lang="tr-TR" sz="32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13</a:t>
            </a:fld>
            <a:endParaRPr lang="tr-TR"/>
          </a:p>
        </p:txBody>
      </p:sp>
    </p:spTree>
    <p:extLst>
      <p:ext uri="{BB962C8B-B14F-4D97-AF65-F5344CB8AC3E}">
        <p14:creationId xmlns:p14="http://schemas.microsoft.com/office/powerpoint/2010/main" val="1575489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78224" y="591671"/>
            <a:ext cx="10932458" cy="3069558"/>
          </a:xfrm>
          <a:prstGeom prst="rect">
            <a:avLst/>
          </a:prstGeom>
        </p:spPr>
        <p:txBody>
          <a:bodyPr wrap="square">
            <a:spAutoFit/>
          </a:bodyPr>
          <a:lstStyle/>
          <a:p>
            <a:pPr>
              <a:lnSpc>
                <a:spcPct val="107000"/>
              </a:lnSpc>
              <a:spcAft>
                <a:spcPts val="800"/>
              </a:spcAft>
            </a:pPr>
            <a:r>
              <a:rPr lang="tr-TR" sz="4000" b="1" dirty="0">
                <a:latin typeface="Calibri" panose="020F0502020204030204" pitchFamily="34" charset="0"/>
                <a:ea typeface="Calibri" panose="020F0502020204030204" pitchFamily="34" charset="0"/>
                <a:cs typeface="Times New Roman" panose="02020603050405020304" pitchFamily="18" charset="0"/>
              </a:rPr>
              <a:t>Üçüncü Yol: İki Yaklaşımın Ortak Kullanılması</a:t>
            </a:r>
          </a:p>
          <a:p>
            <a:pPr marL="538163" indent="-538163"/>
            <a:r>
              <a:rPr lang="tr-TR" sz="3600" dirty="0">
                <a:latin typeface="Calibri" panose="020F0502020204030204" pitchFamily="34" charset="0"/>
                <a:ea typeface="Calibri" panose="020F0502020204030204" pitchFamily="34" charset="0"/>
                <a:cs typeface="Times New Roman" panose="02020603050405020304" pitchFamily="18" charset="0"/>
              </a:rPr>
              <a:t>KP dizayn edilirken ve uygulanırken yerel-taşra uygulamacılarının da katılımının alınması, değerlerinin göz önüne alınması ve uygulamacıların önemli aktörler </a:t>
            </a:r>
            <a:r>
              <a:rPr lang="tr-TR" sz="3600" dirty="0" smtClean="0">
                <a:latin typeface="Calibri" panose="020F0502020204030204" pitchFamily="34" charset="0"/>
                <a:ea typeface="Calibri" panose="020F0502020204030204" pitchFamily="34" charset="0"/>
                <a:cs typeface="Times New Roman" panose="02020603050405020304" pitchFamily="18" charset="0"/>
              </a:rPr>
              <a:t>olduğunun </a:t>
            </a:r>
            <a:r>
              <a:rPr lang="tr-TR" sz="3600" dirty="0">
                <a:latin typeface="Calibri" panose="020F0502020204030204" pitchFamily="34" charset="0"/>
                <a:ea typeface="Calibri" panose="020F0502020204030204" pitchFamily="34" charset="0"/>
                <a:cs typeface="Times New Roman" panose="02020603050405020304" pitchFamily="18" charset="0"/>
              </a:rPr>
              <a:t>kabul edilmesi gerekir.</a:t>
            </a:r>
            <a:endParaRPr lang="tr-TR" sz="36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14</a:t>
            </a:fld>
            <a:endParaRPr lang="tr-TR"/>
          </a:p>
        </p:txBody>
      </p:sp>
    </p:spTree>
    <p:extLst>
      <p:ext uri="{BB962C8B-B14F-4D97-AF65-F5344CB8AC3E}">
        <p14:creationId xmlns:p14="http://schemas.microsoft.com/office/powerpoint/2010/main" val="830801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8565" y="430306"/>
            <a:ext cx="11120717" cy="2308324"/>
          </a:xfrm>
          <a:prstGeom prst="rect">
            <a:avLst/>
          </a:prstGeom>
        </p:spPr>
        <p:txBody>
          <a:bodyPr wrap="square">
            <a:spAutoFit/>
          </a:bodyPr>
          <a:lstStyle/>
          <a:p>
            <a:r>
              <a:rPr lang="tr-TR" sz="3600" b="1" dirty="0" smtClean="0"/>
              <a:t>Politikanın Değerlendirilmesi</a:t>
            </a:r>
          </a:p>
          <a:p>
            <a:r>
              <a:rPr lang="tr-TR" sz="3600" dirty="0" smtClean="0"/>
              <a:t>Politikanın geçerliliği ve etkisi nedir? </a:t>
            </a:r>
          </a:p>
          <a:p>
            <a:r>
              <a:rPr lang="tr-TR" sz="3600" dirty="0" smtClean="0"/>
              <a:t>Gelecek için politikada değişiklikler için bir gereksinme var mıdır? </a:t>
            </a:r>
            <a:endParaRPr lang="tr-TR" sz="36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15</a:t>
            </a:fld>
            <a:endParaRPr lang="tr-TR"/>
          </a:p>
        </p:txBody>
      </p:sp>
    </p:spTree>
    <p:extLst>
      <p:ext uri="{BB962C8B-B14F-4D97-AF65-F5344CB8AC3E}">
        <p14:creationId xmlns:p14="http://schemas.microsoft.com/office/powerpoint/2010/main" val="2164260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0307" y="429670"/>
            <a:ext cx="11376211" cy="5549468"/>
          </a:xfrm>
          <a:prstGeom prst="rect">
            <a:avLst/>
          </a:prstGeom>
        </p:spPr>
        <p:txBody>
          <a:bodyPr wrap="square">
            <a:spAutoFit/>
          </a:bodyPr>
          <a:lstStyle/>
          <a:p>
            <a:pPr>
              <a:lnSpc>
                <a:spcPct val="107000"/>
              </a:lnSpc>
              <a:spcAft>
                <a:spcPts val="800"/>
              </a:spcAft>
            </a:pPr>
            <a:r>
              <a:rPr lang="tr-TR" sz="3200" b="1" dirty="0">
                <a:latin typeface="Calibri" panose="020F0502020204030204" pitchFamily="34" charset="0"/>
                <a:ea typeface="Calibri" panose="020F0502020204030204" pitchFamily="34" charset="0"/>
                <a:cs typeface="Times New Roman" panose="02020603050405020304" pitchFamily="18" charset="0"/>
              </a:rPr>
              <a:t>Değerlendirme</a:t>
            </a:r>
          </a:p>
          <a:p>
            <a:pPr marL="538163" indent="-538163">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Değerlendirme, kamu politikalarının etkililiğinin, verimliliğinin ve kalitesinin değerinin takdir edilip saptanmasıdır</a:t>
            </a:r>
          </a:p>
          <a:p>
            <a:pPr marL="538163" indent="-538163">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'Politika değerlendirmesi kamu politikasının sonuçları hakkında bilgi edinmektir' </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r>
              <a:rPr lang="tr-TR" sz="2800" dirty="0" err="1" smtClean="0">
                <a:latin typeface="Calibri" panose="020F0502020204030204" pitchFamily="34" charset="0"/>
                <a:ea typeface="Calibri" panose="020F0502020204030204" pitchFamily="34" charset="0"/>
                <a:cs typeface="Times New Roman" panose="02020603050405020304" pitchFamily="18" charset="0"/>
              </a:rPr>
              <a:t>Dye</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‘Bir </a:t>
            </a:r>
            <a:r>
              <a:rPr lang="tr-TR" sz="2800" dirty="0">
                <a:latin typeface="Calibri" panose="020F0502020204030204" pitchFamily="34" charset="0"/>
                <a:ea typeface="Calibri" panose="020F0502020204030204" pitchFamily="34" charset="0"/>
                <a:cs typeface="Times New Roman" panose="02020603050405020304" pitchFamily="18" charset="0"/>
              </a:rPr>
              <a:t>kamu politikası değerlendirmesi, ortak (kamusal) hedef ve amaçları karşılamada ulusal bir programın genel etkinliğinin bir değerlendirmesi ve ölçülmesidir' (</a:t>
            </a:r>
            <a:r>
              <a:rPr lang="tr-TR" sz="2800" dirty="0" err="1">
                <a:latin typeface="Calibri" panose="020F0502020204030204" pitchFamily="34" charset="0"/>
                <a:ea typeface="Calibri" panose="020F0502020204030204" pitchFamily="34" charset="0"/>
                <a:cs typeface="Times New Roman" panose="02020603050405020304" pitchFamily="18" charset="0"/>
              </a:rPr>
              <a:t>Wholey</a:t>
            </a:r>
            <a:r>
              <a:rPr lang="tr-TR" sz="2800" dirty="0">
                <a:latin typeface="Calibri" panose="020F0502020204030204" pitchFamily="34" charset="0"/>
                <a:ea typeface="Calibri" panose="020F0502020204030204" pitchFamily="34" charset="0"/>
                <a:cs typeface="Times New Roman" panose="02020603050405020304" pitchFamily="18" charset="0"/>
              </a:rPr>
              <a:t> ve </a:t>
            </a:r>
            <a:r>
              <a:rPr lang="tr-TR" sz="2800" dirty="0" smtClean="0">
                <a:latin typeface="Calibri" panose="020F0502020204030204" pitchFamily="34" charset="0"/>
                <a:ea typeface="Calibri" panose="020F0502020204030204" pitchFamily="34" charset="0"/>
                <a:cs typeface="Times New Roman" panose="02020603050405020304" pitchFamily="18" charset="0"/>
              </a:rPr>
              <a:t>diğerleri)</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538163" indent="-538163"/>
            <a:r>
              <a:rPr lang="tr-TR" sz="2800" dirty="0" smtClean="0">
                <a:latin typeface="Calibri" panose="020F0502020204030204" pitchFamily="34" charset="0"/>
                <a:ea typeface="Calibri" panose="020F0502020204030204" pitchFamily="34" charset="0"/>
                <a:cs typeface="Times New Roman" panose="02020603050405020304" pitchFamily="18" charset="0"/>
              </a:rPr>
              <a:t>“Kamu </a:t>
            </a:r>
            <a:r>
              <a:rPr lang="tr-TR" sz="2800" dirty="0">
                <a:latin typeface="Calibri" panose="020F0502020204030204" pitchFamily="34" charset="0"/>
                <a:ea typeface="Calibri" panose="020F0502020204030204" pitchFamily="34" charset="0"/>
                <a:cs typeface="Times New Roman" panose="02020603050405020304" pitchFamily="18" charset="0"/>
              </a:rPr>
              <a:t>politikası değerlendirme araştırması, devam eden kamu politikalarının ve kamusal sorunların etkilerinin tarafsız, sistematik ve deneysel incelemesidir</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r>
              <a:rPr lang="tr-TR" sz="2800" dirty="0">
                <a:latin typeface="Calibri" panose="020F0502020204030204" pitchFamily="34" charset="0"/>
                <a:ea typeface="Calibri" panose="020F0502020204030204" pitchFamily="34" charset="0"/>
                <a:cs typeface="Times New Roman" panose="02020603050405020304" pitchFamily="18" charset="0"/>
              </a:rPr>
              <a:t> </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r>
              <a:rPr lang="tr-TR" sz="2800" dirty="0" err="1" smtClean="0">
                <a:latin typeface="Calibri" panose="020F0502020204030204" pitchFamily="34" charset="0"/>
                <a:ea typeface="Calibri" panose="020F0502020204030204" pitchFamily="34" charset="0"/>
                <a:cs typeface="Times New Roman" panose="02020603050405020304" pitchFamily="18" charset="0"/>
              </a:rPr>
              <a:t>Nachimas</a:t>
            </a:r>
            <a:r>
              <a:rPr lang="tr-TR" sz="2800" dirty="0" smtClean="0">
                <a:latin typeface="Calibri" panose="020F0502020204030204" pitchFamily="34" charset="0"/>
                <a:ea typeface="Calibri" panose="020F0502020204030204" pitchFamily="34" charset="0"/>
                <a:cs typeface="Times New Roman" panose="02020603050405020304" pitchFamily="18" charset="0"/>
              </a:rPr>
              <a:t>) </a:t>
            </a:r>
            <a:endParaRPr lang="tr-TR" sz="28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16</a:t>
            </a:fld>
            <a:endParaRPr lang="tr-TR"/>
          </a:p>
        </p:txBody>
      </p:sp>
    </p:spTree>
    <p:extLst>
      <p:ext uri="{BB962C8B-B14F-4D97-AF65-F5344CB8AC3E}">
        <p14:creationId xmlns:p14="http://schemas.microsoft.com/office/powerpoint/2010/main" val="1342812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6141" y="1290918"/>
            <a:ext cx="10824883" cy="3046988"/>
          </a:xfrm>
          <a:prstGeom prst="rect">
            <a:avLst/>
          </a:prstGeom>
        </p:spPr>
        <p:txBody>
          <a:bodyPr wrap="square">
            <a:spAutoFit/>
          </a:bodyPr>
          <a:lstStyle/>
          <a:p>
            <a:pPr algn="ctr"/>
            <a:r>
              <a:rPr lang="tr-TR" sz="4800" dirty="0" smtClean="0">
                <a:latin typeface="Calibri" panose="020F0502020204030204" pitchFamily="34" charset="0"/>
                <a:ea typeface="Calibri" panose="020F0502020204030204" pitchFamily="34" charset="0"/>
                <a:cs typeface="Times New Roman" panose="02020603050405020304" pitchFamily="18" charset="0"/>
              </a:rPr>
              <a:t>Değerlendirme </a:t>
            </a:r>
            <a:r>
              <a:rPr lang="tr-TR" sz="4800" dirty="0">
                <a:latin typeface="Calibri" panose="020F0502020204030204" pitchFamily="34" charset="0"/>
                <a:ea typeface="Calibri" panose="020F0502020204030204" pitchFamily="34" charset="0"/>
                <a:cs typeface="Times New Roman" panose="02020603050405020304" pitchFamily="18" charset="0"/>
              </a:rPr>
              <a:t>bir kamu politikasının </a:t>
            </a:r>
            <a:r>
              <a:rPr lang="tr-TR" sz="4800" dirty="0" smtClean="0">
                <a:latin typeface="Calibri" panose="020F0502020204030204" pitchFamily="34" charset="0"/>
                <a:ea typeface="Calibri" panose="020F0502020204030204" pitchFamily="34" charset="0"/>
                <a:cs typeface="Times New Roman" panose="02020603050405020304" pitchFamily="18" charset="0"/>
              </a:rPr>
              <a:t>etkililiğini </a:t>
            </a:r>
            <a:r>
              <a:rPr lang="tr-TR" sz="4800" dirty="0">
                <a:latin typeface="Calibri" panose="020F0502020204030204" pitchFamily="34" charset="0"/>
                <a:ea typeface="Calibri" panose="020F0502020204030204" pitchFamily="34" charset="0"/>
                <a:cs typeface="Times New Roman" panose="02020603050405020304" pitchFamily="18" charset="0"/>
              </a:rPr>
              <a:t>ve </a:t>
            </a:r>
            <a:r>
              <a:rPr lang="tr-TR" sz="4800" dirty="0" smtClean="0">
                <a:latin typeface="Calibri" panose="020F0502020204030204" pitchFamily="34" charset="0"/>
                <a:ea typeface="Calibri" panose="020F0502020204030204" pitchFamily="34" charset="0"/>
                <a:cs typeface="Times New Roman" panose="02020603050405020304" pitchFamily="18" charset="0"/>
              </a:rPr>
              <a:t>başarısını, yani </a:t>
            </a:r>
            <a:r>
              <a:rPr lang="tr-TR" sz="4800" dirty="0">
                <a:latin typeface="Calibri" panose="020F0502020204030204" pitchFamily="34" charset="0"/>
                <a:ea typeface="Calibri" panose="020F0502020204030204" pitchFamily="34" charset="0"/>
                <a:cs typeface="Times New Roman" panose="02020603050405020304" pitchFamily="18" charset="0"/>
              </a:rPr>
              <a:t>o politikanın toplum üzerindeki etkisini ölçmekle ilgilidir.</a:t>
            </a:r>
            <a:endParaRPr lang="tr-TR" sz="48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17</a:t>
            </a:fld>
            <a:endParaRPr lang="tr-TR"/>
          </a:p>
        </p:txBody>
      </p:sp>
    </p:spTree>
    <p:extLst>
      <p:ext uri="{BB962C8B-B14F-4D97-AF65-F5344CB8AC3E}">
        <p14:creationId xmlns:p14="http://schemas.microsoft.com/office/powerpoint/2010/main" val="4120433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5835" y="245392"/>
            <a:ext cx="11604812" cy="6322308"/>
          </a:xfrm>
          <a:prstGeom prst="rect">
            <a:avLst/>
          </a:prstGeom>
        </p:spPr>
        <p:txBody>
          <a:bodyPr wrap="square">
            <a:spAutoFit/>
          </a:bodyPr>
          <a:lstStyle/>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Kamu </a:t>
            </a:r>
            <a:r>
              <a:rPr lang="tr-TR" sz="2800" dirty="0">
                <a:latin typeface="Calibri" panose="020F0502020204030204" pitchFamily="34" charset="0"/>
                <a:ea typeface="Calibri" panose="020F0502020204030204" pitchFamily="34" charset="0"/>
                <a:cs typeface="Times New Roman" panose="02020603050405020304" pitchFamily="18" charset="0"/>
              </a:rPr>
              <a:t>politikaları değerlendirmesi </a:t>
            </a:r>
            <a:r>
              <a:rPr lang="tr-TR" sz="2800" dirty="0" smtClean="0">
                <a:latin typeface="Calibri" panose="020F0502020204030204" pitchFamily="34" charset="0"/>
                <a:ea typeface="Calibri" panose="020F0502020204030204" pitchFamily="34" charset="0"/>
                <a:cs typeface="Times New Roman" panose="02020603050405020304" pitchFamily="18" charset="0"/>
              </a:rPr>
              <a:t>her </a:t>
            </a:r>
            <a:r>
              <a:rPr lang="tr-TR" sz="2800" dirty="0">
                <a:latin typeface="Calibri" panose="020F0502020204030204" pitchFamily="34" charset="0"/>
                <a:ea typeface="Calibri" panose="020F0502020204030204" pitchFamily="34" charset="0"/>
                <a:cs typeface="Times New Roman" panose="02020603050405020304" pitchFamily="18" charset="0"/>
              </a:rPr>
              <a:t>iki çeşit araştırmayı </a:t>
            </a:r>
            <a:r>
              <a:rPr lang="tr-TR" sz="2800" dirty="0" smtClean="0">
                <a:latin typeface="Calibri" panose="020F0502020204030204" pitchFamily="34" charset="0"/>
                <a:ea typeface="Calibri" panose="020F0502020204030204" pitchFamily="34" charset="0"/>
                <a:cs typeface="Times New Roman" panose="02020603050405020304" pitchFamily="18" charset="0"/>
              </a:rPr>
              <a:t>içerir</a:t>
            </a:r>
            <a:r>
              <a:rPr lang="tr-TR" sz="2800"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KP çıktıları- KP sonuçları</a:t>
            </a:r>
          </a:p>
          <a:p>
            <a:pPr>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Kamu politikalarının etkisi (sonuçları) </a:t>
            </a:r>
            <a:r>
              <a:rPr lang="tr-TR" sz="2800" dirty="0" smtClean="0">
                <a:latin typeface="Calibri" panose="020F0502020204030204" pitchFamily="34" charset="0"/>
                <a:ea typeface="Calibri" panose="020F0502020204030204" pitchFamily="34" charset="0"/>
                <a:cs typeface="Times New Roman" panose="02020603050405020304" pitchFamily="18" charset="0"/>
              </a:rPr>
              <a:t>değerlendirilirken göz </a:t>
            </a:r>
            <a:r>
              <a:rPr lang="tr-TR" sz="2800" dirty="0">
                <a:latin typeface="Calibri" panose="020F0502020204030204" pitchFamily="34" charset="0"/>
                <a:ea typeface="Calibri" panose="020F0502020204030204" pitchFamily="34" charset="0"/>
                <a:cs typeface="Times New Roman" panose="02020603050405020304" pitchFamily="18" charset="0"/>
              </a:rPr>
              <a:t>önüne alınmasında yarar olan </a:t>
            </a:r>
            <a:r>
              <a:rPr lang="tr-TR" sz="2800" dirty="0" smtClean="0">
                <a:latin typeface="Calibri" panose="020F0502020204030204" pitchFamily="34" charset="0"/>
                <a:ea typeface="Calibri" panose="020F0502020204030204" pitchFamily="34" charset="0"/>
                <a:cs typeface="Times New Roman" panose="02020603050405020304" pitchFamily="18" charset="0"/>
              </a:rPr>
              <a:t>noktalar:</a:t>
            </a: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1.Politikanın </a:t>
            </a:r>
            <a:r>
              <a:rPr lang="tr-TR" sz="2800" u="sng" dirty="0">
                <a:latin typeface="Calibri" panose="020F0502020204030204" pitchFamily="34" charset="0"/>
                <a:ea typeface="Calibri" panose="020F0502020204030204" pitchFamily="34" charset="0"/>
                <a:cs typeface="Times New Roman" panose="02020603050405020304" pitchFamily="18" charset="0"/>
              </a:rPr>
              <a:t>hedeflenmiş </a:t>
            </a:r>
            <a:r>
              <a:rPr lang="tr-TR" sz="2800" dirty="0">
                <a:latin typeface="Calibri" panose="020F0502020204030204" pitchFamily="34" charset="0"/>
                <a:ea typeface="Calibri" panose="020F0502020204030204" pitchFamily="34" charset="0"/>
                <a:cs typeface="Times New Roman" panose="02020603050405020304" pitchFamily="18" charset="0"/>
              </a:rPr>
              <a:t>ve amaçlanmış çevre veya grupta etkileri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2.Politikanın </a:t>
            </a:r>
            <a:r>
              <a:rPr lang="tr-TR" sz="2800" u="sng" dirty="0">
                <a:latin typeface="Calibri" panose="020F0502020204030204" pitchFamily="34" charset="0"/>
                <a:ea typeface="Calibri" panose="020F0502020204030204" pitchFamily="34" charset="0"/>
                <a:cs typeface="Times New Roman" panose="02020603050405020304" pitchFamily="18" charset="0"/>
              </a:rPr>
              <a:t>hedef dışındaki </a:t>
            </a:r>
            <a:r>
              <a:rPr lang="tr-TR" sz="2800" dirty="0">
                <a:latin typeface="Calibri" panose="020F0502020204030204" pitchFamily="34" charset="0"/>
                <a:ea typeface="Calibri" panose="020F0502020204030204" pitchFamily="34" charset="0"/>
                <a:cs typeface="Times New Roman" panose="02020603050405020304" pitchFamily="18" charset="0"/>
              </a:rPr>
              <a:t>grup veya yerlerdeki etkileri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3.</a:t>
            </a:r>
            <a:r>
              <a:rPr lang="tr-TR" sz="2800" u="sng" dirty="0" smtClean="0">
                <a:latin typeface="Calibri" panose="020F0502020204030204" pitchFamily="34" charset="0"/>
                <a:ea typeface="Calibri" panose="020F0502020204030204" pitchFamily="34" charset="0"/>
                <a:cs typeface="Times New Roman" panose="02020603050405020304" pitchFamily="18" charset="0"/>
              </a:rPr>
              <a:t>Varolan</a:t>
            </a:r>
            <a:r>
              <a:rPr lang="tr-TR" sz="2800" dirty="0" smtClean="0">
                <a:latin typeface="Calibri" panose="020F0502020204030204" pitchFamily="34" charset="0"/>
                <a:ea typeface="Calibri" panose="020F0502020204030204" pitchFamily="34" charset="0"/>
                <a:cs typeface="Times New Roman" panose="02020603050405020304" pitchFamily="18" charset="0"/>
              </a:rPr>
              <a:t> </a:t>
            </a:r>
            <a:r>
              <a:rPr lang="tr-TR" sz="2800" u="sng" dirty="0">
                <a:latin typeface="Calibri" panose="020F0502020204030204" pitchFamily="34" charset="0"/>
                <a:ea typeface="Calibri" panose="020F0502020204030204" pitchFamily="34" charset="0"/>
                <a:cs typeface="Times New Roman" panose="02020603050405020304" pitchFamily="18" charset="0"/>
              </a:rPr>
              <a:t>koşullar ve durumlar </a:t>
            </a:r>
            <a:r>
              <a:rPr lang="tr-TR" sz="2800" dirty="0">
                <a:latin typeface="Calibri" panose="020F0502020204030204" pitchFamily="34" charset="0"/>
                <a:ea typeface="Calibri" panose="020F0502020204030204" pitchFamily="34" charset="0"/>
                <a:cs typeface="Times New Roman" panose="02020603050405020304" pitchFamily="18" charset="0"/>
              </a:rPr>
              <a:t>üzerindeki etkileri kadar </a:t>
            </a:r>
            <a:r>
              <a:rPr lang="tr-TR" sz="2800" u="sng" dirty="0">
                <a:latin typeface="Calibri" panose="020F0502020204030204" pitchFamily="34" charset="0"/>
                <a:ea typeface="Calibri" panose="020F0502020204030204" pitchFamily="34" charset="0"/>
                <a:cs typeface="Times New Roman" panose="02020603050405020304" pitchFamily="18" charset="0"/>
              </a:rPr>
              <a:t>gelecek durumlar </a:t>
            </a:r>
            <a:r>
              <a:rPr lang="tr-TR" sz="2800" dirty="0">
                <a:latin typeface="Calibri" panose="020F0502020204030204" pitchFamily="34" charset="0"/>
                <a:ea typeface="Calibri" panose="020F0502020204030204" pitchFamily="34" charset="0"/>
                <a:cs typeface="Times New Roman" panose="02020603050405020304" pitchFamily="18" charset="0"/>
              </a:rPr>
              <a:t>ve koşullar üzerindeki olası etkileri </a:t>
            </a:r>
            <a:endParaRPr lang="tr-TR" sz="28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4.İlgili </a:t>
            </a:r>
            <a:r>
              <a:rPr lang="tr-TR" sz="2800" dirty="0">
                <a:latin typeface="Calibri" panose="020F0502020204030204" pitchFamily="34" charset="0"/>
                <a:ea typeface="Calibri" panose="020F0502020204030204" pitchFamily="34" charset="0"/>
                <a:cs typeface="Times New Roman" panose="02020603050405020304" pitchFamily="18" charset="0"/>
              </a:rPr>
              <a:t>kamu politikasına tahsis edilen </a:t>
            </a:r>
            <a:r>
              <a:rPr lang="tr-TR" sz="2800" u="sng" dirty="0">
                <a:latin typeface="Calibri" panose="020F0502020204030204" pitchFamily="34" charset="0"/>
                <a:ea typeface="Calibri" panose="020F0502020204030204" pitchFamily="34" charset="0"/>
                <a:cs typeface="Times New Roman" panose="02020603050405020304" pitchFamily="18" charset="0"/>
              </a:rPr>
              <a:t>kaynaklar bağlamında </a:t>
            </a:r>
            <a:r>
              <a:rPr lang="tr-TR" sz="2800" dirty="0">
                <a:latin typeface="Calibri" panose="020F0502020204030204" pitchFamily="34" charset="0"/>
                <a:ea typeface="Calibri" panose="020F0502020204030204" pitchFamily="34" charset="0"/>
                <a:cs typeface="Times New Roman" panose="02020603050405020304" pitchFamily="18" charset="0"/>
              </a:rPr>
              <a:t>politikanın doğrudan </a:t>
            </a:r>
            <a:r>
              <a:rPr lang="tr-TR" sz="2800" u="sng" dirty="0">
                <a:latin typeface="Calibri" panose="020F0502020204030204" pitchFamily="34" charset="0"/>
                <a:ea typeface="Calibri" panose="020F0502020204030204" pitchFamily="34" charset="0"/>
                <a:cs typeface="Times New Roman" panose="02020603050405020304" pitchFamily="18" charset="0"/>
              </a:rPr>
              <a:t>maliyetleri </a:t>
            </a:r>
            <a:endParaRPr lang="tr-TR" sz="2800"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800" dirty="0" smtClean="0">
                <a:latin typeface="Calibri" panose="020F0502020204030204" pitchFamily="34" charset="0"/>
                <a:ea typeface="Calibri" panose="020F0502020204030204" pitchFamily="34" charset="0"/>
                <a:cs typeface="Times New Roman" panose="02020603050405020304" pitchFamily="18" charset="0"/>
              </a:rPr>
              <a:t>5.Bu </a:t>
            </a:r>
            <a:r>
              <a:rPr lang="tr-TR" sz="2800" dirty="0">
                <a:latin typeface="Calibri" panose="020F0502020204030204" pitchFamily="34" charset="0"/>
                <a:ea typeface="Calibri" panose="020F0502020204030204" pitchFamily="34" charset="0"/>
                <a:cs typeface="Times New Roman" panose="02020603050405020304" pitchFamily="18" charset="0"/>
              </a:rPr>
              <a:t>politikanın kabul edilip yürütülmesi yüzünden başka alternatif şeyleri yapma fırsatlarını kaybetme de dahil, kamu politikasının </a:t>
            </a:r>
            <a:r>
              <a:rPr lang="tr-TR" sz="2800" u="sng" dirty="0">
                <a:latin typeface="Calibri" panose="020F0502020204030204" pitchFamily="34" charset="0"/>
                <a:ea typeface="Calibri" panose="020F0502020204030204" pitchFamily="34" charset="0"/>
                <a:cs typeface="Times New Roman" panose="02020603050405020304" pitchFamily="18" charset="0"/>
              </a:rPr>
              <a:t>dolaylı maliyetleri</a:t>
            </a:r>
            <a:r>
              <a:rPr lang="tr-TR" sz="2800" dirty="0" smtClean="0">
                <a:latin typeface="Calibri" panose="020F0502020204030204" pitchFamily="34" charset="0"/>
                <a:ea typeface="Calibri" panose="020F0502020204030204" pitchFamily="34" charset="0"/>
                <a:cs typeface="Times New Roman" panose="02020603050405020304" pitchFamily="18" charset="0"/>
              </a:rPr>
              <a:t>.</a:t>
            </a:r>
            <a:endParaRPr lang="tr-TR" sz="2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18</a:t>
            </a:fld>
            <a:endParaRPr lang="tr-TR"/>
          </a:p>
        </p:txBody>
      </p:sp>
    </p:spTree>
    <p:extLst>
      <p:ext uri="{BB962C8B-B14F-4D97-AF65-F5344CB8AC3E}">
        <p14:creationId xmlns:p14="http://schemas.microsoft.com/office/powerpoint/2010/main" val="752025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57199" y="672353"/>
            <a:ext cx="11187953" cy="3416320"/>
          </a:xfrm>
          <a:prstGeom prst="rect">
            <a:avLst/>
          </a:prstGeom>
        </p:spPr>
        <p:txBody>
          <a:bodyPr wrap="square">
            <a:spAutoFit/>
          </a:bodyPr>
          <a:lstStyle/>
          <a:p>
            <a:pPr algn="ctr"/>
            <a:r>
              <a:rPr lang="tr-TR" sz="5400" dirty="0">
                <a:latin typeface="Calibri" panose="020F0502020204030204" pitchFamily="34" charset="0"/>
                <a:ea typeface="Calibri" panose="020F0502020204030204" pitchFamily="34" charset="0"/>
                <a:cs typeface="Times New Roman" panose="02020603050405020304" pitchFamily="18" charset="0"/>
              </a:rPr>
              <a:t>Kamu politikalarının özellikle sosyal nitelikli olanların etkilerini sayısal ve tam olarak ölçmenin mümkün olmadığı söylenebilir.</a:t>
            </a:r>
            <a:endParaRPr lang="tr-TR" sz="54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19</a:t>
            </a:fld>
            <a:endParaRPr lang="tr-TR"/>
          </a:p>
        </p:txBody>
      </p:sp>
    </p:spTree>
    <p:extLst>
      <p:ext uri="{BB962C8B-B14F-4D97-AF65-F5344CB8AC3E}">
        <p14:creationId xmlns:p14="http://schemas.microsoft.com/office/powerpoint/2010/main" val="3417249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76519" y="551329"/>
            <a:ext cx="11510682" cy="4524315"/>
          </a:xfrm>
          <a:prstGeom prst="rect">
            <a:avLst/>
          </a:prstGeom>
        </p:spPr>
        <p:txBody>
          <a:bodyPr wrap="square">
            <a:spAutoFit/>
          </a:bodyPr>
          <a:lstStyle/>
          <a:p>
            <a:pPr algn="ctr"/>
            <a:r>
              <a:rPr lang="tr-TR" sz="3600" b="1" dirty="0" smtClean="0"/>
              <a:t>Kamu politikası bir süreçten ibarettir</a:t>
            </a:r>
          </a:p>
          <a:p>
            <a:endParaRPr lang="tr-TR" sz="3600" dirty="0" smtClean="0"/>
          </a:p>
          <a:p>
            <a:endParaRPr lang="tr-TR" sz="3600" dirty="0" smtClean="0"/>
          </a:p>
          <a:p>
            <a:r>
              <a:rPr lang="tr-TR" sz="3600" dirty="0" smtClean="0"/>
              <a:t>4 Aşama</a:t>
            </a:r>
          </a:p>
          <a:p>
            <a:r>
              <a:rPr lang="tr-TR" sz="3600" dirty="0" smtClean="0"/>
              <a:t>Politika Sorununun Saptanması: </a:t>
            </a:r>
          </a:p>
          <a:p>
            <a:r>
              <a:rPr lang="tr-TR" sz="3600" dirty="0" smtClean="0"/>
              <a:t>Politikanın Şekillendirilmesi ve Hedeflerin Oluşturulması: </a:t>
            </a:r>
          </a:p>
          <a:p>
            <a:r>
              <a:rPr lang="tr-TR" sz="3600" dirty="0" smtClean="0"/>
              <a:t>Politikanın Uygulanması: </a:t>
            </a:r>
          </a:p>
          <a:p>
            <a:r>
              <a:rPr lang="tr-TR" sz="3600" dirty="0" smtClean="0"/>
              <a:t>Politikanın Değerlendirilmesi: </a:t>
            </a:r>
            <a:endParaRPr lang="tr-TR" sz="3600" dirty="0"/>
          </a:p>
        </p:txBody>
      </p:sp>
      <p:sp>
        <p:nvSpPr>
          <p:cNvPr id="2" name="Altbilgi Yer Tutucusu 1"/>
          <p:cNvSpPr>
            <a:spLocks noGrp="1"/>
          </p:cNvSpPr>
          <p:nvPr>
            <p:ph type="ftr" sz="quarter" idx="11"/>
          </p:nvPr>
        </p:nvSpPr>
        <p:spPr/>
        <p:txBody>
          <a:bodyPr/>
          <a:lstStyle/>
          <a:p>
            <a:r>
              <a:rPr lang="tr-TR" smtClean="0"/>
              <a:t>Prof. Dr. Turgut Göksu</a:t>
            </a:r>
            <a:endParaRPr lang="tr-TR"/>
          </a:p>
        </p:txBody>
      </p:sp>
      <p:sp>
        <p:nvSpPr>
          <p:cNvPr id="3" name="Slayt Numarası Yer Tutucusu 2"/>
          <p:cNvSpPr>
            <a:spLocks noGrp="1"/>
          </p:cNvSpPr>
          <p:nvPr>
            <p:ph type="sldNum" sz="quarter" idx="12"/>
          </p:nvPr>
        </p:nvSpPr>
        <p:spPr/>
        <p:txBody>
          <a:bodyPr/>
          <a:lstStyle/>
          <a:p>
            <a:fld id="{F9FAE748-66DE-416E-B60E-40740C3E8D27}" type="slidenum">
              <a:rPr lang="tr-TR" smtClean="0"/>
              <a:t>2</a:t>
            </a:fld>
            <a:endParaRPr lang="tr-TR"/>
          </a:p>
        </p:txBody>
      </p:sp>
    </p:spTree>
    <p:extLst>
      <p:ext uri="{BB962C8B-B14F-4D97-AF65-F5344CB8AC3E}">
        <p14:creationId xmlns:p14="http://schemas.microsoft.com/office/powerpoint/2010/main" val="662220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84094" y="564777"/>
            <a:ext cx="11093824" cy="4401205"/>
          </a:xfrm>
          <a:prstGeom prst="rect">
            <a:avLst/>
          </a:prstGeom>
        </p:spPr>
        <p:txBody>
          <a:bodyPr wrap="square">
            <a:spAutoFit/>
          </a:bodyPr>
          <a:lstStyle/>
          <a:p>
            <a:pPr algn="ctr"/>
            <a:r>
              <a:rPr lang="tr-TR" sz="3200" dirty="0" smtClean="0"/>
              <a:t> </a:t>
            </a:r>
            <a:r>
              <a:rPr lang="tr-TR" sz="4000" dirty="0" smtClean="0"/>
              <a:t>KAMU POLİTİKASI SORUNLARININ ORTAYA ÇIKIŞI </a:t>
            </a:r>
          </a:p>
          <a:p>
            <a:pPr algn="ctr"/>
            <a:r>
              <a:rPr lang="tr-TR" sz="4000" dirty="0" smtClean="0"/>
              <a:t>VE </a:t>
            </a:r>
          </a:p>
          <a:p>
            <a:pPr algn="ctr"/>
            <a:r>
              <a:rPr lang="tr-TR" sz="4000" dirty="0" smtClean="0"/>
              <a:t>GÜNDEM OLUŞTURULMASI</a:t>
            </a:r>
          </a:p>
          <a:p>
            <a:endParaRPr lang="tr-TR" sz="3200" dirty="0" smtClean="0"/>
          </a:p>
          <a:p>
            <a:pPr marL="457200" indent="-457200">
              <a:buFont typeface="Arial" panose="020B0604020202020204" pitchFamily="34" charset="0"/>
              <a:buChar char="•"/>
            </a:pPr>
            <a:r>
              <a:rPr lang="tr-TR" sz="3200" dirty="0" smtClean="0"/>
              <a:t>Politika sorunu nedir? </a:t>
            </a:r>
          </a:p>
          <a:p>
            <a:pPr marL="457200" indent="-457200">
              <a:buFont typeface="Arial" panose="020B0604020202020204" pitchFamily="34" charset="0"/>
              <a:buChar char="•"/>
            </a:pPr>
            <a:r>
              <a:rPr lang="tr-TR" sz="3200" dirty="0" smtClean="0"/>
              <a:t>Bu sorun hükümetin gündemine nasıl gelir? </a:t>
            </a:r>
          </a:p>
          <a:p>
            <a:pPr marL="457200" indent="-457200">
              <a:buFont typeface="Arial" panose="020B0604020202020204" pitchFamily="34" charset="0"/>
              <a:buChar char="•"/>
            </a:pPr>
            <a:r>
              <a:rPr lang="tr-TR" sz="3200" dirty="0" smtClean="0"/>
              <a:t>Hükümetin güçleri nelerdir? </a:t>
            </a:r>
          </a:p>
          <a:p>
            <a:pPr marL="457200" indent="-457200">
              <a:buFont typeface="Arial" panose="020B0604020202020204" pitchFamily="34" charset="0"/>
              <a:buChar char="•"/>
            </a:pPr>
            <a:r>
              <a:rPr lang="tr-TR" sz="3200" dirty="0" smtClean="0"/>
              <a:t>Hükümetin harekete geçmesi için gerçekten talepler var mıdır? </a:t>
            </a:r>
            <a:endParaRPr lang="tr-TR" sz="32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3</a:t>
            </a:fld>
            <a:endParaRPr lang="tr-TR"/>
          </a:p>
        </p:txBody>
      </p:sp>
    </p:spTree>
    <p:extLst>
      <p:ext uri="{BB962C8B-B14F-4D97-AF65-F5344CB8AC3E}">
        <p14:creationId xmlns:p14="http://schemas.microsoft.com/office/powerpoint/2010/main" val="191453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2729" y="268941"/>
            <a:ext cx="11403105" cy="6001643"/>
          </a:xfrm>
          <a:prstGeom prst="rect">
            <a:avLst/>
          </a:prstGeom>
        </p:spPr>
        <p:txBody>
          <a:bodyPr wrap="square">
            <a:spAutoFit/>
          </a:bodyPr>
          <a:lstStyle/>
          <a:p>
            <a:r>
              <a:rPr lang="tr-TR" sz="3200" dirty="0" smtClean="0"/>
              <a:t>Politika sorunu nedir? </a:t>
            </a:r>
          </a:p>
          <a:p>
            <a:endParaRPr lang="tr-TR" sz="3200" dirty="0" smtClean="0"/>
          </a:p>
          <a:p>
            <a:r>
              <a:rPr lang="tr-TR" sz="3200" u="sng" dirty="0" smtClean="0"/>
              <a:t>Toplumdaki</a:t>
            </a:r>
            <a:r>
              <a:rPr lang="tr-TR" sz="3200" dirty="0" smtClean="0"/>
              <a:t> problem, temel bir ihtiyaç, yokluk, hoşnutsuzluk, toplumsal huzursuzluğa neden olan bir durum.</a:t>
            </a:r>
          </a:p>
          <a:p>
            <a:endParaRPr lang="tr-TR" sz="3200" dirty="0" smtClean="0"/>
          </a:p>
          <a:p>
            <a:r>
              <a:rPr lang="tr-TR" sz="3200" dirty="0" smtClean="0"/>
              <a:t>Halk tarafından yeterli şekilde tepki ve istem ortaya konmazsa bu bir kamusal sorun haline gelmez</a:t>
            </a:r>
          </a:p>
          <a:p>
            <a:endParaRPr lang="tr-TR" sz="3200" dirty="0" smtClean="0"/>
          </a:p>
          <a:p>
            <a:r>
              <a:rPr lang="tr-TR" sz="3200" dirty="0" smtClean="0"/>
              <a:t>Bazen toplumdan talep gelmese de, </a:t>
            </a:r>
            <a:r>
              <a:rPr lang="tr-TR" sz="3200" u="sng" dirty="0" smtClean="0"/>
              <a:t>yöneticiler</a:t>
            </a:r>
            <a:r>
              <a:rPr lang="tr-TR" sz="3200" dirty="0" smtClean="0"/>
              <a:t> </a:t>
            </a:r>
            <a:r>
              <a:rPr lang="tr-TR" sz="3200" u="sng" dirty="0" smtClean="0"/>
              <a:t>kendiliğinden</a:t>
            </a:r>
            <a:r>
              <a:rPr lang="tr-TR" sz="3200" dirty="0" smtClean="0"/>
              <a:t> sorunun varlığını kabul edebilirler </a:t>
            </a:r>
          </a:p>
          <a:p>
            <a:endParaRPr lang="tr-TR" sz="3200" dirty="0" smtClean="0"/>
          </a:p>
          <a:p>
            <a:r>
              <a:rPr lang="tr-TR" sz="3200" dirty="0" smtClean="0"/>
              <a:t>STK, Medya</a:t>
            </a:r>
            <a:endParaRPr lang="tr-TR" sz="32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4</a:t>
            </a:fld>
            <a:endParaRPr lang="tr-TR"/>
          </a:p>
        </p:txBody>
      </p:sp>
    </p:spTree>
    <p:extLst>
      <p:ext uri="{BB962C8B-B14F-4D97-AF65-F5344CB8AC3E}">
        <p14:creationId xmlns:p14="http://schemas.microsoft.com/office/powerpoint/2010/main" val="2765375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64776" y="430306"/>
            <a:ext cx="11214848" cy="6001643"/>
          </a:xfrm>
          <a:prstGeom prst="rect">
            <a:avLst/>
          </a:prstGeom>
        </p:spPr>
        <p:txBody>
          <a:bodyPr wrap="square">
            <a:spAutoFit/>
          </a:bodyPr>
          <a:lstStyle/>
          <a:p>
            <a:r>
              <a:rPr lang="tr-TR" sz="3200" b="1" dirty="0" smtClean="0"/>
              <a:t>KAMU POLİTİKASININ ŞEKİLLENDİRİLMESİ (FORMÜLE EDİLİŞİ)</a:t>
            </a:r>
          </a:p>
          <a:p>
            <a:r>
              <a:rPr lang="tr-TR" sz="3200" dirty="0" smtClean="0"/>
              <a:t>Politikanın hedefleri nedir? </a:t>
            </a:r>
          </a:p>
          <a:p>
            <a:r>
              <a:rPr lang="tr-TR" sz="3200" dirty="0" smtClean="0"/>
              <a:t>Politika şekillendirmesine kim katılmaktadır? </a:t>
            </a:r>
          </a:p>
          <a:p>
            <a:r>
              <a:rPr lang="tr-TR" sz="3200" dirty="0" smtClean="0"/>
              <a:t>Politika olarak kabul edilen yasal düzenleme nedir? </a:t>
            </a:r>
          </a:p>
          <a:p>
            <a:r>
              <a:rPr lang="tr-TR" sz="3200" dirty="0" smtClean="0"/>
              <a:t>Politika niçin ve nasıl benimsenmiştir?</a:t>
            </a:r>
          </a:p>
          <a:p>
            <a:endParaRPr lang="tr-TR" sz="3200" dirty="0" smtClean="0"/>
          </a:p>
          <a:p>
            <a:r>
              <a:rPr lang="tr-TR" sz="3200" dirty="0" smtClean="0"/>
              <a:t>Bir sorun kamuoyu tarafından tartışılmaya başlanmasından itibaren artık yönetimin gündemine gelmeye başlamıştır. </a:t>
            </a:r>
          </a:p>
          <a:p>
            <a:endParaRPr lang="tr-TR" sz="3200" dirty="0" smtClean="0"/>
          </a:p>
          <a:p>
            <a:r>
              <a:rPr lang="tr-TR" sz="3200" dirty="0" smtClean="0"/>
              <a:t>Yasa yapma çok uzun zaman alan bir süreçtir.</a:t>
            </a:r>
          </a:p>
          <a:p>
            <a:endParaRPr lang="tr-TR" sz="3200" dirty="0" smtClean="0"/>
          </a:p>
          <a:p>
            <a:r>
              <a:rPr lang="tr-TR" sz="3200" dirty="0" smtClean="0"/>
              <a:t>YAPMAK YA DA YAPMAMAK</a:t>
            </a:r>
            <a:endParaRPr lang="tr-TR" sz="32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5</a:t>
            </a:fld>
            <a:endParaRPr lang="tr-TR"/>
          </a:p>
        </p:txBody>
      </p:sp>
    </p:spTree>
    <p:extLst>
      <p:ext uri="{BB962C8B-B14F-4D97-AF65-F5344CB8AC3E}">
        <p14:creationId xmlns:p14="http://schemas.microsoft.com/office/powerpoint/2010/main" val="1591386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72353" y="336178"/>
            <a:ext cx="10865223" cy="5632311"/>
          </a:xfrm>
          <a:prstGeom prst="rect">
            <a:avLst/>
          </a:prstGeom>
        </p:spPr>
        <p:txBody>
          <a:bodyPr wrap="square">
            <a:spAutoFit/>
          </a:bodyPr>
          <a:lstStyle/>
          <a:p>
            <a:endParaRPr lang="tr-TR" sz="3600" dirty="0" smtClean="0">
              <a:latin typeface="Calibri" panose="020F0502020204030204" pitchFamily="34" charset="0"/>
              <a:ea typeface="Calibri" panose="020F0502020204030204" pitchFamily="34" charset="0"/>
              <a:cs typeface="Times New Roman" panose="02020603050405020304" pitchFamily="18" charset="0"/>
            </a:endParaRPr>
          </a:p>
          <a:p>
            <a:r>
              <a:rPr lang="tr-TR" sz="3600" dirty="0" smtClean="0">
                <a:latin typeface="Calibri" panose="020F0502020204030204" pitchFamily="34" charset="0"/>
                <a:ea typeface="Calibri" panose="020F0502020204030204" pitchFamily="34" charset="0"/>
                <a:cs typeface="Times New Roman" panose="02020603050405020304" pitchFamily="18" charset="0"/>
              </a:rPr>
              <a:t>Bir </a:t>
            </a:r>
            <a:r>
              <a:rPr lang="tr-TR" sz="3600" dirty="0">
                <a:latin typeface="Calibri" panose="020F0502020204030204" pitchFamily="34" charset="0"/>
                <a:ea typeface="Calibri" panose="020F0502020204030204" pitchFamily="34" charset="0"/>
                <a:cs typeface="Times New Roman" panose="02020603050405020304" pitchFamily="18" charset="0"/>
              </a:rPr>
              <a:t>kamu </a:t>
            </a:r>
            <a:r>
              <a:rPr lang="tr-TR" sz="3600" dirty="0" smtClean="0">
                <a:latin typeface="Calibri" panose="020F0502020204030204" pitchFamily="34" charset="0"/>
                <a:ea typeface="Calibri" panose="020F0502020204030204" pitchFamily="34" charset="0"/>
                <a:cs typeface="Times New Roman" panose="02020603050405020304" pitchFamily="18" charset="0"/>
              </a:rPr>
              <a:t>politikası şekillendirilirken </a:t>
            </a:r>
            <a:r>
              <a:rPr lang="tr-TR" sz="3600" dirty="0">
                <a:latin typeface="Calibri" panose="020F0502020204030204" pitchFamily="34" charset="0"/>
                <a:ea typeface="Calibri" panose="020F0502020204030204" pitchFamily="34" charset="0"/>
                <a:cs typeface="Times New Roman" panose="02020603050405020304" pitchFamily="18" charset="0"/>
              </a:rPr>
              <a:t>(formüle </a:t>
            </a:r>
            <a:r>
              <a:rPr lang="tr-TR" sz="3600" dirty="0" smtClean="0">
                <a:latin typeface="Calibri" panose="020F0502020204030204" pitchFamily="34" charset="0"/>
                <a:ea typeface="Calibri" panose="020F0502020204030204" pitchFamily="34" charset="0"/>
                <a:cs typeface="Times New Roman" panose="02020603050405020304" pitchFamily="18" charset="0"/>
              </a:rPr>
              <a:t>edilirken) </a:t>
            </a:r>
            <a:r>
              <a:rPr lang="tr-TR" sz="3600" dirty="0">
                <a:latin typeface="Calibri" panose="020F0502020204030204" pitchFamily="34" charset="0"/>
                <a:ea typeface="Calibri" panose="020F0502020204030204" pitchFamily="34" charset="0"/>
                <a:cs typeface="Times New Roman" panose="02020603050405020304" pitchFamily="18" charset="0"/>
              </a:rPr>
              <a:t>hedeflerin ve amaçların </a:t>
            </a:r>
            <a:r>
              <a:rPr lang="tr-TR" sz="3600" dirty="0" smtClean="0">
                <a:latin typeface="Calibri" panose="020F0502020204030204" pitchFamily="34" charset="0"/>
                <a:ea typeface="Calibri" panose="020F0502020204030204" pitchFamily="34" charset="0"/>
                <a:cs typeface="Times New Roman" panose="02020603050405020304" pitchFamily="18" charset="0"/>
              </a:rPr>
              <a:t>açık, net </a:t>
            </a:r>
            <a:r>
              <a:rPr lang="tr-TR" sz="3600" dirty="0">
                <a:latin typeface="Calibri" panose="020F0502020204030204" pitchFamily="34" charset="0"/>
                <a:ea typeface="Calibri" panose="020F0502020204030204" pitchFamily="34" charset="0"/>
                <a:cs typeface="Times New Roman" panose="02020603050405020304" pitchFamily="18" charset="0"/>
              </a:rPr>
              <a:t>ve somut </a:t>
            </a:r>
            <a:r>
              <a:rPr lang="tr-TR" sz="3600" dirty="0" smtClean="0">
                <a:latin typeface="Calibri" panose="020F0502020204030204" pitchFamily="34" charset="0"/>
                <a:ea typeface="Calibri" panose="020F0502020204030204" pitchFamily="34" charset="0"/>
                <a:cs typeface="Times New Roman" panose="02020603050405020304" pitchFamily="18" charset="0"/>
              </a:rPr>
              <a:t>bir şekilde saptanması gerekir. Kalite ve başarı buna göre ölçülebilir.</a:t>
            </a:r>
          </a:p>
          <a:p>
            <a:endParaRPr lang="tr-TR" sz="3600" dirty="0">
              <a:latin typeface="Calibri" panose="020F0502020204030204" pitchFamily="34" charset="0"/>
              <a:ea typeface="Calibri" panose="020F0502020204030204" pitchFamily="34" charset="0"/>
              <a:cs typeface="Times New Roman" panose="02020603050405020304" pitchFamily="18" charset="0"/>
            </a:endParaRPr>
          </a:p>
          <a:p>
            <a:r>
              <a:rPr lang="tr-TR" sz="3600" dirty="0" smtClean="0">
                <a:latin typeface="Calibri" panose="020F0502020204030204" pitchFamily="34" charset="0"/>
                <a:ea typeface="Calibri" panose="020F0502020204030204" pitchFamily="34" charset="0"/>
                <a:cs typeface="Times New Roman" panose="02020603050405020304" pitchFamily="18" charset="0"/>
              </a:rPr>
              <a:t>Rol oynayan aktörler</a:t>
            </a:r>
          </a:p>
          <a:p>
            <a:endParaRPr lang="tr-TR" sz="3600" dirty="0">
              <a:latin typeface="Calibri" panose="020F0502020204030204" pitchFamily="34" charset="0"/>
              <a:ea typeface="Calibri" panose="020F0502020204030204" pitchFamily="34" charset="0"/>
              <a:cs typeface="Times New Roman" panose="02020603050405020304" pitchFamily="18" charset="0"/>
            </a:endParaRPr>
          </a:p>
          <a:p>
            <a:r>
              <a:rPr lang="tr-TR" sz="3600" dirty="0"/>
              <a:t>Kanun yapma </a:t>
            </a:r>
            <a:r>
              <a:rPr lang="tr-TR" sz="3600" dirty="0" smtClean="0"/>
              <a:t>süreci</a:t>
            </a:r>
          </a:p>
          <a:p>
            <a:endParaRPr lang="tr-TR" sz="3600" dirty="0"/>
          </a:p>
          <a:p>
            <a:r>
              <a:rPr lang="tr-TR" sz="3600" dirty="0"/>
              <a:t>İktidarın etkisi</a:t>
            </a:r>
            <a:r>
              <a:rPr lang="tr-TR" sz="3600" dirty="0" smtClean="0">
                <a:latin typeface="Calibri" panose="020F0502020204030204" pitchFamily="34" charset="0"/>
                <a:ea typeface="Calibri" panose="020F0502020204030204" pitchFamily="34" charset="0"/>
                <a:cs typeface="Times New Roman" panose="02020603050405020304" pitchFamily="18" charset="0"/>
              </a:rPr>
              <a:t> </a:t>
            </a:r>
            <a:endParaRPr lang="tr-TR" sz="3600" dirty="0"/>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6</a:t>
            </a:fld>
            <a:endParaRPr lang="tr-TR"/>
          </a:p>
        </p:txBody>
      </p:sp>
    </p:spTree>
    <p:extLst>
      <p:ext uri="{BB962C8B-B14F-4D97-AF65-F5344CB8AC3E}">
        <p14:creationId xmlns:p14="http://schemas.microsoft.com/office/powerpoint/2010/main" val="4245270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7541" y="416860"/>
            <a:ext cx="11295530" cy="5078313"/>
          </a:xfrm>
          <a:prstGeom prst="rect">
            <a:avLst/>
          </a:prstGeom>
        </p:spPr>
        <p:txBody>
          <a:bodyPr wrap="square">
            <a:spAutoFit/>
          </a:bodyPr>
          <a:lstStyle/>
          <a:p>
            <a:r>
              <a:rPr lang="tr-TR" sz="3600" b="1" dirty="0" smtClean="0"/>
              <a:t>Politikanın Uygulanması </a:t>
            </a:r>
          </a:p>
          <a:p>
            <a:pPr marL="538163" indent="-538163"/>
            <a:r>
              <a:rPr lang="tr-TR" sz="3600" dirty="0" smtClean="0"/>
              <a:t>Politikanın başarıya taşınması için ne yapılır? </a:t>
            </a:r>
          </a:p>
          <a:p>
            <a:pPr marL="538163" indent="-538163"/>
            <a:r>
              <a:rPr lang="tr-TR" sz="3600" dirty="0" smtClean="0"/>
              <a:t>Politika nasıl çalışmaktadır? </a:t>
            </a:r>
          </a:p>
          <a:p>
            <a:pPr marL="538163" indent="-538163"/>
            <a:r>
              <a:rPr lang="tr-TR" sz="3600" dirty="0" smtClean="0"/>
              <a:t>Nasıl uygulanmaktadır? </a:t>
            </a:r>
          </a:p>
          <a:p>
            <a:pPr marL="538163" indent="-538163"/>
            <a:r>
              <a:rPr lang="tr-TR" sz="3600" dirty="0" smtClean="0"/>
              <a:t>Uygulamada kullanılan yöntem tercihleri nelerdir?</a:t>
            </a:r>
          </a:p>
          <a:p>
            <a:pPr marL="538163" indent="-538163"/>
            <a:r>
              <a:rPr lang="tr-TR" sz="3600" dirty="0" smtClean="0"/>
              <a:t>Kamu </a:t>
            </a:r>
            <a:r>
              <a:rPr lang="tr-TR" sz="3600" dirty="0"/>
              <a:t>politikalarının uygulamaya geçirilmesinde merkezdeki karar vericiler mi </a:t>
            </a:r>
            <a:r>
              <a:rPr lang="tr-TR" sz="3600" dirty="0" smtClean="0"/>
              <a:t>yoksa </a:t>
            </a:r>
            <a:r>
              <a:rPr lang="tr-TR" sz="3600" dirty="0"/>
              <a:t>bizzat uygulayıcı olan ve tabanda hizmeti uygulayan kamu görevlileri ve diğer hizmet sunanlar mı etkilidir? </a:t>
            </a:r>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7</a:t>
            </a:fld>
            <a:endParaRPr lang="tr-TR"/>
          </a:p>
        </p:txBody>
      </p:sp>
    </p:spTree>
    <p:extLst>
      <p:ext uri="{BB962C8B-B14F-4D97-AF65-F5344CB8AC3E}">
        <p14:creationId xmlns:p14="http://schemas.microsoft.com/office/powerpoint/2010/main" val="314807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58906" y="632012"/>
            <a:ext cx="11376212" cy="2507866"/>
          </a:xfrm>
          <a:prstGeom prst="rect">
            <a:avLst/>
          </a:prstGeom>
        </p:spPr>
        <p:txBody>
          <a:bodyPr wrap="square">
            <a:spAutoFit/>
          </a:bodyPr>
          <a:lstStyle/>
          <a:p>
            <a:pPr>
              <a:lnSpc>
                <a:spcPct val="107000"/>
              </a:lnSpc>
              <a:spcAft>
                <a:spcPts val="800"/>
              </a:spcAft>
            </a:pPr>
            <a:r>
              <a:rPr lang="tr-TR" sz="3200" b="1" dirty="0">
                <a:latin typeface="Calibri" panose="020F0502020204030204" pitchFamily="34" charset="0"/>
                <a:ea typeface="Calibri" panose="020F0502020204030204" pitchFamily="34" charset="0"/>
                <a:cs typeface="Times New Roman" panose="02020603050405020304" pitchFamily="18" charset="0"/>
              </a:rPr>
              <a:t>Kamu politikalarının uygulanmasıyla ilgili yöntem ve </a:t>
            </a:r>
            <a:r>
              <a:rPr lang="tr-TR" sz="3200" b="1" dirty="0" smtClean="0">
                <a:latin typeface="Calibri" panose="020F0502020204030204" pitchFamily="34" charset="0"/>
                <a:ea typeface="Calibri" panose="020F0502020204030204" pitchFamily="34" charset="0"/>
                <a:cs typeface="Times New Roman" panose="02020603050405020304" pitchFamily="18" charset="0"/>
              </a:rPr>
              <a:t>anlayış:</a:t>
            </a:r>
            <a:endParaRPr lang="tr-TR" sz="3200" b="1"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 typeface="Arial" panose="020B0604020202020204" pitchFamily="34" charset="0"/>
              <a:buChar char="•"/>
            </a:pPr>
            <a:r>
              <a:rPr lang="tr-TR" sz="3200" dirty="0">
                <a:latin typeface="Calibri" panose="020F0502020204030204" pitchFamily="34" charset="0"/>
                <a:ea typeface="Calibri" panose="020F0502020204030204" pitchFamily="34" charset="0"/>
                <a:cs typeface="Times New Roman" panose="02020603050405020304" pitchFamily="18" charset="0"/>
              </a:rPr>
              <a:t>Yukarıdan Aşağıya Uygulama Modeli</a:t>
            </a:r>
          </a:p>
          <a:p>
            <a:pPr marL="457200" indent="-457200">
              <a:lnSpc>
                <a:spcPct val="107000"/>
              </a:lnSpc>
              <a:spcAft>
                <a:spcPts val="800"/>
              </a:spcAft>
              <a:buFont typeface="Arial" panose="020B0604020202020204" pitchFamily="34" charset="0"/>
              <a:buChar char="•"/>
            </a:pPr>
            <a:r>
              <a:rPr lang="tr-TR" sz="3200" dirty="0">
                <a:latin typeface="Calibri" panose="020F0502020204030204" pitchFamily="34" charset="0"/>
                <a:ea typeface="Calibri" panose="020F0502020204030204" pitchFamily="34" charset="0"/>
                <a:cs typeface="Times New Roman" panose="02020603050405020304" pitchFamily="18" charset="0"/>
              </a:rPr>
              <a:t>Aşağıdan </a:t>
            </a:r>
            <a:r>
              <a:rPr lang="tr-TR" sz="3200" dirty="0" smtClean="0">
                <a:latin typeface="Calibri" panose="020F0502020204030204" pitchFamily="34" charset="0"/>
                <a:ea typeface="Calibri" panose="020F0502020204030204" pitchFamily="34" charset="0"/>
                <a:cs typeface="Times New Roman" panose="02020603050405020304" pitchFamily="18" charset="0"/>
              </a:rPr>
              <a:t>Yukarıya </a:t>
            </a:r>
            <a:r>
              <a:rPr lang="tr-TR" sz="3200" dirty="0">
                <a:latin typeface="Calibri" panose="020F0502020204030204" pitchFamily="34" charset="0"/>
                <a:ea typeface="Calibri" panose="020F0502020204030204" pitchFamily="34" charset="0"/>
                <a:cs typeface="Times New Roman" panose="02020603050405020304" pitchFamily="18" charset="0"/>
              </a:rPr>
              <a:t>Uygulama Modeli</a:t>
            </a:r>
          </a:p>
          <a:p>
            <a:pPr marL="457200" indent="-457200">
              <a:lnSpc>
                <a:spcPct val="107000"/>
              </a:lnSpc>
              <a:spcAft>
                <a:spcPts val="800"/>
              </a:spcAft>
              <a:buFont typeface="Arial" panose="020B0604020202020204" pitchFamily="34" charset="0"/>
              <a:buChar char="•"/>
            </a:pPr>
            <a:r>
              <a:rPr lang="tr-TR" sz="3200" dirty="0">
                <a:latin typeface="Calibri" panose="020F0502020204030204" pitchFamily="34" charset="0"/>
                <a:ea typeface="Calibri" panose="020F0502020204030204" pitchFamily="34" charset="0"/>
                <a:cs typeface="Times New Roman" panose="02020603050405020304" pitchFamily="18" charset="0"/>
              </a:rPr>
              <a:t>Üçüncü Yol</a:t>
            </a:r>
            <a:endParaRPr lang="tr-TR"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8</a:t>
            </a:fld>
            <a:endParaRPr lang="tr-TR"/>
          </a:p>
        </p:txBody>
      </p:sp>
    </p:spTree>
    <p:extLst>
      <p:ext uri="{BB962C8B-B14F-4D97-AF65-F5344CB8AC3E}">
        <p14:creationId xmlns:p14="http://schemas.microsoft.com/office/powerpoint/2010/main" val="3206697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30306" y="484095"/>
            <a:ext cx="11349318" cy="5552546"/>
          </a:xfrm>
          <a:prstGeom prst="rect">
            <a:avLst/>
          </a:prstGeom>
        </p:spPr>
        <p:txBody>
          <a:bodyPr wrap="square">
            <a:spAutoFit/>
          </a:bodyPr>
          <a:lstStyle/>
          <a:p>
            <a:pPr>
              <a:lnSpc>
                <a:spcPct val="107000"/>
              </a:lnSpc>
              <a:spcAft>
                <a:spcPts val="800"/>
              </a:spcAft>
            </a:pPr>
            <a:r>
              <a:rPr lang="tr-TR" sz="3200" b="1" dirty="0">
                <a:latin typeface="Calibri" panose="020F0502020204030204" pitchFamily="34" charset="0"/>
                <a:ea typeface="Calibri" panose="020F0502020204030204" pitchFamily="34" charset="0"/>
                <a:cs typeface="Times New Roman" panose="02020603050405020304" pitchFamily="18" charset="0"/>
              </a:rPr>
              <a:t>Yukarıdan Aşağıya Uygulama </a:t>
            </a:r>
            <a:r>
              <a:rPr lang="tr-TR" sz="3200" b="1" dirty="0" smtClean="0">
                <a:latin typeface="Calibri" panose="020F0502020204030204" pitchFamily="34" charset="0"/>
                <a:ea typeface="Calibri" panose="020F0502020204030204" pitchFamily="34" charset="0"/>
                <a:cs typeface="Times New Roman" panose="02020603050405020304" pitchFamily="18" charset="0"/>
              </a:rPr>
              <a:t>Modeli</a:t>
            </a:r>
          </a:p>
          <a:p>
            <a:pPr>
              <a:lnSpc>
                <a:spcPct val="107000"/>
              </a:lnSpc>
              <a:spcAft>
                <a:spcPts val="800"/>
              </a:spcAft>
            </a:pPr>
            <a:endParaRPr lang="tr-TR" sz="3200" b="1" dirty="0">
              <a:latin typeface="Calibri" panose="020F0502020204030204" pitchFamily="34" charset="0"/>
              <a:ea typeface="Calibri" panose="020F0502020204030204" pitchFamily="34" charset="0"/>
              <a:cs typeface="Times New Roman" panose="02020603050405020304" pitchFamily="18" charset="0"/>
            </a:endParaRPr>
          </a:p>
          <a:p>
            <a:pPr marL="538163" indent="-538163">
              <a:lnSpc>
                <a:spcPct val="107000"/>
              </a:lnSpc>
              <a:spcAft>
                <a:spcPts val="800"/>
              </a:spcAft>
            </a:pPr>
            <a:r>
              <a:rPr lang="tr-TR" sz="2800" b="1" dirty="0">
                <a:latin typeface="Calibri" panose="020F0502020204030204" pitchFamily="34" charset="0"/>
                <a:ea typeface="Calibri" panose="020F0502020204030204" pitchFamily="34" charset="0"/>
                <a:cs typeface="Times New Roman" panose="02020603050405020304" pitchFamily="18" charset="0"/>
              </a:rPr>
              <a:t>Özellikleri</a:t>
            </a:r>
          </a:p>
          <a:p>
            <a:pPr marL="538163" indent="-538163">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KP performansın ölçülebileceği tanımlanmış amaç ve hedeflere sahiptir. </a:t>
            </a:r>
          </a:p>
          <a:p>
            <a:pPr marL="538163" indent="-538163">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KP amaçların başarılması için açıkça tanımlanmış uygulama araçlarına içerir. </a:t>
            </a:r>
          </a:p>
          <a:p>
            <a:pPr marL="538163" indent="-538163">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Bir KP genel olarak bir yasa ya da diğer </a:t>
            </a:r>
            <a:r>
              <a:rPr lang="tr-TR" sz="2800" dirty="0" smtClean="0">
                <a:latin typeface="Calibri" panose="020F0502020204030204" pitchFamily="34" charset="0"/>
                <a:ea typeface="Calibri" panose="020F0502020204030204" pitchFamily="34" charset="0"/>
                <a:cs typeface="Times New Roman" panose="02020603050405020304" pitchFamily="18" charset="0"/>
              </a:rPr>
              <a:t>bir yasal düzenleme ile </a:t>
            </a:r>
            <a:r>
              <a:rPr lang="tr-TR" sz="2800" dirty="0">
                <a:latin typeface="Calibri" panose="020F0502020204030204" pitchFamily="34" charset="0"/>
                <a:ea typeface="Calibri" panose="020F0502020204030204" pitchFamily="34" charset="0"/>
                <a:cs typeface="Times New Roman" panose="02020603050405020304" pitchFamily="18" charset="0"/>
              </a:rPr>
              <a:t>belirlenmiştir. </a:t>
            </a:r>
          </a:p>
          <a:p>
            <a:pPr marL="538163" indent="-538163">
              <a:lnSpc>
                <a:spcPct val="107000"/>
              </a:lnSpc>
              <a:spcAft>
                <a:spcPts val="800"/>
              </a:spcAft>
            </a:pPr>
            <a:r>
              <a:rPr lang="tr-TR" sz="2800" dirty="0">
                <a:latin typeface="Calibri" panose="020F0502020204030204" pitchFamily="34" charset="0"/>
                <a:ea typeface="Calibri" panose="020F0502020204030204" pitchFamily="34" charset="0"/>
                <a:cs typeface="Times New Roman" panose="02020603050405020304" pitchFamily="18" charset="0"/>
              </a:rPr>
              <a:t>KP uygulamalarında tepe yöneticiler bir faaliyet zinciri olduğunu farz ederler. </a:t>
            </a:r>
          </a:p>
          <a:p>
            <a:pPr marL="538163" indent="-538163">
              <a:lnSpc>
                <a:spcPct val="107000"/>
              </a:lnSpc>
              <a:spcAft>
                <a:spcPts val="800"/>
              </a:spcAft>
            </a:pPr>
            <a:r>
              <a:rPr lang="tr-TR" sz="2800" dirty="0" err="1">
                <a:latin typeface="Calibri" panose="020F0502020204030204" pitchFamily="34" charset="0"/>
                <a:ea typeface="Calibri" panose="020F0502020204030204" pitchFamily="34" charset="0"/>
                <a:cs typeface="Times New Roman" panose="02020603050405020304" pitchFamily="18" charset="0"/>
              </a:rPr>
              <a:t>KP’yi</a:t>
            </a:r>
            <a:r>
              <a:rPr lang="tr-TR" sz="2800" dirty="0">
                <a:latin typeface="Calibri" panose="020F0502020204030204" pitchFamily="34" charset="0"/>
                <a:ea typeface="Calibri" panose="020F0502020204030204" pitchFamily="34" charset="0"/>
                <a:cs typeface="Times New Roman" panose="02020603050405020304" pitchFamily="18" charset="0"/>
              </a:rPr>
              <a:t> oluşturan ve şekillendiren siyasi veya idari karar </a:t>
            </a:r>
            <a:r>
              <a:rPr lang="tr-TR" sz="2800" dirty="0" smtClean="0">
                <a:latin typeface="Calibri" panose="020F0502020204030204" pitchFamily="34" charset="0"/>
                <a:ea typeface="Calibri" panose="020F0502020204030204" pitchFamily="34" charset="0"/>
                <a:cs typeface="Times New Roman" panose="02020603050405020304" pitchFamily="18" charset="0"/>
              </a:rPr>
              <a:t>vericilerin, </a:t>
            </a:r>
            <a:r>
              <a:rPr lang="tr-TR" sz="2800" dirty="0">
                <a:latin typeface="Calibri" panose="020F0502020204030204" pitchFamily="34" charset="0"/>
                <a:ea typeface="Calibri" panose="020F0502020204030204" pitchFamily="34" charset="0"/>
                <a:cs typeface="Times New Roman" panose="02020603050405020304" pitchFamily="18" charset="0"/>
              </a:rPr>
              <a:t>uygulayıcıların kapasiteleri ve işe olan iştiyakları hakkında iyi bir bilgiye sahip oldukları düşünülmektedir.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smtClean="0"/>
              <a:t>Prof. Dr. Turgut Göksu</a:t>
            </a:r>
            <a:endParaRPr lang="tr-TR"/>
          </a:p>
        </p:txBody>
      </p:sp>
      <p:sp>
        <p:nvSpPr>
          <p:cNvPr id="4" name="Slayt Numarası Yer Tutucusu 3"/>
          <p:cNvSpPr>
            <a:spLocks noGrp="1"/>
          </p:cNvSpPr>
          <p:nvPr>
            <p:ph type="sldNum" sz="quarter" idx="12"/>
          </p:nvPr>
        </p:nvSpPr>
        <p:spPr/>
        <p:txBody>
          <a:bodyPr/>
          <a:lstStyle/>
          <a:p>
            <a:fld id="{F9FAE748-66DE-416E-B60E-40740C3E8D27}" type="slidenum">
              <a:rPr lang="tr-TR" smtClean="0"/>
              <a:t>9</a:t>
            </a:fld>
            <a:endParaRPr lang="tr-TR"/>
          </a:p>
        </p:txBody>
      </p:sp>
    </p:spTree>
    <p:extLst>
      <p:ext uri="{BB962C8B-B14F-4D97-AF65-F5344CB8AC3E}">
        <p14:creationId xmlns:p14="http://schemas.microsoft.com/office/powerpoint/2010/main" val="10496901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1675</TotalTime>
  <Words>989</Words>
  <Application>Microsoft Office PowerPoint</Application>
  <PresentationFormat>Geniş ekran</PresentationFormat>
  <Paragraphs>137</Paragraphs>
  <Slides>19</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Calibri Light</vt:lpstr>
      <vt:lpstr>Times New Roman</vt:lpstr>
      <vt:lpstr>Office Teması</vt:lpstr>
      <vt:lpstr>KAMU POLİTİKASI SÜRECİ 4</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KAMU POLİTİKASI SÜRECİ 4</dc:title>
  <dc:creator>Turgut Göksu</dc:creator>
  <cp:lastModifiedBy>Turgut Göksu</cp:lastModifiedBy>
  <cp:revision>23</cp:revision>
  <dcterms:created xsi:type="dcterms:W3CDTF">2015-10-24T15:14:54Z</dcterms:created>
  <dcterms:modified xsi:type="dcterms:W3CDTF">2015-11-05T16:42:29Z</dcterms:modified>
</cp:coreProperties>
</file>