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80" r:id="rId4"/>
    <p:sldId id="258" r:id="rId5"/>
    <p:sldId id="259" r:id="rId6"/>
    <p:sldId id="260" r:id="rId7"/>
    <p:sldId id="281" r:id="rId8"/>
    <p:sldId id="261" r:id="rId9"/>
    <p:sldId id="262" r:id="rId10"/>
    <p:sldId id="28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3"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500D69-8BBC-480C-A44E-CE1C737D4D16}" type="datetimeFigureOut">
              <a:rPr lang="tr-TR" smtClean="0"/>
              <a:t>26.12.2015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4337A6-4CF7-4BC0-8D10-64F8104B7DC6}" type="slidenum">
              <a:rPr lang="tr-TR" smtClean="0"/>
              <a:t>‹#›</a:t>
            </a:fld>
            <a:endParaRPr lang="tr-TR"/>
          </a:p>
        </p:txBody>
      </p:sp>
    </p:spTree>
    <p:extLst>
      <p:ext uri="{BB962C8B-B14F-4D97-AF65-F5344CB8AC3E}">
        <p14:creationId xmlns:p14="http://schemas.microsoft.com/office/powerpoint/2010/main" val="1985467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24337A6-4CF7-4BC0-8D10-64F8104B7DC6}" type="slidenum">
              <a:rPr lang="tr-TR" smtClean="0"/>
              <a:t>1</a:t>
            </a:fld>
            <a:endParaRPr lang="tr-TR"/>
          </a:p>
        </p:txBody>
      </p:sp>
    </p:spTree>
    <p:extLst>
      <p:ext uri="{BB962C8B-B14F-4D97-AF65-F5344CB8AC3E}">
        <p14:creationId xmlns:p14="http://schemas.microsoft.com/office/powerpoint/2010/main" val="1679200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F75F63A-AC23-4366-93C0-609FD1675A7E}" type="datetime1">
              <a:rPr lang="tr-TR" smtClean="0"/>
              <a:t>26.12.2015</a:t>
            </a:fld>
            <a:endParaRPr lang="tr-TR"/>
          </a:p>
        </p:txBody>
      </p:sp>
      <p:sp>
        <p:nvSpPr>
          <p:cNvPr id="5" name="Altbilgi Yer Tutucusu 4"/>
          <p:cNvSpPr>
            <a:spLocks noGrp="1"/>
          </p:cNvSpPr>
          <p:nvPr>
            <p:ph type="ftr" sz="quarter" idx="11"/>
          </p:nvPr>
        </p:nvSpPr>
        <p:spPr/>
        <p:txBody>
          <a:bodyPr/>
          <a:lstStyle/>
          <a:p>
            <a:r>
              <a:rPr lang="tr-TR" smtClean="0"/>
              <a:t>Turgut Göksu</a:t>
            </a:r>
            <a:endParaRPr lang="tr-TR"/>
          </a:p>
        </p:txBody>
      </p:sp>
      <p:sp>
        <p:nvSpPr>
          <p:cNvPr id="6" name="Slayt Numarası Yer Tutucusu 5"/>
          <p:cNvSpPr>
            <a:spLocks noGrp="1"/>
          </p:cNvSpPr>
          <p:nvPr>
            <p:ph type="sldNum" sz="quarter" idx="12"/>
          </p:nvPr>
        </p:nvSpPr>
        <p:spPr/>
        <p:txBody>
          <a:bodyPr/>
          <a:lstStyle/>
          <a:p>
            <a:fld id="{62762EFD-657D-45CE-B531-C05CD1EAB630}" type="slidenum">
              <a:rPr lang="tr-TR" smtClean="0"/>
              <a:t>‹#›</a:t>
            </a:fld>
            <a:endParaRPr lang="tr-TR"/>
          </a:p>
        </p:txBody>
      </p:sp>
    </p:spTree>
    <p:extLst>
      <p:ext uri="{BB962C8B-B14F-4D97-AF65-F5344CB8AC3E}">
        <p14:creationId xmlns:p14="http://schemas.microsoft.com/office/powerpoint/2010/main" val="2278214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FBABF3-704B-43AD-831E-C3FFEB3CDD79}" type="datetime1">
              <a:rPr lang="tr-TR" smtClean="0"/>
              <a:t>26.12.2015</a:t>
            </a:fld>
            <a:endParaRPr lang="tr-TR"/>
          </a:p>
        </p:txBody>
      </p:sp>
      <p:sp>
        <p:nvSpPr>
          <p:cNvPr id="5" name="Altbilgi Yer Tutucusu 4"/>
          <p:cNvSpPr>
            <a:spLocks noGrp="1"/>
          </p:cNvSpPr>
          <p:nvPr>
            <p:ph type="ftr" sz="quarter" idx="11"/>
          </p:nvPr>
        </p:nvSpPr>
        <p:spPr/>
        <p:txBody>
          <a:bodyPr/>
          <a:lstStyle/>
          <a:p>
            <a:r>
              <a:rPr lang="tr-TR" smtClean="0"/>
              <a:t>Turgut Göksu</a:t>
            </a:r>
            <a:endParaRPr lang="tr-TR"/>
          </a:p>
        </p:txBody>
      </p:sp>
      <p:sp>
        <p:nvSpPr>
          <p:cNvPr id="6" name="Slayt Numarası Yer Tutucusu 5"/>
          <p:cNvSpPr>
            <a:spLocks noGrp="1"/>
          </p:cNvSpPr>
          <p:nvPr>
            <p:ph type="sldNum" sz="quarter" idx="12"/>
          </p:nvPr>
        </p:nvSpPr>
        <p:spPr/>
        <p:txBody>
          <a:bodyPr/>
          <a:lstStyle/>
          <a:p>
            <a:fld id="{62762EFD-657D-45CE-B531-C05CD1EAB630}" type="slidenum">
              <a:rPr lang="tr-TR" smtClean="0"/>
              <a:t>‹#›</a:t>
            </a:fld>
            <a:endParaRPr lang="tr-TR"/>
          </a:p>
        </p:txBody>
      </p:sp>
    </p:spTree>
    <p:extLst>
      <p:ext uri="{BB962C8B-B14F-4D97-AF65-F5344CB8AC3E}">
        <p14:creationId xmlns:p14="http://schemas.microsoft.com/office/powerpoint/2010/main" val="240554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762EEE-A87A-4FDA-B2B8-1C504C8D251D}" type="datetime1">
              <a:rPr lang="tr-TR" smtClean="0"/>
              <a:t>26.12.2015</a:t>
            </a:fld>
            <a:endParaRPr lang="tr-TR"/>
          </a:p>
        </p:txBody>
      </p:sp>
      <p:sp>
        <p:nvSpPr>
          <p:cNvPr id="5" name="Altbilgi Yer Tutucusu 4"/>
          <p:cNvSpPr>
            <a:spLocks noGrp="1"/>
          </p:cNvSpPr>
          <p:nvPr>
            <p:ph type="ftr" sz="quarter" idx="11"/>
          </p:nvPr>
        </p:nvSpPr>
        <p:spPr/>
        <p:txBody>
          <a:bodyPr/>
          <a:lstStyle/>
          <a:p>
            <a:r>
              <a:rPr lang="tr-TR" smtClean="0"/>
              <a:t>Turgut Göksu</a:t>
            </a:r>
            <a:endParaRPr lang="tr-TR"/>
          </a:p>
        </p:txBody>
      </p:sp>
      <p:sp>
        <p:nvSpPr>
          <p:cNvPr id="6" name="Slayt Numarası Yer Tutucusu 5"/>
          <p:cNvSpPr>
            <a:spLocks noGrp="1"/>
          </p:cNvSpPr>
          <p:nvPr>
            <p:ph type="sldNum" sz="quarter" idx="12"/>
          </p:nvPr>
        </p:nvSpPr>
        <p:spPr/>
        <p:txBody>
          <a:bodyPr/>
          <a:lstStyle/>
          <a:p>
            <a:fld id="{62762EFD-657D-45CE-B531-C05CD1EAB630}" type="slidenum">
              <a:rPr lang="tr-TR" smtClean="0"/>
              <a:t>‹#›</a:t>
            </a:fld>
            <a:endParaRPr lang="tr-TR"/>
          </a:p>
        </p:txBody>
      </p:sp>
    </p:spTree>
    <p:extLst>
      <p:ext uri="{BB962C8B-B14F-4D97-AF65-F5344CB8AC3E}">
        <p14:creationId xmlns:p14="http://schemas.microsoft.com/office/powerpoint/2010/main" val="211961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7B8A9E-77C6-4E52-B9BC-F1466DFAA64C}" type="datetime1">
              <a:rPr lang="tr-TR" smtClean="0"/>
              <a:t>26.12.2015</a:t>
            </a:fld>
            <a:endParaRPr lang="tr-TR"/>
          </a:p>
        </p:txBody>
      </p:sp>
      <p:sp>
        <p:nvSpPr>
          <p:cNvPr id="5" name="Altbilgi Yer Tutucusu 4"/>
          <p:cNvSpPr>
            <a:spLocks noGrp="1"/>
          </p:cNvSpPr>
          <p:nvPr>
            <p:ph type="ftr" sz="quarter" idx="11"/>
          </p:nvPr>
        </p:nvSpPr>
        <p:spPr/>
        <p:txBody>
          <a:bodyPr/>
          <a:lstStyle/>
          <a:p>
            <a:r>
              <a:rPr lang="tr-TR" smtClean="0"/>
              <a:t>Turgut Göksu</a:t>
            </a:r>
            <a:endParaRPr lang="tr-TR"/>
          </a:p>
        </p:txBody>
      </p:sp>
      <p:sp>
        <p:nvSpPr>
          <p:cNvPr id="6" name="Slayt Numarası Yer Tutucusu 5"/>
          <p:cNvSpPr>
            <a:spLocks noGrp="1"/>
          </p:cNvSpPr>
          <p:nvPr>
            <p:ph type="sldNum" sz="quarter" idx="12"/>
          </p:nvPr>
        </p:nvSpPr>
        <p:spPr/>
        <p:txBody>
          <a:bodyPr/>
          <a:lstStyle/>
          <a:p>
            <a:fld id="{62762EFD-657D-45CE-B531-C05CD1EAB630}" type="slidenum">
              <a:rPr lang="tr-TR" smtClean="0"/>
              <a:t>‹#›</a:t>
            </a:fld>
            <a:endParaRPr lang="tr-TR"/>
          </a:p>
        </p:txBody>
      </p:sp>
    </p:spTree>
    <p:extLst>
      <p:ext uri="{BB962C8B-B14F-4D97-AF65-F5344CB8AC3E}">
        <p14:creationId xmlns:p14="http://schemas.microsoft.com/office/powerpoint/2010/main" val="220400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41FE5FC-401C-4163-BFB7-6B768952855A}" type="datetime1">
              <a:rPr lang="tr-TR" smtClean="0"/>
              <a:t>26.12.2015</a:t>
            </a:fld>
            <a:endParaRPr lang="tr-TR"/>
          </a:p>
        </p:txBody>
      </p:sp>
      <p:sp>
        <p:nvSpPr>
          <p:cNvPr id="5" name="Altbilgi Yer Tutucusu 4"/>
          <p:cNvSpPr>
            <a:spLocks noGrp="1"/>
          </p:cNvSpPr>
          <p:nvPr>
            <p:ph type="ftr" sz="quarter" idx="11"/>
          </p:nvPr>
        </p:nvSpPr>
        <p:spPr/>
        <p:txBody>
          <a:bodyPr/>
          <a:lstStyle/>
          <a:p>
            <a:r>
              <a:rPr lang="tr-TR" smtClean="0"/>
              <a:t>Turgut Göksu</a:t>
            </a:r>
            <a:endParaRPr lang="tr-TR"/>
          </a:p>
        </p:txBody>
      </p:sp>
      <p:sp>
        <p:nvSpPr>
          <p:cNvPr id="6" name="Slayt Numarası Yer Tutucusu 5"/>
          <p:cNvSpPr>
            <a:spLocks noGrp="1"/>
          </p:cNvSpPr>
          <p:nvPr>
            <p:ph type="sldNum" sz="quarter" idx="12"/>
          </p:nvPr>
        </p:nvSpPr>
        <p:spPr/>
        <p:txBody>
          <a:bodyPr/>
          <a:lstStyle/>
          <a:p>
            <a:fld id="{62762EFD-657D-45CE-B531-C05CD1EAB630}" type="slidenum">
              <a:rPr lang="tr-TR" smtClean="0"/>
              <a:t>‹#›</a:t>
            </a:fld>
            <a:endParaRPr lang="tr-TR"/>
          </a:p>
        </p:txBody>
      </p:sp>
    </p:spTree>
    <p:extLst>
      <p:ext uri="{BB962C8B-B14F-4D97-AF65-F5344CB8AC3E}">
        <p14:creationId xmlns:p14="http://schemas.microsoft.com/office/powerpoint/2010/main" val="3007876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D5239B2-4737-4BD9-97D9-3D264B9E12FB}" type="datetime1">
              <a:rPr lang="tr-TR" smtClean="0"/>
              <a:t>26.12.2015</a:t>
            </a:fld>
            <a:endParaRPr lang="tr-TR"/>
          </a:p>
        </p:txBody>
      </p:sp>
      <p:sp>
        <p:nvSpPr>
          <p:cNvPr id="6" name="Altbilgi Yer Tutucusu 5"/>
          <p:cNvSpPr>
            <a:spLocks noGrp="1"/>
          </p:cNvSpPr>
          <p:nvPr>
            <p:ph type="ftr" sz="quarter" idx="11"/>
          </p:nvPr>
        </p:nvSpPr>
        <p:spPr/>
        <p:txBody>
          <a:bodyPr/>
          <a:lstStyle/>
          <a:p>
            <a:r>
              <a:rPr lang="tr-TR" smtClean="0"/>
              <a:t>Turgut Göksu</a:t>
            </a:r>
            <a:endParaRPr lang="tr-TR"/>
          </a:p>
        </p:txBody>
      </p:sp>
      <p:sp>
        <p:nvSpPr>
          <p:cNvPr id="7" name="Slayt Numarası Yer Tutucusu 6"/>
          <p:cNvSpPr>
            <a:spLocks noGrp="1"/>
          </p:cNvSpPr>
          <p:nvPr>
            <p:ph type="sldNum" sz="quarter" idx="12"/>
          </p:nvPr>
        </p:nvSpPr>
        <p:spPr/>
        <p:txBody>
          <a:bodyPr/>
          <a:lstStyle/>
          <a:p>
            <a:fld id="{62762EFD-657D-45CE-B531-C05CD1EAB630}" type="slidenum">
              <a:rPr lang="tr-TR" smtClean="0"/>
              <a:t>‹#›</a:t>
            </a:fld>
            <a:endParaRPr lang="tr-TR"/>
          </a:p>
        </p:txBody>
      </p:sp>
    </p:spTree>
    <p:extLst>
      <p:ext uri="{BB962C8B-B14F-4D97-AF65-F5344CB8AC3E}">
        <p14:creationId xmlns:p14="http://schemas.microsoft.com/office/powerpoint/2010/main" val="1617577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951037B-B384-4B30-9DEE-3BA7CD81BE44}" type="datetime1">
              <a:rPr lang="tr-TR" smtClean="0"/>
              <a:t>26.12.2015</a:t>
            </a:fld>
            <a:endParaRPr lang="tr-TR"/>
          </a:p>
        </p:txBody>
      </p:sp>
      <p:sp>
        <p:nvSpPr>
          <p:cNvPr id="8" name="Altbilgi Yer Tutucusu 7"/>
          <p:cNvSpPr>
            <a:spLocks noGrp="1"/>
          </p:cNvSpPr>
          <p:nvPr>
            <p:ph type="ftr" sz="quarter" idx="11"/>
          </p:nvPr>
        </p:nvSpPr>
        <p:spPr/>
        <p:txBody>
          <a:bodyPr/>
          <a:lstStyle/>
          <a:p>
            <a:r>
              <a:rPr lang="tr-TR" smtClean="0"/>
              <a:t>Turgut Göksu</a:t>
            </a:r>
            <a:endParaRPr lang="tr-TR"/>
          </a:p>
        </p:txBody>
      </p:sp>
      <p:sp>
        <p:nvSpPr>
          <p:cNvPr id="9" name="Slayt Numarası Yer Tutucusu 8"/>
          <p:cNvSpPr>
            <a:spLocks noGrp="1"/>
          </p:cNvSpPr>
          <p:nvPr>
            <p:ph type="sldNum" sz="quarter" idx="12"/>
          </p:nvPr>
        </p:nvSpPr>
        <p:spPr/>
        <p:txBody>
          <a:bodyPr/>
          <a:lstStyle/>
          <a:p>
            <a:fld id="{62762EFD-657D-45CE-B531-C05CD1EAB630}" type="slidenum">
              <a:rPr lang="tr-TR" smtClean="0"/>
              <a:t>‹#›</a:t>
            </a:fld>
            <a:endParaRPr lang="tr-TR"/>
          </a:p>
        </p:txBody>
      </p:sp>
    </p:spTree>
    <p:extLst>
      <p:ext uri="{BB962C8B-B14F-4D97-AF65-F5344CB8AC3E}">
        <p14:creationId xmlns:p14="http://schemas.microsoft.com/office/powerpoint/2010/main" val="304007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30CE4E0-8EA9-429E-A879-2A6776A36407}" type="datetime1">
              <a:rPr lang="tr-TR" smtClean="0"/>
              <a:t>26.12.2015</a:t>
            </a:fld>
            <a:endParaRPr lang="tr-TR"/>
          </a:p>
        </p:txBody>
      </p:sp>
      <p:sp>
        <p:nvSpPr>
          <p:cNvPr id="4" name="Altbilgi Yer Tutucusu 3"/>
          <p:cNvSpPr>
            <a:spLocks noGrp="1"/>
          </p:cNvSpPr>
          <p:nvPr>
            <p:ph type="ftr" sz="quarter" idx="11"/>
          </p:nvPr>
        </p:nvSpPr>
        <p:spPr/>
        <p:txBody>
          <a:bodyPr/>
          <a:lstStyle/>
          <a:p>
            <a:r>
              <a:rPr lang="tr-TR" smtClean="0"/>
              <a:t>Turgut Göksu</a:t>
            </a:r>
            <a:endParaRPr lang="tr-TR"/>
          </a:p>
        </p:txBody>
      </p:sp>
      <p:sp>
        <p:nvSpPr>
          <p:cNvPr id="5" name="Slayt Numarası Yer Tutucusu 4"/>
          <p:cNvSpPr>
            <a:spLocks noGrp="1"/>
          </p:cNvSpPr>
          <p:nvPr>
            <p:ph type="sldNum" sz="quarter" idx="12"/>
          </p:nvPr>
        </p:nvSpPr>
        <p:spPr/>
        <p:txBody>
          <a:bodyPr/>
          <a:lstStyle/>
          <a:p>
            <a:fld id="{62762EFD-657D-45CE-B531-C05CD1EAB630}" type="slidenum">
              <a:rPr lang="tr-TR" smtClean="0"/>
              <a:t>‹#›</a:t>
            </a:fld>
            <a:endParaRPr lang="tr-TR"/>
          </a:p>
        </p:txBody>
      </p:sp>
    </p:spTree>
    <p:extLst>
      <p:ext uri="{BB962C8B-B14F-4D97-AF65-F5344CB8AC3E}">
        <p14:creationId xmlns:p14="http://schemas.microsoft.com/office/powerpoint/2010/main" val="1848639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5174FC1-F84E-4C8B-98DC-9500237AD64F}" type="datetime1">
              <a:rPr lang="tr-TR" smtClean="0"/>
              <a:t>26.12.2015</a:t>
            </a:fld>
            <a:endParaRPr lang="tr-TR"/>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62762EFD-657D-45CE-B531-C05CD1EAB630}" type="slidenum">
              <a:rPr lang="tr-TR" smtClean="0"/>
              <a:t>‹#›</a:t>
            </a:fld>
            <a:endParaRPr lang="tr-TR"/>
          </a:p>
        </p:txBody>
      </p:sp>
    </p:spTree>
    <p:extLst>
      <p:ext uri="{BB962C8B-B14F-4D97-AF65-F5344CB8AC3E}">
        <p14:creationId xmlns:p14="http://schemas.microsoft.com/office/powerpoint/2010/main" val="128670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7644520-32DF-4232-A966-421B81A1EAA4}" type="datetime1">
              <a:rPr lang="tr-TR" smtClean="0"/>
              <a:t>26.12.2015</a:t>
            </a:fld>
            <a:endParaRPr lang="tr-TR"/>
          </a:p>
        </p:txBody>
      </p:sp>
      <p:sp>
        <p:nvSpPr>
          <p:cNvPr id="6" name="Altbilgi Yer Tutucusu 5"/>
          <p:cNvSpPr>
            <a:spLocks noGrp="1"/>
          </p:cNvSpPr>
          <p:nvPr>
            <p:ph type="ftr" sz="quarter" idx="11"/>
          </p:nvPr>
        </p:nvSpPr>
        <p:spPr/>
        <p:txBody>
          <a:bodyPr/>
          <a:lstStyle/>
          <a:p>
            <a:r>
              <a:rPr lang="tr-TR" smtClean="0"/>
              <a:t>Turgut Göksu</a:t>
            </a:r>
            <a:endParaRPr lang="tr-TR"/>
          </a:p>
        </p:txBody>
      </p:sp>
      <p:sp>
        <p:nvSpPr>
          <p:cNvPr id="7" name="Slayt Numarası Yer Tutucusu 6"/>
          <p:cNvSpPr>
            <a:spLocks noGrp="1"/>
          </p:cNvSpPr>
          <p:nvPr>
            <p:ph type="sldNum" sz="quarter" idx="12"/>
          </p:nvPr>
        </p:nvSpPr>
        <p:spPr/>
        <p:txBody>
          <a:bodyPr/>
          <a:lstStyle/>
          <a:p>
            <a:fld id="{62762EFD-657D-45CE-B531-C05CD1EAB630}" type="slidenum">
              <a:rPr lang="tr-TR" smtClean="0"/>
              <a:t>‹#›</a:t>
            </a:fld>
            <a:endParaRPr lang="tr-TR"/>
          </a:p>
        </p:txBody>
      </p:sp>
    </p:spTree>
    <p:extLst>
      <p:ext uri="{BB962C8B-B14F-4D97-AF65-F5344CB8AC3E}">
        <p14:creationId xmlns:p14="http://schemas.microsoft.com/office/powerpoint/2010/main" val="2799367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BDC07D-EB79-4CD7-BB83-6B21B215D76E}" type="datetime1">
              <a:rPr lang="tr-TR" smtClean="0"/>
              <a:t>26.12.2015</a:t>
            </a:fld>
            <a:endParaRPr lang="tr-TR"/>
          </a:p>
        </p:txBody>
      </p:sp>
      <p:sp>
        <p:nvSpPr>
          <p:cNvPr id="6" name="Altbilgi Yer Tutucusu 5"/>
          <p:cNvSpPr>
            <a:spLocks noGrp="1"/>
          </p:cNvSpPr>
          <p:nvPr>
            <p:ph type="ftr" sz="quarter" idx="11"/>
          </p:nvPr>
        </p:nvSpPr>
        <p:spPr/>
        <p:txBody>
          <a:bodyPr/>
          <a:lstStyle/>
          <a:p>
            <a:r>
              <a:rPr lang="tr-TR" smtClean="0"/>
              <a:t>Turgut Göksu</a:t>
            </a:r>
            <a:endParaRPr lang="tr-TR"/>
          </a:p>
        </p:txBody>
      </p:sp>
      <p:sp>
        <p:nvSpPr>
          <p:cNvPr id="7" name="Slayt Numarası Yer Tutucusu 6"/>
          <p:cNvSpPr>
            <a:spLocks noGrp="1"/>
          </p:cNvSpPr>
          <p:nvPr>
            <p:ph type="sldNum" sz="quarter" idx="12"/>
          </p:nvPr>
        </p:nvSpPr>
        <p:spPr/>
        <p:txBody>
          <a:bodyPr/>
          <a:lstStyle/>
          <a:p>
            <a:fld id="{62762EFD-657D-45CE-B531-C05CD1EAB630}" type="slidenum">
              <a:rPr lang="tr-TR" smtClean="0"/>
              <a:t>‹#›</a:t>
            </a:fld>
            <a:endParaRPr lang="tr-TR"/>
          </a:p>
        </p:txBody>
      </p:sp>
    </p:spTree>
    <p:extLst>
      <p:ext uri="{BB962C8B-B14F-4D97-AF65-F5344CB8AC3E}">
        <p14:creationId xmlns:p14="http://schemas.microsoft.com/office/powerpoint/2010/main" val="179050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448F7-BD73-4FFB-A909-532C1CE1C387}" type="datetime1">
              <a:rPr lang="tr-TR" smtClean="0"/>
              <a:t>26.12.2015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Turgut Göksu</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62EFD-657D-45CE-B531-C05CD1EAB630}" type="slidenum">
              <a:rPr lang="tr-TR" smtClean="0"/>
              <a:t>‹#›</a:t>
            </a:fld>
            <a:endParaRPr lang="tr-TR"/>
          </a:p>
        </p:txBody>
      </p:sp>
    </p:spTree>
    <p:extLst>
      <p:ext uri="{BB962C8B-B14F-4D97-AF65-F5344CB8AC3E}">
        <p14:creationId xmlns:p14="http://schemas.microsoft.com/office/powerpoint/2010/main" val="4017730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14399" y="1122363"/>
            <a:ext cx="10246659" cy="2387600"/>
          </a:xfrm>
        </p:spPr>
        <p:txBody>
          <a:bodyPr>
            <a:normAutofit/>
          </a:bodyPr>
          <a:lstStyle/>
          <a:p>
            <a:r>
              <a:rPr lang="tr-TR" sz="4800" b="1" dirty="0" smtClean="0">
                <a:latin typeface="Georgia" panose="02040502050405020303" pitchFamily="18" charset="0"/>
              </a:rPr>
              <a:t>Cumhuriyetin Temel Organları </a:t>
            </a:r>
            <a:br>
              <a:rPr lang="tr-TR" sz="4800" b="1" dirty="0" smtClean="0">
                <a:latin typeface="Georgia" panose="02040502050405020303" pitchFamily="18" charset="0"/>
              </a:rPr>
            </a:br>
            <a:r>
              <a:rPr lang="tr-TR" sz="4800" b="1" dirty="0" smtClean="0">
                <a:latin typeface="Georgia" panose="02040502050405020303" pitchFamily="18" charset="0"/>
              </a:rPr>
              <a:t>(YASAMA)</a:t>
            </a:r>
            <a:endParaRPr lang="tr-TR" sz="4800" b="1" dirty="0">
              <a:latin typeface="Georgia" panose="02040502050405020303" pitchFamily="18" charset="0"/>
            </a:endParaRPr>
          </a:p>
        </p:txBody>
      </p:sp>
      <p:sp>
        <p:nvSpPr>
          <p:cNvPr id="3" name="Alt Başlık 2"/>
          <p:cNvSpPr>
            <a:spLocks noGrp="1"/>
          </p:cNvSpPr>
          <p:nvPr>
            <p:ph type="subTitle" idx="1"/>
          </p:nvPr>
        </p:nvSpPr>
        <p:spPr/>
        <p:txBody>
          <a:bodyPr>
            <a:normAutofit/>
          </a:bodyPr>
          <a:lstStyle/>
          <a:p>
            <a:r>
              <a:rPr lang="tr-TR" sz="3600" b="1" dirty="0" smtClean="0">
                <a:latin typeface="Georgia" panose="02040502050405020303" pitchFamily="18" charset="0"/>
              </a:rPr>
              <a:t>PROF. DR. TURGUT GÖKSU </a:t>
            </a:r>
            <a:endParaRPr lang="tr-TR" sz="3600" b="1" dirty="0" smtClean="0">
              <a:latin typeface="Georgia" panose="02040502050405020303" pitchFamily="18" charset="0"/>
            </a:endParaRPr>
          </a:p>
        </p:txBody>
      </p:sp>
    </p:spTree>
    <p:extLst>
      <p:ext uri="{BB962C8B-B14F-4D97-AF65-F5344CB8AC3E}">
        <p14:creationId xmlns:p14="http://schemas.microsoft.com/office/powerpoint/2010/main" val="2671235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10</a:t>
            </a:fld>
            <a:endParaRPr lang="tr-TR"/>
          </a:p>
        </p:txBody>
      </p:sp>
      <p:sp>
        <p:nvSpPr>
          <p:cNvPr id="4" name="Metin kutusu 3"/>
          <p:cNvSpPr txBox="1"/>
          <p:nvPr/>
        </p:nvSpPr>
        <p:spPr>
          <a:xfrm>
            <a:off x="578225" y="484094"/>
            <a:ext cx="11040034" cy="4893647"/>
          </a:xfrm>
          <a:prstGeom prst="rect">
            <a:avLst/>
          </a:prstGeom>
          <a:noFill/>
        </p:spPr>
        <p:txBody>
          <a:bodyPr wrap="square" rtlCol="0">
            <a:spAutoFit/>
          </a:bodyPr>
          <a:lstStyle/>
          <a:p>
            <a:r>
              <a:rPr lang="tr-TR" sz="3200" b="1" dirty="0" smtClean="0"/>
              <a:t>İl ve İlçe Seçim Kurulları</a:t>
            </a:r>
          </a:p>
          <a:p>
            <a:endParaRPr lang="tr-TR" sz="2800" b="1" dirty="0" smtClean="0"/>
          </a:p>
          <a:p>
            <a:r>
              <a:rPr lang="tr-TR" sz="2800" b="1" dirty="0" smtClean="0"/>
              <a:t>İl Seçim Kurulu</a:t>
            </a:r>
          </a:p>
          <a:p>
            <a:r>
              <a:rPr lang="tr-TR" sz="2800" dirty="0" smtClean="0"/>
              <a:t>İl merkezindeki en yüksek dereceli 3 hakim</a:t>
            </a:r>
          </a:p>
          <a:p>
            <a:endParaRPr lang="tr-TR" sz="2800" b="1" dirty="0" smtClean="0"/>
          </a:p>
          <a:p>
            <a:r>
              <a:rPr lang="tr-TR" sz="2800" b="1" dirty="0" smtClean="0"/>
              <a:t>İlçe Seçim Kurulu</a:t>
            </a:r>
          </a:p>
          <a:p>
            <a:r>
              <a:rPr lang="tr-TR" sz="2800" dirty="0" smtClean="0"/>
              <a:t>1 Başkan (hakim)</a:t>
            </a:r>
          </a:p>
          <a:p>
            <a:r>
              <a:rPr lang="tr-TR" sz="2800" dirty="0" smtClean="0"/>
              <a:t>6 asıl 6 yedek üye</a:t>
            </a:r>
          </a:p>
          <a:p>
            <a:r>
              <a:rPr lang="tr-TR" sz="2800" dirty="0" smtClean="0"/>
              <a:t>4 asıl 4 yedek partilerden</a:t>
            </a:r>
          </a:p>
          <a:p>
            <a:r>
              <a:rPr lang="tr-TR" sz="2800" dirty="0" smtClean="0"/>
              <a:t>2 asıl 2 yedek ilçedeki en yüksek dereceli memurlardan 8 kişi arasından ad çekerek.</a:t>
            </a:r>
            <a:endParaRPr lang="tr-TR" sz="2800" dirty="0"/>
          </a:p>
        </p:txBody>
      </p:sp>
    </p:spTree>
    <p:extLst>
      <p:ext uri="{BB962C8B-B14F-4D97-AF65-F5344CB8AC3E}">
        <p14:creationId xmlns:p14="http://schemas.microsoft.com/office/powerpoint/2010/main" val="108498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11</a:t>
            </a:fld>
            <a:endParaRPr lang="tr-TR"/>
          </a:p>
        </p:txBody>
      </p:sp>
      <p:sp>
        <p:nvSpPr>
          <p:cNvPr id="4" name="Dikdörtgen 3"/>
          <p:cNvSpPr/>
          <p:nvPr/>
        </p:nvSpPr>
        <p:spPr>
          <a:xfrm>
            <a:off x="551329" y="474345"/>
            <a:ext cx="11053483" cy="5632311"/>
          </a:xfrm>
          <a:prstGeom prst="rect">
            <a:avLst/>
          </a:prstGeom>
        </p:spPr>
        <p:txBody>
          <a:bodyPr wrap="square">
            <a:spAutoFit/>
          </a:bodyPr>
          <a:lstStyle/>
          <a:p>
            <a:r>
              <a:rPr lang="tr-TR" sz="3200" dirty="0" smtClean="0"/>
              <a:t> </a:t>
            </a:r>
            <a:r>
              <a:rPr lang="tr-TR" sz="4000" b="1" dirty="0" smtClean="0"/>
              <a:t>Yasama dokunulmazlığı </a:t>
            </a:r>
            <a:r>
              <a:rPr lang="tr-TR" sz="3200" dirty="0" smtClean="0"/>
              <a:t>(83)</a:t>
            </a:r>
          </a:p>
          <a:p>
            <a:endParaRPr lang="tr-TR" sz="3200" dirty="0" smtClean="0"/>
          </a:p>
          <a:p>
            <a:pPr marL="538163" indent="-538163"/>
            <a:r>
              <a:rPr lang="tr-TR" sz="3200" dirty="0" smtClean="0"/>
              <a:t>TBMM üyeleri, Meclis çalışmalarındaki </a:t>
            </a:r>
            <a:r>
              <a:rPr lang="tr-TR" sz="3200" u="sng" dirty="0" smtClean="0"/>
              <a:t>oy ve sözlerinden</a:t>
            </a:r>
            <a:r>
              <a:rPr lang="tr-TR" sz="3200" dirty="0" smtClean="0"/>
              <a:t>, Mecliste ileri sürdükleri </a:t>
            </a:r>
            <a:r>
              <a:rPr lang="tr-TR" sz="3200" u="sng" dirty="0" smtClean="0"/>
              <a:t>düşüncelerden</a:t>
            </a:r>
            <a:r>
              <a:rPr lang="tr-TR" sz="3200" dirty="0" smtClean="0"/>
              <a:t>, o oturumdaki Başkanlık Divanının teklifi üzerine Meclisçe başka bir karar alınmadıkça bunları Meclis dışında tekrarlamak ve açığa vurmaktan </a:t>
            </a:r>
            <a:r>
              <a:rPr lang="tr-TR" sz="3200" u="sng" dirty="0" smtClean="0"/>
              <a:t>sorumlu tutulamazlar</a:t>
            </a:r>
            <a:r>
              <a:rPr lang="tr-TR" sz="3200" dirty="0" smtClean="0"/>
              <a:t>. </a:t>
            </a:r>
          </a:p>
          <a:p>
            <a:pPr marL="538163" indent="-538163"/>
            <a:endParaRPr lang="tr-TR" sz="3200" dirty="0" smtClean="0"/>
          </a:p>
          <a:p>
            <a:pPr marL="538163" indent="-538163"/>
            <a:r>
              <a:rPr lang="tr-TR" sz="3200" dirty="0" smtClean="0"/>
              <a:t>Seçimden önce veya sonra bir suç işlediği ileri sürülen bir milletvekili, Meclisin kararı olmadıkça tutulamaz, sorguya çekilemez, tutuklanamaz ve yargılanamaz. </a:t>
            </a:r>
          </a:p>
        </p:txBody>
      </p:sp>
    </p:spTree>
    <p:extLst>
      <p:ext uri="{BB962C8B-B14F-4D97-AF65-F5344CB8AC3E}">
        <p14:creationId xmlns:p14="http://schemas.microsoft.com/office/powerpoint/2010/main" val="2885645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12</a:t>
            </a:fld>
            <a:endParaRPr lang="tr-TR"/>
          </a:p>
        </p:txBody>
      </p:sp>
      <p:sp>
        <p:nvSpPr>
          <p:cNvPr id="4" name="Dikdörtgen 3"/>
          <p:cNvSpPr/>
          <p:nvPr/>
        </p:nvSpPr>
        <p:spPr>
          <a:xfrm>
            <a:off x="551329" y="430307"/>
            <a:ext cx="11134165" cy="6001643"/>
          </a:xfrm>
          <a:prstGeom prst="rect">
            <a:avLst/>
          </a:prstGeom>
        </p:spPr>
        <p:txBody>
          <a:bodyPr wrap="square">
            <a:spAutoFit/>
          </a:bodyPr>
          <a:lstStyle/>
          <a:p>
            <a:pPr marL="631825" indent="-631825"/>
            <a:r>
              <a:rPr lang="tr-TR" sz="3200" dirty="0" smtClean="0"/>
              <a:t>Ağır cezayı gerektiren suçüstü hali ve seçimden önce soruşturmasına başlanılmış olmak kaydıyla Anayasanın 14 üncü maddesindeki durumlar bu hükmün dışındadır. </a:t>
            </a:r>
          </a:p>
          <a:p>
            <a:pPr marL="631825" indent="-631825"/>
            <a:r>
              <a:rPr lang="tr-TR" sz="3200" dirty="0" smtClean="0"/>
              <a:t>Ancak, bu halde yetkili makam, durumu hemen ve doğrudan doğruya TBMM’ye bildirmek zorundadır. </a:t>
            </a:r>
          </a:p>
          <a:p>
            <a:pPr marL="631825" indent="-631825"/>
            <a:r>
              <a:rPr lang="tr-TR" sz="3200" dirty="0" smtClean="0"/>
              <a:t>TBMM üyesi hakkında, seçiminden önce veya sonra verilmiş bir ceza hükmünün yerine getirilmesi, üyelik sıfatının sona ermesine bırakılır; üyelik süresince zamanaşımı işlemez. </a:t>
            </a:r>
          </a:p>
          <a:p>
            <a:pPr marL="631825" indent="-631825"/>
            <a:r>
              <a:rPr lang="tr-TR" sz="3200" dirty="0" smtClean="0"/>
              <a:t>Tekrar seçilen milletvekili hakkında soruşturma ve kovuşturma, Meclisin yeniden dokunulmazlığını kaldırmasına bağlıdır. </a:t>
            </a:r>
          </a:p>
          <a:p>
            <a:pPr marL="631825" indent="-631825"/>
            <a:r>
              <a:rPr lang="tr-TR" sz="3200" dirty="0" smtClean="0"/>
              <a:t>Meclisteki siyasî parti gruplarınca, yasama dokunulmazlığı ile ilgili görüşme yapılamaz ve karar alınamaz.</a:t>
            </a:r>
            <a:endParaRPr lang="tr-TR" sz="3200" dirty="0"/>
          </a:p>
        </p:txBody>
      </p:sp>
    </p:spTree>
    <p:extLst>
      <p:ext uri="{BB962C8B-B14F-4D97-AF65-F5344CB8AC3E}">
        <p14:creationId xmlns:p14="http://schemas.microsoft.com/office/powerpoint/2010/main" val="60253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13</a:t>
            </a:fld>
            <a:endParaRPr lang="tr-TR"/>
          </a:p>
        </p:txBody>
      </p:sp>
      <p:sp>
        <p:nvSpPr>
          <p:cNvPr id="4" name="Dikdörtgen 3"/>
          <p:cNvSpPr/>
          <p:nvPr/>
        </p:nvSpPr>
        <p:spPr>
          <a:xfrm>
            <a:off x="632011" y="497541"/>
            <a:ext cx="11066929" cy="5816977"/>
          </a:xfrm>
          <a:prstGeom prst="rect">
            <a:avLst/>
          </a:prstGeom>
        </p:spPr>
        <p:txBody>
          <a:bodyPr wrap="square">
            <a:spAutoFit/>
          </a:bodyPr>
          <a:lstStyle/>
          <a:p>
            <a:r>
              <a:rPr lang="tr-TR" sz="2800" dirty="0" smtClean="0"/>
              <a:t> </a:t>
            </a:r>
            <a:r>
              <a:rPr lang="tr-TR" sz="3600" b="1" dirty="0" smtClean="0"/>
              <a:t>Milletvekilliğinin düşmesi </a:t>
            </a:r>
            <a:r>
              <a:rPr lang="tr-TR" sz="2800" dirty="0" smtClean="0"/>
              <a:t>(84)</a:t>
            </a:r>
          </a:p>
          <a:p>
            <a:pPr marL="538163" indent="-538163"/>
            <a:r>
              <a:rPr lang="tr-TR" sz="2800" dirty="0" smtClean="0"/>
              <a:t>İstifa eden milletvekilinin milletvekilliğinin düşmesi, </a:t>
            </a:r>
            <a:r>
              <a:rPr lang="tr-TR" sz="2800" u="sng" dirty="0" smtClean="0"/>
              <a:t>TBMM Genel Kurulunca</a:t>
            </a:r>
            <a:r>
              <a:rPr lang="tr-TR" sz="2800" dirty="0" smtClean="0"/>
              <a:t> kararlaştırılır. </a:t>
            </a:r>
          </a:p>
          <a:p>
            <a:pPr marL="538163" indent="-538163"/>
            <a:r>
              <a:rPr lang="tr-TR" sz="2800" dirty="0" smtClean="0"/>
              <a:t>Milletvekilliğinin </a:t>
            </a:r>
            <a:r>
              <a:rPr lang="tr-TR" sz="2800" u="sng" dirty="0" smtClean="0"/>
              <a:t>kesin hüküm giyme </a:t>
            </a:r>
            <a:r>
              <a:rPr lang="tr-TR" sz="2800" dirty="0" smtClean="0"/>
              <a:t>veya </a:t>
            </a:r>
            <a:r>
              <a:rPr lang="tr-TR" sz="2800" u="sng" dirty="0" smtClean="0"/>
              <a:t>kısıtlanma</a:t>
            </a:r>
            <a:r>
              <a:rPr lang="tr-TR" sz="2800" dirty="0" smtClean="0"/>
              <a:t> halinde düşmesi, bu husustaki kesin mahkeme kararının </a:t>
            </a:r>
            <a:r>
              <a:rPr lang="tr-TR" sz="2800" u="sng" dirty="0" smtClean="0"/>
              <a:t>Genel Kurula </a:t>
            </a:r>
            <a:r>
              <a:rPr lang="tr-TR" sz="2800" dirty="0" smtClean="0"/>
              <a:t>bildirilmesiyle olur. </a:t>
            </a:r>
          </a:p>
          <a:p>
            <a:pPr marL="538163" indent="-538163"/>
            <a:r>
              <a:rPr lang="tr-TR" sz="2800" dirty="0" smtClean="0"/>
              <a:t>82. maddeye göre milletvekilliğiyle bağdaşmayan bir görev veya hizmeti sürdürmekte ısrar eden milletvekilinin milletvekilliğinin düşmesine, yetkili komisyonun bu durumu tespit eden raporu üzerine </a:t>
            </a:r>
            <a:r>
              <a:rPr lang="tr-TR" sz="2800" u="sng" dirty="0" smtClean="0"/>
              <a:t>Genel Kurul </a:t>
            </a:r>
            <a:r>
              <a:rPr lang="tr-TR" sz="2800" dirty="0" smtClean="0"/>
              <a:t>gizli oyla karar verir.  </a:t>
            </a:r>
          </a:p>
          <a:p>
            <a:pPr marL="538163" indent="-538163"/>
            <a:r>
              <a:rPr lang="tr-TR" sz="2800" dirty="0" smtClean="0"/>
              <a:t>Meclis çalışmalarına özürsüz veya izinsiz olarak bir ay içerisinde toplam beş birleşim günü katılmayan milletvekilinin milletvekilliğinin düşmesine, durumun Meclis Başkanlık Divanınca tespit edilmesi üzerine, </a:t>
            </a:r>
            <a:r>
              <a:rPr lang="tr-TR" sz="2800" u="sng" dirty="0" smtClean="0"/>
              <a:t>Genel Kurulca</a:t>
            </a:r>
            <a:r>
              <a:rPr lang="tr-TR" sz="2800" dirty="0" smtClean="0"/>
              <a:t> üye tamsayısının salt çoğunluğunun oyuyla karar verilebilir. </a:t>
            </a:r>
            <a:endParaRPr lang="tr-TR" sz="2800" dirty="0"/>
          </a:p>
        </p:txBody>
      </p:sp>
    </p:spTree>
    <p:extLst>
      <p:ext uri="{BB962C8B-B14F-4D97-AF65-F5344CB8AC3E}">
        <p14:creationId xmlns:p14="http://schemas.microsoft.com/office/powerpoint/2010/main" val="660167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14</a:t>
            </a:fld>
            <a:endParaRPr lang="tr-TR"/>
          </a:p>
        </p:txBody>
      </p:sp>
      <p:sp>
        <p:nvSpPr>
          <p:cNvPr id="4" name="Dikdörtgen 3"/>
          <p:cNvSpPr/>
          <p:nvPr/>
        </p:nvSpPr>
        <p:spPr>
          <a:xfrm>
            <a:off x="508747" y="291048"/>
            <a:ext cx="10959353" cy="6247864"/>
          </a:xfrm>
          <a:prstGeom prst="rect">
            <a:avLst/>
          </a:prstGeom>
        </p:spPr>
        <p:txBody>
          <a:bodyPr wrap="square">
            <a:spAutoFit/>
          </a:bodyPr>
          <a:lstStyle/>
          <a:p>
            <a:r>
              <a:rPr lang="tr-TR" sz="3200" b="1" dirty="0" smtClean="0"/>
              <a:t>Türkiye Büyük Millet Meclisinin görev ve yetkileri </a:t>
            </a:r>
          </a:p>
          <a:p>
            <a:r>
              <a:rPr lang="tr-TR" sz="3200" b="1" dirty="0" smtClean="0"/>
              <a:t>Genel olarak </a:t>
            </a:r>
            <a:r>
              <a:rPr lang="tr-TR" sz="2800" dirty="0" smtClean="0"/>
              <a:t>(87)</a:t>
            </a:r>
          </a:p>
          <a:p>
            <a:pPr marL="457200" indent="-457200">
              <a:buFont typeface="Wingdings" panose="05000000000000000000" pitchFamily="2" charset="2"/>
              <a:buChar char="ü"/>
            </a:pPr>
            <a:r>
              <a:rPr lang="tr-TR" sz="2800" dirty="0" smtClean="0"/>
              <a:t>Kanun koymak, değiştirmek ve kaldırmak; </a:t>
            </a:r>
          </a:p>
          <a:p>
            <a:pPr marL="457200" indent="-457200">
              <a:buFont typeface="Wingdings" panose="05000000000000000000" pitchFamily="2" charset="2"/>
              <a:buChar char="ü"/>
            </a:pPr>
            <a:r>
              <a:rPr lang="tr-TR" sz="2800" dirty="0" smtClean="0"/>
              <a:t>Bakanlar Kurulunu ve bakanları denetlemek; </a:t>
            </a:r>
          </a:p>
          <a:p>
            <a:pPr marL="457200" indent="-457200">
              <a:buFont typeface="Wingdings" panose="05000000000000000000" pitchFamily="2" charset="2"/>
              <a:buChar char="ü"/>
            </a:pPr>
            <a:r>
              <a:rPr lang="tr-TR" sz="2800" dirty="0" smtClean="0"/>
              <a:t>Bakanlar Kuruluna belli konularda kanun hükmünde kararname çıkarma yetkisi vermek; </a:t>
            </a:r>
          </a:p>
          <a:p>
            <a:pPr marL="457200" indent="-457200">
              <a:buFont typeface="Wingdings" panose="05000000000000000000" pitchFamily="2" charset="2"/>
              <a:buChar char="ü"/>
            </a:pPr>
            <a:r>
              <a:rPr lang="tr-TR" sz="2800" dirty="0" smtClean="0"/>
              <a:t>Bütçe ve kesin hesap kanun tasarılarını görüşmek ve kabul etmek; </a:t>
            </a:r>
          </a:p>
          <a:p>
            <a:pPr marL="457200" indent="-457200">
              <a:buFont typeface="Wingdings" panose="05000000000000000000" pitchFamily="2" charset="2"/>
              <a:buChar char="ü"/>
            </a:pPr>
            <a:r>
              <a:rPr lang="tr-TR" sz="2800" dirty="0" smtClean="0"/>
              <a:t>Para basılmasına karar vermek</a:t>
            </a:r>
          </a:p>
          <a:p>
            <a:pPr marL="457200" indent="-457200">
              <a:buFont typeface="Wingdings" panose="05000000000000000000" pitchFamily="2" charset="2"/>
              <a:buChar char="ü"/>
            </a:pPr>
            <a:r>
              <a:rPr lang="tr-TR" sz="2800" dirty="0" smtClean="0"/>
              <a:t>Savaş ilânına karar vermek; </a:t>
            </a:r>
          </a:p>
          <a:p>
            <a:pPr marL="457200" indent="-457200">
              <a:buFont typeface="Wingdings" panose="05000000000000000000" pitchFamily="2" charset="2"/>
              <a:buChar char="ü"/>
            </a:pPr>
            <a:r>
              <a:rPr lang="tr-TR" sz="2800" dirty="0" smtClean="0"/>
              <a:t>Milletlerarası </a:t>
            </a:r>
            <a:r>
              <a:rPr lang="tr-TR" sz="2800" dirty="0" err="1" smtClean="0"/>
              <a:t>andlaşmaların</a:t>
            </a:r>
            <a:r>
              <a:rPr lang="tr-TR" sz="2800" dirty="0" smtClean="0"/>
              <a:t> onaylanmasını uygun bulmak, </a:t>
            </a:r>
          </a:p>
          <a:p>
            <a:pPr marL="457200" indent="-457200">
              <a:buFont typeface="Wingdings" panose="05000000000000000000" pitchFamily="2" charset="2"/>
              <a:buChar char="ü"/>
            </a:pPr>
            <a:r>
              <a:rPr lang="tr-TR" sz="2800" dirty="0" smtClean="0"/>
              <a:t>Türkiye Büyük Millet Meclisi üye tam sayısının beşte üç çoğunluğunun kararı ile genel ve özel af ilânına karar vermek</a:t>
            </a:r>
          </a:p>
          <a:p>
            <a:pPr marL="457200" indent="-457200">
              <a:buFont typeface="Wingdings" panose="05000000000000000000" pitchFamily="2" charset="2"/>
              <a:buChar char="ü"/>
            </a:pPr>
            <a:r>
              <a:rPr lang="tr-TR" sz="2800" dirty="0" smtClean="0"/>
              <a:t>Anayasanın diğer maddelerinde öngörülen yetkileri kullanmak ve görevleri yerine getirmektir. </a:t>
            </a:r>
            <a:endParaRPr lang="tr-TR" sz="2800" dirty="0"/>
          </a:p>
        </p:txBody>
      </p:sp>
    </p:spTree>
    <p:extLst>
      <p:ext uri="{BB962C8B-B14F-4D97-AF65-F5344CB8AC3E}">
        <p14:creationId xmlns:p14="http://schemas.microsoft.com/office/powerpoint/2010/main" val="4216110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15</a:t>
            </a:fld>
            <a:endParaRPr lang="tr-TR"/>
          </a:p>
        </p:txBody>
      </p:sp>
      <p:sp>
        <p:nvSpPr>
          <p:cNvPr id="4" name="Dikdörtgen 3"/>
          <p:cNvSpPr/>
          <p:nvPr/>
        </p:nvSpPr>
        <p:spPr>
          <a:xfrm>
            <a:off x="645459" y="551330"/>
            <a:ext cx="11026588" cy="5324535"/>
          </a:xfrm>
          <a:prstGeom prst="rect">
            <a:avLst/>
          </a:prstGeom>
        </p:spPr>
        <p:txBody>
          <a:bodyPr wrap="square">
            <a:spAutoFit/>
          </a:bodyPr>
          <a:lstStyle/>
          <a:p>
            <a:r>
              <a:rPr lang="tr-TR" sz="2800" dirty="0" smtClean="0"/>
              <a:t> </a:t>
            </a:r>
            <a:r>
              <a:rPr lang="tr-TR" sz="3200" b="1" dirty="0" smtClean="0"/>
              <a:t>Kanunların Cumhurbaşkanınca yayımlanması </a:t>
            </a:r>
            <a:r>
              <a:rPr lang="tr-TR" sz="2800" dirty="0" smtClean="0"/>
              <a:t>(89)</a:t>
            </a:r>
          </a:p>
          <a:p>
            <a:pPr marL="538163" indent="-538163"/>
            <a:r>
              <a:rPr lang="tr-TR" sz="2800" dirty="0" smtClean="0"/>
              <a:t>Cumhurbaşkanı, TBMM’ce kabul edilen kanunları </a:t>
            </a:r>
            <a:r>
              <a:rPr lang="tr-TR" sz="2800" dirty="0" err="1" smtClean="0"/>
              <a:t>onbeş</a:t>
            </a:r>
            <a:r>
              <a:rPr lang="tr-TR" sz="2800" dirty="0" smtClean="0"/>
              <a:t> gün içinde yayımlar. </a:t>
            </a:r>
          </a:p>
          <a:p>
            <a:pPr marL="538163" indent="-538163"/>
            <a:r>
              <a:rPr lang="tr-TR" sz="2800" dirty="0" smtClean="0"/>
              <a:t>Yayımlanmasını kısmen veya tamamen uygun bulmadığı kanunları, bir daha görüşülmek üzere, gerekçe ile birlikte aynı süre içinde, TBMM’ye geri gönderir. </a:t>
            </a:r>
          </a:p>
          <a:p>
            <a:pPr marL="538163" indent="-538163"/>
            <a:r>
              <a:rPr lang="tr-TR" sz="2800" dirty="0" smtClean="0"/>
              <a:t>Kısmen uygun bulunmama durumunda, TBMM sadece uygun bulunmayan maddeleri görüşebilir. Bütçe kanunları bu hükme tâbi değildir. </a:t>
            </a:r>
          </a:p>
          <a:p>
            <a:pPr marL="538163" indent="-538163"/>
            <a:r>
              <a:rPr lang="tr-TR" sz="2800" dirty="0"/>
              <a:t>T</a:t>
            </a:r>
            <a:r>
              <a:rPr lang="tr-TR" sz="2800" dirty="0" smtClean="0"/>
              <a:t>BMM, geri gönderilen kanunu aynen kabul ederse, kanun Cumhurbaşkanınca yayımlanır; Meclis, geri gönderilen kanunda yeni bir değişiklik yaparsa, Cumhurbaşkanı değiştirilen kanunu tekrar Meclise geri gönderebilir. </a:t>
            </a:r>
            <a:endParaRPr lang="tr-TR" sz="2800" dirty="0"/>
          </a:p>
        </p:txBody>
      </p:sp>
    </p:spTree>
    <p:extLst>
      <p:ext uri="{BB962C8B-B14F-4D97-AF65-F5344CB8AC3E}">
        <p14:creationId xmlns:p14="http://schemas.microsoft.com/office/powerpoint/2010/main" val="9159207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16</a:t>
            </a:fld>
            <a:endParaRPr lang="tr-TR"/>
          </a:p>
        </p:txBody>
      </p:sp>
      <p:sp>
        <p:nvSpPr>
          <p:cNvPr id="4" name="Dikdörtgen 3"/>
          <p:cNvSpPr/>
          <p:nvPr/>
        </p:nvSpPr>
        <p:spPr>
          <a:xfrm>
            <a:off x="616323" y="481095"/>
            <a:ext cx="11149853" cy="6063198"/>
          </a:xfrm>
          <a:prstGeom prst="rect">
            <a:avLst/>
          </a:prstGeom>
        </p:spPr>
        <p:txBody>
          <a:bodyPr wrap="square">
            <a:spAutoFit/>
          </a:bodyPr>
          <a:lstStyle/>
          <a:p>
            <a:pPr algn="ctr"/>
            <a:r>
              <a:rPr lang="tr-TR" sz="3600" b="1" dirty="0" smtClean="0"/>
              <a:t>Milletlerarası </a:t>
            </a:r>
            <a:r>
              <a:rPr lang="tr-TR" sz="3600" b="1" dirty="0" err="1" smtClean="0"/>
              <a:t>Andlaşmaları</a:t>
            </a:r>
            <a:r>
              <a:rPr lang="tr-TR" sz="3600" b="1" dirty="0" smtClean="0"/>
              <a:t> Uygun Bulma </a:t>
            </a:r>
            <a:r>
              <a:rPr lang="tr-TR" sz="3200" dirty="0" smtClean="0"/>
              <a:t>(90)</a:t>
            </a:r>
          </a:p>
          <a:p>
            <a:pPr marL="538163" indent="-538163"/>
            <a:r>
              <a:rPr lang="tr-TR" sz="3200" dirty="0" smtClean="0"/>
              <a:t> Türkiye Cumhuriyeti adına yabancı devletlerle ve milletlerarası kuruluşlarla yapılacak </a:t>
            </a:r>
            <a:r>
              <a:rPr lang="tr-TR" sz="3200" dirty="0" err="1" smtClean="0"/>
              <a:t>andlaşmaların</a:t>
            </a:r>
            <a:r>
              <a:rPr lang="tr-TR" sz="3200" dirty="0" smtClean="0"/>
              <a:t> onaylanması, Türkiye Büyük Millet Meclisinin onaylamayı bir kanunla uygun bulmasına bağlıdır. </a:t>
            </a:r>
          </a:p>
          <a:p>
            <a:pPr marL="538163" indent="-538163"/>
            <a:r>
              <a:rPr lang="tr-TR" sz="3200" dirty="0" smtClean="0"/>
              <a:t>Usulüne göre yürürlüğe konulmuş milletlerarası </a:t>
            </a:r>
            <a:r>
              <a:rPr lang="tr-TR" sz="3200" dirty="0" err="1" smtClean="0"/>
              <a:t>andlaşmalar</a:t>
            </a:r>
            <a:r>
              <a:rPr lang="tr-TR" sz="3200" dirty="0" smtClean="0"/>
              <a:t> kanun hükmündedir. Bunlar hakkında Anayasaya aykırılık iddiası ile Anayasa Mahkemesine başvurulamaz. </a:t>
            </a:r>
          </a:p>
          <a:p>
            <a:pPr marL="538163" indent="-538163"/>
            <a:r>
              <a:rPr lang="tr-TR" sz="3200" dirty="0" smtClean="0"/>
              <a:t>Usulüne göre yürürlüğe konulmuş temel hak ve özgürlüklere ilişkin milletlerarası </a:t>
            </a:r>
            <a:r>
              <a:rPr lang="tr-TR" sz="3200" dirty="0" err="1" smtClean="0"/>
              <a:t>andlaşmalarla</a:t>
            </a:r>
            <a:r>
              <a:rPr lang="tr-TR" sz="3200" dirty="0" smtClean="0"/>
              <a:t> kanunların aynı konuda farklı hükümler içermesi nedeniyle çıkabilecek uyuşmazlıklarda milletlerarası </a:t>
            </a:r>
            <a:r>
              <a:rPr lang="tr-TR" sz="3200" dirty="0" err="1" smtClean="0"/>
              <a:t>andlaşma</a:t>
            </a:r>
            <a:r>
              <a:rPr lang="tr-TR" sz="3200" dirty="0" smtClean="0"/>
              <a:t> hükümleri esas alınır. </a:t>
            </a:r>
            <a:endParaRPr lang="tr-TR" sz="3200" dirty="0"/>
          </a:p>
        </p:txBody>
      </p:sp>
    </p:spTree>
    <p:extLst>
      <p:ext uri="{BB962C8B-B14F-4D97-AF65-F5344CB8AC3E}">
        <p14:creationId xmlns:p14="http://schemas.microsoft.com/office/powerpoint/2010/main" val="2707551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17</a:t>
            </a:fld>
            <a:endParaRPr lang="tr-TR"/>
          </a:p>
        </p:txBody>
      </p:sp>
      <p:sp>
        <p:nvSpPr>
          <p:cNvPr id="4" name="Dikdörtgen 3"/>
          <p:cNvSpPr/>
          <p:nvPr/>
        </p:nvSpPr>
        <p:spPr>
          <a:xfrm>
            <a:off x="555811" y="449732"/>
            <a:ext cx="11170023" cy="6203558"/>
          </a:xfrm>
          <a:prstGeom prst="rect">
            <a:avLst/>
          </a:prstGeom>
        </p:spPr>
        <p:txBody>
          <a:bodyPr wrap="square">
            <a:spAutoFit/>
          </a:bodyPr>
          <a:lstStyle/>
          <a:p>
            <a:pPr>
              <a:lnSpc>
                <a:spcPct val="107000"/>
              </a:lnSpc>
              <a:spcAft>
                <a:spcPts val="800"/>
              </a:spcAft>
            </a:pPr>
            <a:r>
              <a:rPr lang="tr-TR" sz="2800" b="1" dirty="0" smtClean="0">
                <a:latin typeface="Calibri" panose="020F0502020204030204" pitchFamily="34" charset="0"/>
                <a:ea typeface="Calibri" panose="020F0502020204030204" pitchFamily="34" charset="0"/>
                <a:cs typeface="Times New Roman" panose="02020603050405020304" pitchFamily="18" charset="0"/>
              </a:rPr>
              <a:t>Kanun Hükmünde Kararname (KHK) Çıkarma Yetkisi Verme (</a:t>
            </a:r>
            <a:r>
              <a:rPr lang="tr-TR" sz="2400" dirty="0" smtClean="0">
                <a:latin typeface="Calibri" panose="020F0502020204030204" pitchFamily="34" charset="0"/>
                <a:ea typeface="Calibri" panose="020F0502020204030204" pitchFamily="34" charset="0"/>
                <a:cs typeface="Times New Roman" panose="02020603050405020304" pitchFamily="18" charset="0"/>
              </a:rPr>
              <a:t>91)</a:t>
            </a:r>
          </a:p>
          <a:p>
            <a:pPr marL="538163" indent="-538163">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TBMM, </a:t>
            </a:r>
            <a:r>
              <a:rPr lang="tr-TR" sz="2400" dirty="0">
                <a:latin typeface="Calibri" panose="020F0502020204030204" pitchFamily="34" charset="0"/>
                <a:ea typeface="Calibri" panose="020F0502020204030204" pitchFamily="34" charset="0"/>
                <a:cs typeface="Times New Roman" panose="02020603050405020304" pitchFamily="18" charset="0"/>
              </a:rPr>
              <a:t>Bakanlar Kuruluna kanun hükmünde kararname çıkarma yetkisi verebilir. </a:t>
            </a:r>
            <a:r>
              <a:rPr lang="tr-TR" sz="2400" dirty="0" smtClean="0">
                <a:latin typeface="Calibri" panose="020F0502020204030204" pitchFamily="34" charset="0"/>
                <a:ea typeface="Calibri" panose="020F0502020204030204" pitchFamily="34" charset="0"/>
                <a:cs typeface="Times New Roman" panose="02020603050405020304" pitchFamily="18" charset="0"/>
              </a:rPr>
              <a:t>Anayasanın </a:t>
            </a:r>
            <a:r>
              <a:rPr lang="tr-TR" sz="2400" dirty="0">
                <a:latin typeface="Calibri" panose="020F0502020204030204" pitchFamily="34" charset="0"/>
                <a:ea typeface="Calibri" panose="020F0502020204030204" pitchFamily="34" charset="0"/>
                <a:cs typeface="Times New Roman" panose="02020603050405020304" pitchFamily="18" charset="0"/>
              </a:rPr>
              <a:t>ikinci kısmının birinci ve ikinci bölümlerinde yer alan temel haklar, kişi hakları ve ödevleri ile dördüncü bölümünde yer alan siyasî haklar ve ödevler kanun hükmünde kararnamelerle düzenlenemez</a:t>
            </a:r>
            <a:r>
              <a:rPr lang="tr-TR" sz="2400" dirty="0" smtClean="0">
                <a:latin typeface="Calibri" panose="020F0502020204030204" pitchFamily="34" charset="0"/>
                <a:ea typeface="Calibri" panose="020F0502020204030204" pitchFamily="34" charset="0"/>
                <a:cs typeface="Times New Roman" panose="02020603050405020304" pitchFamily="18" charset="0"/>
              </a:rPr>
              <a:t>.</a:t>
            </a:r>
          </a:p>
          <a:p>
            <a:pPr marL="538163" indent="-538163">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Yetki </a:t>
            </a:r>
            <a:r>
              <a:rPr lang="tr-TR" sz="2400" dirty="0">
                <a:latin typeface="Calibri" panose="020F0502020204030204" pitchFamily="34" charset="0"/>
                <a:ea typeface="Calibri" panose="020F0502020204030204" pitchFamily="34" charset="0"/>
                <a:cs typeface="Times New Roman" panose="02020603050405020304" pitchFamily="18" charset="0"/>
              </a:rPr>
              <a:t>kanunu, çıkarılacak </a:t>
            </a:r>
            <a:r>
              <a:rPr lang="tr-TR" sz="2400" dirty="0" smtClean="0">
                <a:latin typeface="Calibri" panose="020F0502020204030204" pitchFamily="34" charset="0"/>
                <a:ea typeface="Calibri" panose="020F0502020204030204" pitchFamily="34" charset="0"/>
                <a:cs typeface="Times New Roman" panose="02020603050405020304" pitchFamily="18" charset="0"/>
              </a:rPr>
              <a:t>KHK’nin, </a:t>
            </a:r>
            <a:r>
              <a:rPr lang="tr-TR" sz="2400" dirty="0">
                <a:latin typeface="Calibri" panose="020F0502020204030204" pitchFamily="34" charset="0"/>
                <a:ea typeface="Calibri" panose="020F0502020204030204" pitchFamily="34" charset="0"/>
                <a:cs typeface="Times New Roman" panose="02020603050405020304" pitchFamily="18" charset="0"/>
              </a:rPr>
              <a:t>amacını, kapsamını, ilkelerini, kullanma süresini ve süresi içinde birden fazla kararname çıkarılıp çıkarılamayacağını gösterir. </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Sıkıyönetim </a:t>
            </a:r>
            <a:r>
              <a:rPr lang="tr-TR" sz="2400" dirty="0">
                <a:latin typeface="Calibri" panose="020F0502020204030204" pitchFamily="34" charset="0"/>
                <a:ea typeface="Calibri" panose="020F0502020204030204" pitchFamily="34" charset="0"/>
                <a:cs typeface="Times New Roman" panose="02020603050405020304" pitchFamily="18" charset="0"/>
              </a:rPr>
              <a:t>ve olağanüstü hallerde, Cumhurbaşkanının Başkanlığında toplanan Bakanlar Kurulunun kanun hükmünde kararname çıkarmasına ilişkin hükümler saklıdır. </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KHK, </a:t>
            </a:r>
            <a:r>
              <a:rPr lang="tr-TR" sz="2400" dirty="0" err="1" smtClean="0">
                <a:latin typeface="Calibri" panose="020F0502020204030204" pitchFamily="34" charset="0"/>
                <a:ea typeface="Calibri" panose="020F0502020204030204" pitchFamily="34" charset="0"/>
                <a:cs typeface="Times New Roman" panose="02020603050405020304" pitchFamily="18" charset="0"/>
              </a:rPr>
              <a:t>RG’de</a:t>
            </a:r>
            <a:r>
              <a:rPr lang="tr-TR" sz="2400" dirty="0" smtClean="0">
                <a:latin typeface="Calibri" panose="020F0502020204030204" pitchFamily="34" charset="0"/>
                <a:ea typeface="Calibri" panose="020F0502020204030204" pitchFamily="34" charset="0"/>
                <a:cs typeface="Times New Roman" panose="02020603050405020304" pitchFamily="18" charset="0"/>
              </a:rPr>
              <a:t> yayımlandıkları </a:t>
            </a:r>
            <a:r>
              <a:rPr lang="tr-TR" sz="2400" dirty="0">
                <a:latin typeface="Calibri" panose="020F0502020204030204" pitchFamily="34" charset="0"/>
                <a:ea typeface="Calibri" panose="020F0502020204030204" pitchFamily="34" charset="0"/>
                <a:cs typeface="Times New Roman" panose="02020603050405020304" pitchFamily="18" charset="0"/>
              </a:rPr>
              <a:t>gün yürürlüğe girerler. </a:t>
            </a:r>
            <a:r>
              <a:rPr lang="tr-TR" sz="2400" dirty="0" smtClean="0">
                <a:latin typeface="Calibri" panose="020F0502020204030204" pitchFamily="34" charset="0"/>
                <a:ea typeface="Calibri" panose="020F0502020204030204" pitchFamily="34" charset="0"/>
                <a:cs typeface="Times New Roman" panose="02020603050405020304" pitchFamily="18" charset="0"/>
              </a:rPr>
              <a:t>Kararnamede </a:t>
            </a:r>
            <a:r>
              <a:rPr lang="tr-TR" sz="2400" dirty="0">
                <a:latin typeface="Calibri" panose="020F0502020204030204" pitchFamily="34" charset="0"/>
                <a:ea typeface="Calibri" panose="020F0502020204030204" pitchFamily="34" charset="0"/>
                <a:cs typeface="Times New Roman" panose="02020603050405020304" pitchFamily="18" charset="0"/>
              </a:rPr>
              <a:t>yürürlük tarihi olarak daha sonraki bir tarih de gösterilebilir. Kararnameler, </a:t>
            </a:r>
            <a:r>
              <a:rPr lang="tr-TR" sz="2400" dirty="0" err="1" smtClean="0">
                <a:latin typeface="Calibri" panose="020F0502020204030204" pitchFamily="34" charset="0"/>
                <a:ea typeface="Calibri" panose="020F0502020204030204" pitchFamily="34" charset="0"/>
                <a:cs typeface="Times New Roman" panose="02020603050405020304" pitchFamily="18" charset="0"/>
              </a:rPr>
              <a:t>RG’de</a:t>
            </a:r>
            <a:r>
              <a:rPr lang="tr-TR" sz="2400" dirty="0" smtClean="0">
                <a:latin typeface="Calibri" panose="020F0502020204030204" pitchFamily="34" charset="0"/>
                <a:ea typeface="Calibri" panose="020F0502020204030204" pitchFamily="34" charset="0"/>
                <a:cs typeface="Times New Roman" panose="02020603050405020304" pitchFamily="18" charset="0"/>
              </a:rPr>
              <a:t> yayımlandıkları </a:t>
            </a:r>
            <a:r>
              <a:rPr lang="tr-TR" sz="2400" dirty="0">
                <a:latin typeface="Calibri" panose="020F0502020204030204" pitchFamily="34" charset="0"/>
                <a:ea typeface="Calibri" panose="020F0502020204030204" pitchFamily="34" charset="0"/>
                <a:cs typeface="Times New Roman" panose="02020603050405020304" pitchFamily="18" charset="0"/>
              </a:rPr>
              <a:t>gün </a:t>
            </a:r>
            <a:r>
              <a:rPr lang="tr-TR" sz="2400" dirty="0" smtClean="0">
                <a:latin typeface="Calibri" panose="020F0502020204030204" pitchFamily="34" charset="0"/>
                <a:ea typeface="Calibri" panose="020F0502020204030204" pitchFamily="34" charset="0"/>
                <a:cs typeface="Times New Roman" panose="02020603050405020304" pitchFamily="18" charset="0"/>
              </a:rPr>
              <a:t>TBMM’ye sunulur</a:t>
            </a:r>
            <a:r>
              <a:rPr lang="tr-TR" sz="2400" dirty="0">
                <a:latin typeface="Calibri" panose="020F0502020204030204" pitchFamily="34" charset="0"/>
                <a:ea typeface="Calibri" panose="020F0502020204030204" pitchFamily="34" charset="0"/>
                <a:cs typeface="Times New Roman" panose="02020603050405020304" pitchFamily="18" charset="0"/>
              </a:rPr>
              <a:t>. </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Yetki </a:t>
            </a:r>
            <a:r>
              <a:rPr lang="tr-TR" sz="2400" dirty="0">
                <a:latin typeface="Calibri" panose="020F0502020204030204" pitchFamily="34" charset="0"/>
                <a:ea typeface="Calibri" panose="020F0502020204030204" pitchFamily="34" charset="0"/>
                <a:cs typeface="Times New Roman" panose="02020603050405020304" pitchFamily="18" charset="0"/>
              </a:rPr>
              <a:t>kanunları ve bunlara dayanan kanun hükmünde kararnameler, </a:t>
            </a:r>
            <a:r>
              <a:rPr lang="tr-TR" sz="2400" dirty="0" smtClean="0">
                <a:latin typeface="Calibri" panose="020F0502020204030204" pitchFamily="34" charset="0"/>
                <a:ea typeface="Calibri" panose="020F0502020204030204" pitchFamily="34" charset="0"/>
                <a:cs typeface="Times New Roman" panose="02020603050405020304" pitchFamily="18" charset="0"/>
              </a:rPr>
              <a:t>komisyonlar </a:t>
            </a:r>
            <a:r>
              <a:rPr lang="tr-TR" sz="2400" dirty="0">
                <a:latin typeface="Calibri" panose="020F0502020204030204" pitchFamily="34" charset="0"/>
                <a:ea typeface="Calibri" panose="020F0502020204030204" pitchFamily="34" charset="0"/>
                <a:cs typeface="Times New Roman" panose="02020603050405020304" pitchFamily="18" charset="0"/>
              </a:rPr>
              <a:t>ve Genel Kurulunda öncelikle ve ivedilikle görüşülür. </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994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18</a:t>
            </a:fld>
            <a:endParaRPr lang="tr-TR"/>
          </a:p>
        </p:txBody>
      </p:sp>
      <p:sp>
        <p:nvSpPr>
          <p:cNvPr id="4" name="Dikdörtgen 3"/>
          <p:cNvSpPr/>
          <p:nvPr/>
        </p:nvSpPr>
        <p:spPr>
          <a:xfrm>
            <a:off x="537882" y="457201"/>
            <a:ext cx="11174506" cy="4953215"/>
          </a:xfrm>
          <a:prstGeom prst="rect">
            <a:avLst/>
          </a:prstGeom>
        </p:spPr>
        <p:txBody>
          <a:bodyPr wrap="square">
            <a:spAutoFit/>
          </a:bodyPr>
          <a:lstStyle/>
          <a:p>
            <a:pPr>
              <a:lnSpc>
                <a:spcPct val="107000"/>
              </a:lnSpc>
              <a:spcAft>
                <a:spcPts val="800"/>
              </a:spcAft>
            </a:pPr>
            <a:r>
              <a:rPr lang="tr-TR" sz="3200" b="1" dirty="0" smtClean="0">
                <a:latin typeface="Calibri" panose="020F0502020204030204" pitchFamily="34" charset="0"/>
                <a:ea typeface="Calibri" panose="020F0502020204030204" pitchFamily="34" charset="0"/>
                <a:cs typeface="Times New Roman" panose="02020603050405020304" pitchFamily="18" charset="0"/>
              </a:rPr>
              <a:t>Savaş Hali İlânı ve Silahlı Kuvvet Kullanılmasına İzin Verme </a:t>
            </a:r>
            <a:r>
              <a:rPr lang="tr-TR" sz="3200" dirty="0">
                <a:latin typeface="Calibri" panose="020F0502020204030204" pitchFamily="34" charset="0"/>
                <a:ea typeface="Calibri" panose="020F0502020204030204" pitchFamily="34" charset="0"/>
                <a:cs typeface="Times New Roman" panose="02020603050405020304" pitchFamily="18" charset="0"/>
              </a:rPr>
              <a:t>(</a:t>
            </a:r>
            <a:r>
              <a:rPr lang="tr-TR" sz="2800" dirty="0" smtClean="0">
                <a:latin typeface="Calibri" panose="020F0502020204030204" pitchFamily="34" charset="0"/>
                <a:ea typeface="Calibri" panose="020F0502020204030204" pitchFamily="34" charset="0"/>
                <a:cs typeface="Times New Roman" panose="02020603050405020304" pitchFamily="18" charset="0"/>
              </a:rPr>
              <a:t>92) </a:t>
            </a:r>
          </a:p>
          <a:p>
            <a:pPr marL="538163" indent="-538163">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Milletlerarası </a:t>
            </a:r>
            <a:r>
              <a:rPr lang="tr-TR" sz="2800" dirty="0">
                <a:latin typeface="Calibri" panose="020F0502020204030204" pitchFamily="34" charset="0"/>
                <a:ea typeface="Calibri" panose="020F0502020204030204" pitchFamily="34" charset="0"/>
                <a:cs typeface="Times New Roman" panose="02020603050405020304" pitchFamily="18" charset="0"/>
              </a:rPr>
              <a:t>hukukun </a:t>
            </a:r>
            <a:r>
              <a:rPr lang="tr-TR" sz="2800" dirty="0" err="1">
                <a:latin typeface="Calibri" panose="020F0502020204030204" pitchFamily="34" charset="0"/>
                <a:ea typeface="Calibri" panose="020F0502020204030204" pitchFamily="34" charset="0"/>
                <a:cs typeface="Times New Roman" panose="02020603050405020304" pitchFamily="18" charset="0"/>
              </a:rPr>
              <a:t>meşrû</a:t>
            </a:r>
            <a:r>
              <a:rPr lang="tr-TR" sz="2800" dirty="0">
                <a:latin typeface="Calibri" panose="020F0502020204030204" pitchFamily="34" charset="0"/>
                <a:ea typeface="Calibri" panose="020F0502020204030204" pitchFamily="34" charset="0"/>
                <a:cs typeface="Times New Roman" panose="02020603050405020304" pitchFamily="18" charset="0"/>
              </a:rPr>
              <a:t> saydığı hallerde </a:t>
            </a:r>
            <a:r>
              <a:rPr lang="tr-TR" sz="2800" u="sng" dirty="0">
                <a:latin typeface="Calibri" panose="020F0502020204030204" pitchFamily="34" charset="0"/>
                <a:ea typeface="Calibri" panose="020F0502020204030204" pitchFamily="34" charset="0"/>
                <a:cs typeface="Times New Roman" panose="02020603050405020304" pitchFamily="18" charset="0"/>
              </a:rPr>
              <a:t>savaş hali ilânına </a:t>
            </a:r>
            <a:r>
              <a:rPr lang="tr-TR" sz="2800" dirty="0">
                <a:latin typeface="Calibri" panose="020F0502020204030204" pitchFamily="34" charset="0"/>
                <a:ea typeface="Calibri" panose="020F0502020204030204" pitchFamily="34" charset="0"/>
                <a:cs typeface="Times New Roman" panose="02020603050405020304" pitchFamily="18" charset="0"/>
              </a:rPr>
              <a:t>ve Türkiye’nin taraf olduğu milletlerarası </a:t>
            </a:r>
            <a:r>
              <a:rPr lang="tr-TR" sz="2800" dirty="0" err="1">
                <a:latin typeface="Calibri" panose="020F0502020204030204" pitchFamily="34" charset="0"/>
                <a:ea typeface="Calibri" panose="020F0502020204030204" pitchFamily="34" charset="0"/>
                <a:cs typeface="Times New Roman" panose="02020603050405020304" pitchFamily="18" charset="0"/>
              </a:rPr>
              <a:t>andlaşmaların</a:t>
            </a:r>
            <a:r>
              <a:rPr lang="tr-TR" sz="2800" dirty="0">
                <a:latin typeface="Calibri" panose="020F0502020204030204" pitchFamily="34" charset="0"/>
                <a:ea typeface="Calibri" panose="020F0502020204030204" pitchFamily="34" charset="0"/>
                <a:cs typeface="Times New Roman" panose="02020603050405020304" pitchFamily="18" charset="0"/>
              </a:rPr>
              <a:t> veya milletlerarası nezaket kurallarının gerektirdiği haller dışında, </a:t>
            </a:r>
            <a:r>
              <a:rPr lang="tr-TR" sz="2800" u="sng" dirty="0" smtClean="0">
                <a:latin typeface="Calibri" panose="020F0502020204030204" pitchFamily="34" charset="0"/>
                <a:ea typeface="Calibri" panose="020F0502020204030204" pitchFamily="34" charset="0"/>
                <a:cs typeface="Times New Roman" panose="02020603050405020304" pitchFamily="18" charset="0"/>
              </a:rPr>
              <a:t>TSK’nın yabancı </a:t>
            </a:r>
            <a:r>
              <a:rPr lang="tr-TR" sz="2800" u="sng" dirty="0">
                <a:latin typeface="Calibri" panose="020F0502020204030204" pitchFamily="34" charset="0"/>
                <a:ea typeface="Calibri" panose="020F0502020204030204" pitchFamily="34" charset="0"/>
                <a:cs typeface="Times New Roman" panose="02020603050405020304" pitchFamily="18" charset="0"/>
              </a:rPr>
              <a:t>ülkelere gönderilmesine</a:t>
            </a:r>
            <a:r>
              <a:rPr lang="tr-TR" sz="2800" dirty="0">
                <a:latin typeface="Calibri" panose="020F0502020204030204" pitchFamily="34" charset="0"/>
                <a:ea typeface="Calibri" panose="020F0502020204030204" pitchFamily="34" charset="0"/>
                <a:cs typeface="Times New Roman" panose="02020603050405020304" pitchFamily="18" charset="0"/>
              </a:rPr>
              <a:t> veya </a:t>
            </a:r>
            <a:r>
              <a:rPr lang="tr-TR" sz="2800" u="sng" dirty="0">
                <a:latin typeface="Calibri" panose="020F0502020204030204" pitchFamily="34" charset="0"/>
                <a:ea typeface="Calibri" panose="020F0502020204030204" pitchFamily="34" charset="0"/>
                <a:cs typeface="Times New Roman" panose="02020603050405020304" pitchFamily="18" charset="0"/>
              </a:rPr>
              <a:t>yabancı silahlı kuvvetlerin Türkiye’de bulunmasına </a:t>
            </a:r>
            <a:r>
              <a:rPr lang="tr-TR" sz="2800" dirty="0">
                <a:latin typeface="Calibri" panose="020F0502020204030204" pitchFamily="34" charset="0"/>
                <a:ea typeface="Calibri" panose="020F0502020204030204" pitchFamily="34" charset="0"/>
                <a:cs typeface="Times New Roman" panose="02020603050405020304" pitchFamily="18" charset="0"/>
              </a:rPr>
              <a:t>izin verme </a:t>
            </a:r>
            <a:r>
              <a:rPr lang="tr-TR" sz="2800" dirty="0" smtClean="0">
                <a:latin typeface="Calibri" panose="020F0502020204030204" pitchFamily="34" charset="0"/>
                <a:ea typeface="Calibri" panose="020F0502020204030204" pitchFamily="34" charset="0"/>
                <a:cs typeface="Times New Roman" panose="02020603050405020304" pitchFamily="18" charset="0"/>
              </a:rPr>
              <a:t>yetkisi TBMM’nindir</a:t>
            </a:r>
            <a:r>
              <a:rPr lang="tr-TR" sz="2800" dirty="0">
                <a:latin typeface="Calibri" panose="020F0502020204030204" pitchFamily="34" charset="0"/>
                <a:ea typeface="Calibri" panose="020F0502020204030204" pitchFamily="34" charset="0"/>
                <a:cs typeface="Times New Roman" panose="02020603050405020304" pitchFamily="18" charset="0"/>
              </a:rPr>
              <a:t>.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TBMM tatilde </a:t>
            </a:r>
            <a:r>
              <a:rPr lang="tr-TR" sz="2800" dirty="0">
                <a:latin typeface="Calibri" panose="020F0502020204030204" pitchFamily="34" charset="0"/>
                <a:ea typeface="Calibri" panose="020F0502020204030204" pitchFamily="34" charset="0"/>
                <a:cs typeface="Times New Roman" panose="02020603050405020304" pitchFamily="18" charset="0"/>
              </a:rPr>
              <a:t>veya ara vermede iken ülkenin ani bir silahlı saldırıya uğraması ve bu sebeple silahlı kuvvet kullanılmasına derhal karar verilmesinin kaçınılmaz olması halinde Cumhurbaşkanı da, Türk Silahlı Kuvvetlerinin kullanılmasına karar verebilir.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87260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19</a:t>
            </a:fld>
            <a:endParaRPr lang="tr-TR"/>
          </a:p>
        </p:txBody>
      </p:sp>
      <p:sp>
        <p:nvSpPr>
          <p:cNvPr id="4" name="Dikdörtgen 3"/>
          <p:cNvSpPr/>
          <p:nvPr/>
        </p:nvSpPr>
        <p:spPr>
          <a:xfrm>
            <a:off x="699247" y="403412"/>
            <a:ext cx="10919012" cy="5281446"/>
          </a:xfrm>
          <a:prstGeom prst="rect">
            <a:avLst/>
          </a:prstGeom>
        </p:spPr>
        <p:txBody>
          <a:bodyPr wrap="square">
            <a:spAutoFit/>
          </a:bodyPr>
          <a:lstStyle/>
          <a:p>
            <a:pPr>
              <a:lnSpc>
                <a:spcPct val="107000"/>
              </a:lnSpc>
              <a:spcAft>
                <a:spcPts val="800"/>
              </a:spcAft>
            </a:pPr>
            <a:r>
              <a:rPr lang="tr-TR" sz="3200" b="1" dirty="0">
                <a:latin typeface="Calibri" panose="020F0502020204030204" pitchFamily="34" charset="0"/>
                <a:ea typeface="Calibri" panose="020F0502020204030204" pitchFamily="34" charset="0"/>
                <a:cs typeface="Times New Roman" panose="02020603050405020304" pitchFamily="18" charset="0"/>
              </a:rPr>
              <a:t>Türkiye Büyük Millet Meclisinin faaliyetleri ile ilgili hükümler </a:t>
            </a:r>
            <a:endParaRPr lang="tr-TR"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b="1" dirty="0" smtClean="0">
                <a:latin typeface="Calibri" panose="020F0502020204030204" pitchFamily="34" charset="0"/>
                <a:ea typeface="Calibri" panose="020F0502020204030204" pitchFamily="34" charset="0"/>
                <a:cs typeface="Times New Roman" panose="02020603050405020304" pitchFamily="18" charset="0"/>
              </a:rPr>
              <a:t>A</a:t>
            </a:r>
            <a:r>
              <a:rPr lang="tr-TR" sz="2800" b="1" dirty="0">
                <a:latin typeface="Calibri" panose="020F0502020204030204" pitchFamily="34" charset="0"/>
                <a:ea typeface="Calibri" panose="020F0502020204030204" pitchFamily="34" charset="0"/>
                <a:cs typeface="Times New Roman" panose="02020603050405020304" pitchFamily="18" charset="0"/>
              </a:rPr>
              <a:t>. Toplanma ve tatil</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smtClean="0">
                <a:latin typeface="Calibri" panose="020F0502020204030204" pitchFamily="34" charset="0"/>
                <a:ea typeface="Calibri" panose="020F0502020204030204" pitchFamily="34" charset="0"/>
                <a:cs typeface="Times New Roman" panose="02020603050405020304" pitchFamily="18" charset="0"/>
              </a:rPr>
              <a:t>(93)</a:t>
            </a:r>
          </a:p>
          <a:p>
            <a:pPr marL="538163" indent="-538163">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TBMM, </a:t>
            </a:r>
            <a:r>
              <a:rPr lang="tr-TR" sz="2800" dirty="0">
                <a:latin typeface="Calibri" panose="020F0502020204030204" pitchFamily="34" charset="0"/>
                <a:ea typeface="Calibri" panose="020F0502020204030204" pitchFamily="34" charset="0"/>
                <a:cs typeface="Times New Roman" panose="02020603050405020304" pitchFamily="18" charset="0"/>
              </a:rPr>
              <a:t>her yıl Ekim ayının ilk günü kendiliğinden toplanır.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Meclis</a:t>
            </a:r>
            <a:r>
              <a:rPr lang="tr-TR" sz="2800" dirty="0">
                <a:latin typeface="Calibri" panose="020F0502020204030204" pitchFamily="34" charset="0"/>
                <a:ea typeface="Calibri" panose="020F0502020204030204" pitchFamily="34" charset="0"/>
                <a:cs typeface="Times New Roman" panose="02020603050405020304" pitchFamily="18" charset="0"/>
              </a:rPr>
              <a:t>, bir yasama yılında en çok üç ay tatil yapabilir; ara verme veya tatil sırasında, doğrudan doğruya veya Bakanlar Kurulunun istemi üzerine, Cumhurbaşkanınca toplantıya çağrılır.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Meclis </a:t>
            </a:r>
            <a:r>
              <a:rPr lang="tr-TR" sz="2800" dirty="0">
                <a:latin typeface="Calibri" panose="020F0502020204030204" pitchFamily="34" charset="0"/>
                <a:ea typeface="Calibri" panose="020F0502020204030204" pitchFamily="34" charset="0"/>
                <a:cs typeface="Times New Roman" panose="02020603050405020304" pitchFamily="18" charset="0"/>
              </a:rPr>
              <a:t>Başkanı da doğrudan doğruya veya üyelerin beşte birinin yazılı istemi üzerine, Meclisi toplantıya çağırır.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Ara </a:t>
            </a:r>
            <a:r>
              <a:rPr lang="tr-TR" sz="2800" dirty="0">
                <a:latin typeface="Calibri" panose="020F0502020204030204" pitchFamily="34" charset="0"/>
                <a:ea typeface="Calibri" panose="020F0502020204030204" pitchFamily="34" charset="0"/>
                <a:cs typeface="Times New Roman" panose="02020603050405020304" pitchFamily="18" charset="0"/>
              </a:rPr>
              <a:t>verme veya tatil sırasında toplanan </a:t>
            </a:r>
            <a:r>
              <a:rPr lang="tr-TR" sz="2800" dirty="0" smtClean="0">
                <a:latin typeface="Calibri" panose="020F0502020204030204" pitchFamily="34" charset="0"/>
                <a:ea typeface="Calibri" panose="020F0502020204030204" pitchFamily="34" charset="0"/>
                <a:cs typeface="Times New Roman" panose="02020603050405020304" pitchFamily="18" charset="0"/>
              </a:rPr>
              <a:t>Mecliste, </a:t>
            </a:r>
            <a:r>
              <a:rPr lang="tr-TR" sz="2800" dirty="0">
                <a:latin typeface="Calibri" panose="020F0502020204030204" pitchFamily="34" charset="0"/>
                <a:ea typeface="Calibri" panose="020F0502020204030204" pitchFamily="34" charset="0"/>
                <a:cs typeface="Times New Roman" panose="02020603050405020304" pitchFamily="18" charset="0"/>
              </a:rPr>
              <a:t>öncelikle bu toplantıyı gerektiren konu görüşülmeden ara verme veya tatile devam edilemez.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6863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Turgut Göksu</a:t>
            </a:r>
            <a:endParaRPr lang="tr-TR"/>
          </a:p>
        </p:txBody>
      </p:sp>
      <p:sp>
        <p:nvSpPr>
          <p:cNvPr id="5" name="Slayt Numarası Yer Tutucusu 4"/>
          <p:cNvSpPr>
            <a:spLocks noGrp="1"/>
          </p:cNvSpPr>
          <p:nvPr>
            <p:ph type="sldNum" sz="quarter" idx="12"/>
          </p:nvPr>
        </p:nvSpPr>
        <p:spPr/>
        <p:txBody>
          <a:bodyPr/>
          <a:lstStyle/>
          <a:p>
            <a:fld id="{62762EFD-657D-45CE-B531-C05CD1EAB630}" type="slidenum">
              <a:rPr lang="tr-TR" smtClean="0"/>
              <a:t>2</a:t>
            </a:fld>
            <a:endParaRPr lang="tr-TR"/>
          </a:p>
        </p:txBody>
      </p:sp>
      <p:sp>
        <p:nvSpPr>
          <p:cNvPr id="6" name="Dikdörtgen 5"/>
          <p:cNvSpPr/>
          <p:nvPr/>
        </p:nvSpPr>
        <p:spPr>
          <a:xfrm>
            <a:off x="649621" y="595264"/>
            <a:ext cx="10704179" cy="4093428"/>
          </a:xfrm>
          <a:prstGeom prst="rect">
            <a:avLst/>
          </a:prstGeom>
        </p:spPr>
        <p:txBody>
          <a:bodyPr wrap="square">
            <a:spAutoFit/>
          </a:bodyPr>
          <a:lstStyle/>
          <a:p>
            <a:r>
              <a:rPr lang="tr-TR" sz="3200" b="1" dirty="0" smtClean="0"/>
              <a:t>Türkiye Büyük Millet Meclisi  (TBMM)</a:t>
            </a:r>
          </a:p>
          <a:p>
            <a:r>
              <a:rPr lang="tr-TR" sz="3200" b="1" dirty="0" smtClean="0"/>
              <a:t>Kuruluşu </a:t>
            </a:r>
            <a:endParaRPr lang="tr-TR" sz="2800" b="1" dirty="0" smtClean="0"/>
          </a:p>
          <a:p>
            <a:endParaRPr lang="tr-TR" sz="2800" dirty="0" smtClean="0"/>
          </a:p>
          <a:p>
            <a:r>
              <a:rPr lang="tr-TR" sz="2800" dirty="0" smtClean="0"/>
              <a:t>Tek </a:t>
            </a:r>
            <a:r>
              <a:rPr lang="tr-TR" sz="2800" dirty="0"/>
              <a:t>meclis</a:t>
            </a:r>
          </a:p>
          <a:p>
            <a:endParaRPr lang="tr-TR" sz="2800" dirty="0" smtClean="0"/>
          </a:p>
          <a:p>
            <a:r>
              <a:rPr lang="tr-TR" sz="2800" dirty="0" smtClean="0"/>
              <a:t>Genel oyla seçilen 550 (1995) milletvekili</a:t>
            </a:r>
          </a:p>
          <a:p>
            <a:r>
              <a:rPr lang="tr-TR" sz="2800" dirty="0" smtClean="0"/>
              <a:t>400 (1982)</a:t>
            </a:r>
          </a:p>
          <a:p>
            <a:r>
              <a:rPr lang="tr-TR" sz="2800" dirty="0" smtClean="0"/>
              <a:t>450 (1987)</a:t>
            </a:r>
          </a:p>
          <a:p>
            <a:r>
              <a:rPr lang="tr-TR" sz="2800" dirty="0" smtClean="0"/>
              <a:t> </a:t>
            </a:r>
            <a:endParaRPr lang="tr-TR" sz="2800" dirty="0"/>
          </a:p>
        </p:txBody>
      </p:sp>
    </p:spTree>
    <p:extLst>
      <p:ext uri="{BB962C8B-B14F-4D97-AF65-F5344CB8AC3E}">
        <p14:creationId xmlns:p14="http://schemas.microsoft.com/office/powerpoint/2010/main" val="481697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20</a:t>
            </a:fld>
            <a:endParaRPr lang="tr-TR"/>
          </a:p>
        </p:txBody>
      </p:sp>
      <p:sp>
        <p:nvSpPr>
          <p:cNvPr id="4" name="Dikdörtgen 3"/>
          <p:cNvSpPr/>
          <p:nvPr/>
        </p:nvSpPr>
        <p:spPr>
          <a:xfrm>
            <a:off x="605118" y="401206"/>
            <a:ext cx="11214846" cy="6137706"/>
          </a:xfrm>
          <a:prstGeom prst="rect">
            <a:avLst/>
          </a:prstGeom>
        </p:spPr>
        <p:txBody>
          <a:bodyPr wrap="square">
            <a:spAutoFit/>
          </a:bodyPr>
          <a:lstStyle/>
          <a:p>
            <a:pPr>
              <a:lnSpc>
                <a:spcPct val="107000"/>
              </a:lnSpc>
              <a:spcAft>
                <a:spcPts val="800"/>
              </a:spcAft>
            </a:pPr>
            <a:r>
              <a:rPr lang="tr-TR" sz="2400" b="1" dirty="0">
                <a:latin typeface="Calibri" panose="020F0502020204030204" pitchFamily="34" charset="0"/>
                <a:ea typeface="Calibri" panose="020F0502020204030204" pitchFamily="34" charset="0"/>
                <a:cs typeface="Times New Roman" panose="02020603050405020304" pitchFamily="18" charset="0"/>
              </a:rPr>
              <a:t>B. Başkanlık Divanı </a:t>
            </a:r>
            <a:r>
              <a:rPr lang="tr-TR" sz="2400" b="1" dirty="0" smtClean="0">
                <a:latin typeface="Calibri" panose="020F0502020204030204" pitchFamily="34" charset="0"/>
                <a:ea typeface="Calibri" panose="020F0502020204030204" pitchFamily="34" charset="0"/>
                <a:cs typeface="Times New Roman" panose="02020603050405020304" pitchFamily="18" charset="0"/>
              </a:rPr>
              <a:t>(</a:t>
            </a:r>
            <a:r>
              <a:rPr lang="tr-TR" sz="2400" dirty="0" smtClean="0">
                <a:latin typeface="Calibri" panose="020F0502020204030204" pitchFamily="34" charset="0"/>
                <a:ea typeface="Calibri" panose="020F0502020204030204" pitchFamily="34" charset="0"/>
                <a:cs typeface="Times New Roman" panose="02020603050405020304" pitchFamily="18" charset="0"/>
              </a:rPr>
              <a:t>94)</a:t>
            </a:r>
          </a:p>
          <a:p>
            <a:pPr marL="538163" indent="-538163">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TBMM’nin Başkanlık </a:t>
            </a:r>
            <a:r>
              <a:rPr lang="tr-TR" sz="2400" dirty="0">
                <a:latin typeface="Calibri" panose="020F0502020204030204" pitchFamily="34" charset="0"/>
                <a:ea typeface="Calibri" panose="020F0502020204030204" pitchFamily="34" charset="0"/>
                <a:cs typeface="Times New Roman" panose="02020603050405020304" pitchFamily="18" charset="0"/>
              </a:rPr>
              <a:t>Divanı, Meclis üyeleri arasından seçilen Meclis Başkanı, Başkanvekilleri, Kâtip Üyeler ve İdare Amirlerinden oluşur. </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Siyasî </a:t>
            </a:r>
            <a:r>
              <a:rPr lang="tr-TR" sz="2400" dirty="0">
                <a:latin typeface="Calibri" panose="020F0502020204030204" pitchFamily="34" charset="0"/>
                <a:ea typeface="Calibri" panose="020F0502020204030204" pitchFamily="34" charset="0"/>
                <a:cs typeface="Times New Roman" panose="02020603050405020304" pitchFamily="18" charset="0"/>
              </a:rPr>
              <a:t>parti grupları Başkanlık için aday gösteremezler. </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Meclis Başkanlık </a:t>
            </a:r>
            <a:r>
              <a:rPr lang="tr-TR" sz="2400" dirty="0">
                <a:latin typeface="Calibri" panose="020F0502020204030204" pitchFamily="34" charset="0"/>
                <a:ea typeface="Calibri" panose="020F0502020204030204" pitchFamily="34" charset="0"/>
                <a:cs typeface="Times New Roman" panose="02020603050405020304" pitchFamily="18" charset="0"/>
              </a:rPr>
              <a:t>Divanı için, </a:t>
            </a:r>
            <a:r>
              <a:rPr lang="tr-TR" sz="2400" u="sng" dirty="0" smtClean="0">
                <a:latin typeface="Calibri" panose="020F0502020204030204" pitchFamily="34" charset="0"/>
                <a:ea typeface="Calibri" panose="020F0502020204030204" pitchFamily="34" charset="0"/>
                <a:cs typeface="Times New Roman" panose="02020603050405020304" pitchFamily="18" charset="0"/>
              </a:rPr>
              <a:t>iki </a:t>
            </a:r>
            <a:r>
              <a:rPr lang="tr-TR" sz="2400" u="sng" dirty="0">
                <a:latin typeface="Calibri" panose="020F0502020204030204" pitchFamily="34" charset="0"/>
                <a:ea typeface="Calibri" panose="020F0502020204030204" pitchFamily="34" charset="0"/>
                <a:cs typeface="Times New Roman" panose="02020603050405020304" pitchFamily="18" charset="0"/>
              </a:rPr>
              <a:t>seçim </a:t>
            </a:r>
            <a:r>
              <a:rPr lang="tr-TR" sz="2400" dirty="0">
                <a:latin typeface="Calibri" panose="020F0502020204030204" pitchFamily="34" charset="0"/>
                <a:ea typeface="Calibri" panose="020F0502020204030204" pitchFamily="34" charset="0"/>
                <a:cs typeface="Times New Roman" panose="02020603050405020304" pitchFamily="18" charset="0"/>
              </a:rPr>
              <a:t>yapılır. </a:t>
            </a:r>
            <a:r>
              <a:rPr lang="tr-TR" sz="2400" dirty="0" smtClean="0">
                <a:latin typeface="Calibri" panose="020F0502020204030204" pitchFamily="34" charset="0"/>
                <a:ea typeface="Calibri" panose="020F0502020204030204" pitchFamily="34" charset="0"/>
                <a:cs typeface="Times New Roman" panose="02020603050405020304" pitchFamily="18" charset="0"/>
              </a:rPr>
              <a:t>İlk seçilenlerin </a:t>
            </a:r>
            <a:r>
              <a:rPr lang="tr-TR" sz="2400" dirty="0">
                <a:latin typeface="Calibri" panose="020F0502020204030204" pitchFamily="34" charset="0"/>
                <a:ea typeface="Calibri" panose="020F0502020204030204" pitchFamily="34" charset="0"/>
                <a:cs typeface="Times New Roman" panose="02020603050405020304" pitchFamily="18" charset="0"/>
              </a:rPr>
              <a:t>görev süresi iki yıldır, ikinci </a:t>
            </a:r>
            <a:r>
              <a:rPr lang="tr-TR" sz="2400" dirty="0" smtClean="0">
                <a:latin typeface="Calibri" panose="020F0502020204030204" pitchFamily="34" charset="0"/>
                <a:ea typeface="Calibri" panose="020F0502020204030204" pitchFamily="34" charset="0"/>
                <a:cs typeface="Times New Roman" panose="02020603050405020304" pitchFamily="18" charset="0"/>
              </a:rPr>
              <a:t>devredekilerin ise </a:t>
            </a:r>
            <a:r>
              <a:rPr lang="tr-TR" sz="2400" dirty="0">
                <a:latin typeface="Calibri" panose="020F0502020204030204" pitchFamily="34" charset="0"/>
                <a:ea typeface="Calibri" panose="020F0502020204030204" pitchFamily="34" charset="0"/>
                <a:cs typeface="Times New Roman" panose="02020603050405020304" pitchFamily="18" charset="0"/>
              </a:rPr>
              <a:t>o yasama döneminin sonuna </a:t>
            </a:r>
            <a:r>
              <a:rPr lang="tr-TR" sz="2400" dirty="0" smtClean="0">
                <a:latin typeface="Calibri" panose="020F0502020204030204" pitchFamily="34" charset="0"/>
                <a:ea typeface="Calibri" panose="020F0502020204030204" pitchFamily="34" charset="0"/>
                <a:cs typeface="Times New Roman" panose="02020603050405020304" pitchFamily="18" charset="0"/>
              </a:rPr>
              <a:t>kadardır. </a:t>
            </a:r>
          </a:p>
          <a:p>
            <a:pPr marL="538163" indent="-538163">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TBMM </a:t>
            </a:r>
            <a:r>
              <a:rPr lang="tr-TR" sz="2400" dirty="0">
                <a:latin typeface="Calibri" panose="020F0502020204030204" pitchFamily="34" charset="0"/>
                <a:ea typeface="Calibri" panose="020F0502020204030204" pitchFamily="34" charset="0"/>
                <a:cs typeface="Times New Roman" panose="02020603050405020304" pitchFamily="18" charset="0"/>
              </a:rPr>
              <a:t>Başkan adayları, Meclis üyeleri içinden, Meclisin toplandığı günden itibaren beş gün içinde, Başkanlık Divanına bildirilir, Başkan seçimi gizli oyla yapılır. </a:t>
            </a:r>
            <a:r>
              <a:rPr lang="tr-TR" sz="2400" u="sng" dirty="0">
                <a:latin typeface="Calibri" panose="020F0502020204030204" pitchFamily="34" charset="0"/>
                <a:ea typeface="Calibri" panose="020F0502020204030204" pitchFamily="34" charset="0"/>
                <a:cs typeface="Times New Roman" panose="02020603050405020304" pitchFamily="18" charset="0"/>
              </a:rPr>
              <a:t>İlk iki oylamada </a:t>
            </a:r>
            <a:r>
              <a:rPr lang="tr-TR" sz="2400" u="sng" dirty="0" smtClean="0">
                <a:latin typeface="Calibri" panose="020F0502020204030204" pitchFamily="34" charset="0"/>
                <a:ea typeface="Calibri" panose="020F0502020204030204" pitchFamily="34" charset="0"/>
                <a:cs typeface="Times New Roman" panose="02020603050405020304" pitchFamily="18" charset="0"/>
              </a:rPr>
              <a:t>2/3</a:t>
            </a:r>
            <a:r>
              <a:rPr lang="tr-TR" sz="2400" dirty="0" smtClean="0">
                <a:latin typeface="Calibri" panose="020F0502020204030204" pitchFamily="34" charset="0"/>
                <a:ea typeface="Calibri" panose="020F0502020204030204" pitchFamily="34" charset="0"/>
                <a:cs typeface="Times New Roman" panose="02020603050405020304" pitchFamily="18" charset="0"/>
              </a:rPr>
              <a:t> ve </a:t>
            </a:r>
            <a:r>
              <a:rPr lang="tr-TR" sz="2400" u="sng" dirty="0">
                <a:latin typeface="Calibri" panose="020F0502020204030204" pitchFamily="34" charset="0"/>
                <a:ea typeface="Calibri" panose="020F0502020204030204" pitchFamily="34" charset="0"/>
                <a:cs typeface="Times New Roman" panose="02020603050405020304" pitchFamily="18" charset="0"/>
              </a:rPr>
              <a:t>üçüncü</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smtClean="0">
                <a:latin typeface="Calibri" panose="020F0502020204030204" pitchFamily="34" charset="0"/>
                <a:ea typeface="Calibri" panose="020F0502020204030204" pitchFamily="34" charset="0"/>
                <a:cs typeface="Times New Roman" panose="02020603050405020304" pitchFamily="18" charset="0"/>
              </a:rPr>
              <a:t>oylamada </a:t>
            </a:r>
            <a:r>
              <a:rPr lang="tr-TR" sz="2400" u="sng" dirty="0" smtClean="0">
                <a:latin typeface="Calibri" panose="020F0502020204030204" pitchFamily="34" charset="0"/>
                <a:ea typeface="Calibri" panose="020F0502020204030204" pitchFamily="34" charset="0"/>
                <a:cs typeface="Times New Roman" panose="02020603050405020304" pitchFamily="18" charset="0"/>
              </a:rPr>
              <a:t>salt çoğunluk;</a:t>
            </a:r>
            <a:r>
              <a:rPr lang="tr-TR" sz="2400" dirty="0" smtClean="0">
                <a:latin typeface="Calibri" panose="020F0502020204030204" pitchFamily="34" charset="0"/>
                <a:ea typeface="Calibri" panose="020F0502020204030204" pitchFamily="34" charset="0"/>
                <a:cs typeface="Times New Roman" panose="02020603050405020304" pitchFamily="18" charset="0"/>
              </a:rPr>
              <a:t> </a:t>
            </a:r>
            <a:r>
              <a:rPr lang="tr-TR" sz="2400" u="sng" dirty="0">
                <a:latin typeface="Calibri" panose="020F0502020204030204" pitchFamily="34" charset="0"/>
                <a:ea typeface="Calibri" panose="020F0502020204030204" pitchFamily="34" charset="0"/>
                <a:cs typeface="Times New Roman" panose="02020603050405020304" pitchFamily="18" charset="0"/>
              </a:rPr>
              <a:t>dördüncü </a:t>
            </a:r>
            <a:r>
              <a:rPr lang="tr-TR" sz="2400" u="sng" dirty="0" smtClean="0">
                <a:latin typeface="Calibri" panose="020F0502020204030204" pitchFamily="34" charset="0"/>
                <a:ea typeface="Calibri" panose="020F0502020204030204" pitchFamily="34" charset="0"/>
                <a:cs typeface="Times New Roman" panose="02020603050405020304" pitchFamily="18" charset="0"/>
              </a:rPr>
              <a:t>oylamada </a:t>
            </a:r>
            <a:r>
              <a:rPr lang="tr-TR" sz="2400" dirty="0" smtClean="0">
                <a:latin typeface="Calibri" panose="020F0502020204030204" pitchFamily="34" charset="0"/>
                <a:ea typeface="Calibri" panose="020F0502020204030204" pitchFamily="34" charset="0"/>
                <a:cs typeface="Times New Roman" panose="02020603050405020304" pitchFamily="18" charset="0"/>
              </a:rPr>
              <a:t>iki adaydan </a:t>
            </a:r>
            <a:r>
              <a:rPr lang="tr-TR" sz="2400" u="sng" dirty="0" smtClean="0">
                <a:latin typeface="Calibri" panose="020F0502020204030204" pitchFamily="34" charset="0"/>
                <a:ea typeface="Calibri" panose="020F0502020204030204" pitchFamily="34" charset="0"/>
                <a:cs typeface="Times New Roman" panose="02020603050405020304" pitchFamily="18" charset="0"/>
              </a:rPr>
              <a:t>en </a:t>
            </a:r>
            <a:r>
              <a:rPr lang="tr-TR" sz="2400" u="sng" dirty="0">
                <a:latin typeface="Calibri" panose="020F0502020204030204" pitchFamily="34" charset="0"/>
                <a:ea typeface="Calibri" panose="020F0502020204030204" pitchFamily="34" charset="0"/>
                <a:cs typeface="Times New Roman" panose="02020603050405020304" pitchFamily="18" charset="0"/>
              </a:rPr>
              <a:t>fazla oy alan </a:t>
            </a:r>
            <a:r>
              <a:rPr lang="tr-TR" sz="2400" dirty="0">
                <a:latin typeface="Calibri" panose="020F0502020204030204" pitchFamily="34" charset="0"/>
                <a:ea typeface="Calibri" panose="020F0502020204030204" pitchFamily="34" charset="0"/>
                <a:cs typeface="Times New Roman" panose="02020603050405020304" pitchFamily="18" charset="0"/>
              </a:rPr>
              <a:t>üye, Başkan seçilmiş olur. </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TBMM </a:t>
            </a:r>
            <a:r>
              <a:rPr lang="tr-TR" sz="2400" dirty="0">
                <a:latin typeface="Calibri" panose="020F0502020204030204" pitchFamily="34" charset="0"/>
                <a:ea typeface="Calibri" panose="020F0502020204030204" pitchFamily="34" charset="0"/>
                <a:cs typeface="Times New Roman" panose="02020603050405020304" pitchFamily="18" charset="0"/>
              </a:rPr>
              <a:t>Başkanı, Başkanvekilleri, üyesi bulundukları siyasî partinin veya parti grubunun Meclis içinde veya dışındaki faaliyetlerine; görevlerinin gereği olan haller dışında, Meclis tartışmalarına katılamazlar; Başkan ve oturumu yöneten Başkanvekili oy </a:t>
            </a:r>
            <a:r>
              <a:rPr lang="tr-TR" sz="2400" dirty="0" smtClean="0">
                <a:latin typeface="Calibri" panose="020F0502020204030204" pitchFamily="34" charset="0"/>
                <a:ea typeface="Calibri" panose="020F0502020204030204" pitchFamily="34" charset="0"/>
                <a:cs typeface="Times New Roman" panose="02020603050405020304" pitchFamily="18" charset="0"/>
              </a:rPr>
              <a:t>kullanamaz.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4016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21</a:t>
            </a:fld>
            <a:endParaRPr lang="tr-TR"/>
          </a:p>
        </p:txBody>
      </p:sp>
      <p:sp>
        <p:nvSpPr>
          <p:cNvPr id="4" name="Dikdörtgen 3"/>
          <p:cNvSpPr/>
          <p:nvPr/>
        </p:nvSpPr>
        <p:spPr>
          <a:xfrm>
            <a:off x="618565" y="551330"/>
            <a:ext cx="11013141" cy="5311006"/>
          </a:xfrm>
          <a:prstGeom prst="rect">
            <a:avLst/>
          </a:prstGeom>
        </p:spPr>
        <p:txBody>
          <a:bodyPr wrap="square">
            <a:spAutoFit/>
          </a:bodyPr>
          <a:lstStyle/>
          <a:p>
            <a:pPr>
              <a:lnSpc>
                <a:spcPct val="107000"/>
              </a:lnSpc>
              <a:spcAft>
                <a:spcPts val="800"/>
              </a:spcAft>
            </a:pPr>
            <a:r>
              <a:rPr lang="tr-TR" sz="3600" b="1" dirty="0">
                <a:latin typeface="Calibri" panose="020F0502020204030204" pitchFamily="34" charset="0"/>
                <a:ea typeface="Calibri" panose="020F0502020204030204" pitchFamily="34" charset="0"/>
                <a:cs typeface="Times New Roman" panose="02020603050405020304" pitchFamily="18" charset="0"/>
              </a:rPr>
              <a:t>C. İçtüzük, siyasî parti grupları ve kolluk işleri </a:t>
            </a:r>
            <a:r>
              <a:rPr lang="tr-TR" sz="3600" dirty="0" smtClean="0">
                <a:latin typeface="Calibri" panose="020F0502020204030204" pitchFamily="34" charset="0"/>
                <a:ea typeface="Calibri" panose="020F0502020204030204" pitchFamily="34" charset="0"/>
                <a:cs typeface="Times New Roman" panose="02020603050405020304" pitchFamily="18" charset="0"/>
              </a:rPr>
              <a:t>(</a:t>
            </a:r>
            <a:r>
              <a:rPr lang="tr-TR" sz="3200" dirty="0" smtClean="0">
                <a:latin typeface="Calibri" panose="020F0502020204030204" pitchFamily="34" charset="0"/>
                <a:ea typeface="Calibri" panose="020F0502020204030204" pitchFamily="34" charset="0"/>
                <a:cs typeface="Times New Roman" panose="02020603050405020304" pitchFamily="18" charset="0"/>
              </a:rPr>
              <a:t>95)</a:t>
            </a:r>
          </a:p>
          <a:p>
            <a:pPr marL="538163" indent="-538163">
              <a:lnSpc>
                <a:spcPct val="107000"/>
              </a:lnSpc>
              <a:spcAft>
                <a:spcPts val="800"/>
              </a:spcAft>
            </a:pPr>
            <a:r>
              <a:rPr lang="tr-TR" sz="3200" dirty="0" smtClean="0">
                <a:latin typeface="Calibri" panose="020F0502020204030204" pitchFamily="34" charset="0"/>
                <a:ea typeface="Calibri" panose="020F0502020204030204" pitchFamily="34" charset="0"/>
                <a:cs typeface="Times New Roman" panose="02020603050405020304" pitchFamily="18" charset="0"/>
              </a:rPr>
              <a:t>TBMM, </a:t>
            </a:r>
            <a:r>
              <a:rPr lang="tr-TR" sz="3200" dirty="0">
                <a:latin typeface="Calibri" panose="020F0502020204030204" pitchFamily="34" charset="0"/>
                <a:ea typeface="Calibri" panose="020F0502020204030204" pitchFamily="34" charset="0"/>
                <a:cs typeface="Times New Roman" panose="02020603050405020304" pitchFamily="18" charset="0"/>
              </a:rPr>
              <a:t>çalışmalarını, kendi yaptığı İçtüzük hükümlerine göre yürütür.  </a:t>
            </a:r>
            <a:endParaRPr lang="tr-TR" sz="32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3200" dirty="0" smtClean="0">
                <a:latin typeface="Calibri" panose="020F0502020204030204" pitchFamily="34" charset="0"/>
                <a:ea typeface="Calibri" panose="020F0502020204030204" pitchFamily="34" charset="0"/>
                <a:cs typeface="Times New Roman" panose="02020603050405020304" pitchFamily="18" charset="0"/>
              </a:rPr>
              <a:t>İçtüzük </a:t>
            </a:r>
            <a:r>
              <a:rPr lang="tr-TR" sz="3200" dirty="0">
                <a:latin typeface="Calibri" panose="020F0502020204030204" pitchFamily="34" charset="0"/>
                <a:ea typeface="Calibri" panose="020F0502020204030204" pitchFamily="34" charset="0"/>
                <a:cs typeface="Times New Roman" panose="02020603050405020304" pitchFamily="18" charset="0"/>
              </a:rPr>
              <a:t>hükümleri, siyasî parti gruplarının, Meclisin bütün faaliyetlerine üye sayısı oranında katılmalarını sağlayacak </a:t>
            </a:r>
            <a:r>
              <a:rPr lang="tr-TR" sz="3200" dirty="0" smtClean="0">
                <a:latin typeface="Calibri" panose="020F0502020204030204" pitchFamily="34" charset="0"/>
                <a:ea typeface="Calibri" panose="020F0502020204030204" pitchFamily="34" charset="0"/>
                <a:cs typeface="Times New Roman" panose="02020603050405020304" pitchFamily="18" charset="0"/>
              </a:rPr>
              <a:t>şekilde düzenlenir</a:t>
            </a:r>
            <a:r>
              <a:rPr lang="tr-TR" sz="3200" dirty="0">
                <a:latin typeface="Calibri" panose="020F0502020204030204" pitchFamily="34" charset="0"/>
                <a:ea typeface="Calibri" panose="020F0502020204030204" pitchFamily="34" charset="0"/>
                <a:cs typeface="Times New Roman" panose="02020603050405020304" pitchFamily="18" charset="0"/>
              </a:rPr>
              <a:t>. </a:t>
            </a:r>
            <a:endParaRPr lang="tr-TR" sz="32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3200" dirty="0" smtClean="0">
                <a:latin typeface="Calibri" panose="020F0502020204030204" pitchFamily="34" charset="0"/>
                <a:ea typeface="Calibri" panose="020F0502020204030204" pitchFamily="34" charset="0"/>
                <a:cs typeface="Times New Roman" panose="02020603050405020304" pitchFamily="18" charset="0"/>
              </a:rPr>
              <a:t>Siyasî </a:t>
            </a:r>
            <a:r>
              <a:rPr lang="tr-TR" sz="3200" dirty="0">
                <a:latin typeface="Calibri" panose="020F0502020204030204" pitchFamily="34" charset="0"/>
                <a:ea typeface="Calibri" panose="020F0502020204030204" pitchFamily="34" charset="0"/>
                <a:cs typeface="Times New Roman" panose="02020603050405020304" pitchFamily="18" charset="0"/>
              </a:rPr>
              <a:t>parti grupları, en az </a:t>
            </a:r>
            <a:r>
              <a:rPr lang="tr-TR" sz="3200" dirty="0" smtClean="0">
                <a:latin typeface="Calibri" panose="020F0502020204030204" pitchFamily="34" charset="0"/>
                <a:ea typeface="Calibri" panose="020F0502020204030204" pitchFamily="34" charset="0"/>
                <a:cs typeface="Times New Roman" panose="02020603050405020304" pitchFamily="18" charset="0"/>
              </a:rPr>
              <a:t>20 üyeden </a:t>
            </a:r>
            <a:r>
              <a:rPr lang="tr-TR" sz="3200" dirty="0">
                <a:latin typeface="Calibri" panose="020F0502020204030204" pitchFamily="34" charset="0"/>
                <a:ea typeface="Calibri" panose="020F0502020204030204" pitchFamily="34" charset="0"/>
                <a:cs typeface="Times New Roman" panose="02020603050405020304" pitchFamily="18" charset="0"/>
              </a:rPr>
              <a:t>meydana gelir. </a:t>
            </a:r>
            <a:endParaRPr lang="tr-TR" sz="32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3200" dirty="0" smtClean="0">
                <a:latin typeface="Calibri" panose="020F0502020204030204" pitchFamily="34" charset="0"/>
                <a:ea typeface="Calibri" panose="020F0502020204030204" pitchFamily="34" charset="0"/>
                <a:cs typeface="Times New Roman" panose="02020603050405020304" pitchFamily="18" charset="0"/>
              </a:rPr>
              <a:t>TBMM’nin bütün </a:t>
            </a:r>
            <a:r>
              <a:rPr lang="tr-TR" sz="3200" dirty="0">
                <a:latin typeface="Calibri" panose="020F0502020204030204" pitchFamily="34" charset="0"/>
                <a:ea typeface="Calibri" panose="020F0502020204030204" pitchFamily="34" charset="0"/>
                <a:cs typeface="Times New Roman" panose="02020603050405020304" pitchFamily="18" charset="0"/>
              </a:rPr>
              <a:t>bina, tesis, eklenti ve arazisinde kolluk ve yönetim hizmetleri Meclis Başkanlığı eliyle </a:t>
            </a:r>
            <a:r>
              <a:rPr lang="tr-TR" sz="3200" dirty="0" smtClean="0">
                <a:latin typeface="Calibri" panose="020F0502020204030204" pitchFamily="34" charset="0"/>
                <a:ea typeface="Calibri" panose="020F0502020204030204" pitchFamily="34" charset="0"/>
                <a:cs typeface="Times New Roman" panose="02020603050405020304" pitchFamily="18" charset="0"/>
              </a:rPr>
              <a:t>yürütülür</a:t>
            </a:r>
            <a:r>
              <a:rPr lang="tr-TR" sz="3200" dirty="0">
                <a:latin typeface="Calibri" panose="020F0502020204030204" pitchFamily="34" charset="0"/>
                <a:ea typeface="Calibri" panose="020F0502020204030204" pitchFamily="34" charset="0"/>
                <a:cs typeface="Times New Roman" panose="02020603050405020304" pitchFamily="18" charset="0"/>
              </a:rPr>
              <a:t>. </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14508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22</a:t>
            </a:fld>
            <a:endParaRPr lang="tr-TR"/>
          </a:p>
        </p:txBody>
      </p:sp>
      <p:sp>
        <p:nvSpPr>
          <p:cNvPr id="4" name="Dikdörtgen 3"/>
          <p:cNvSpPr/>
          <p:nvPr/>
        </p:nvSpPr>
        <p:spPr>
          <a:xfrm>
            <a:off x="699247" y="699247"/>
            <a:ext cx="10838329" cy="5735353"/>
          </a:xfrm>
          <a:prstGeom prst="rect">
            <a:avLst/>
          </a:prstGeom>
        </p:spPr>
        <p:txBody>
          <a:bodyPr wrap="square">
            <a:spAutoFit/>
          </a:bodyPr>
          <a:lstStyle/>
          <a:p>
            <a:pPr>
              <a:lnSpc>
                <a:spcPct val="107000"/>
              </a:lnSpc>
              <a:spcAft>
                <a:spcPts val="800"/>
              </a:spcAft>
            </a:pPr>
            <a:r>
              <a:rPr lang="tr-TR" sz="3600" b="1" dirty="0">
                <a:latin typeface="Calibri" panose="020F0502020204030204" pitchFamily="34" charset="0"/>
                <a:ea typeface="Calibri" panose="020F0502020204030204" pitchFamily="34" charset="0"/>
                <a:cs typeface="Times New Roman" panose="02020603050405020304" pitchFamily="18" charset="0"/>
              </a:rPr>
              <a:t>D. Toplantı ve karar yeter sayısı </a:t>
            </a:r>
            <a:r>
              <a:rPr lang="tr-TR" sz="3600" dirty="0" smtClean="0">
                <a:latin typeface="Calibri" panose="020F0502020204030204" pitchFamily="34" charset="0"/>
                <a:ea typeface="Calibri" panose="020F0502020204030204" pitchFamily="34" charset="0"/>
                <a:cs typeface="Times New Roman" panose="02020603050405020304" pitchFamily="18" charset="0"/>
              </a:rPr>
              <a:t>(</a:t>
            </a:r>
            <a:r>
              <a:rPr lang="tr-TR" sz="3200" dirty="0" smtClean="0">
                <a:latin typeface="Calibri" panose="020F0502020204030204" pitchFamily="34" charset="0"/>
                <a:ea typeface="Calibri" panose="020F0502020204030204" pitchFamily="34" charset="0"/>
                <a:cs typeface="Times New Roman" panose="02020603050405020304" pitchFamily="18" charset="0"/>
              </a:rPr>
              <a:t>96)</a:t>
            </a:r>
          </a:p>
          <a:p>
            <a:pPr>
              <a:lnSpc>
                <a:spcPct val="107000"/>
              </a:lnSpc>
              <a:spcAft>
                <a:spcPts val="800"/>
              </a:spcAft>
            </a:pPr>
            <a:r>
              <a:rPr lang="tr-TR" sz="3200" dirty="0" smtClean="0">
                <a:latin typeface="Calibri" panose="020F0502020204030204" pitchFamily="34" charset="0"/>
                <a:ea typeface="Calibri" panose="020F0502020204030204" pitchFamily="34" charset="0"/>
                <a:cs typeface="Times New Roman" panose="02020603050405020304" pitchFamily="18" charset="0"/>
              </a:rPr>
              <a:t>TBMM, bütün </a:t>
            </a:r>
            <a:r>
              <a:rPr lang="tr-TR" sz="3200" dirty="0">
                <a:latin typeface="Calibri" panose="020F0502020204030204" pitchFamily="34" charset="0"/>
                <a:ea typeface="Calibri" panose="020F0502020204030204" pitchFamily="34" charset="0"/>
                <a:cs typeface="Times New Roman" panose="02020603050405020304" pitchFamily="18" charset="0"/>
              </a:rPr>
              <a:t>işlerinde üye tamsayısının en az </a:t>
            </a:r>
            <a:r>
              <a:rPr lang="tr-TR" sz="3200" dirty="0" smtClean="0">
                <a:latin typeface="Calibri" panose="020F0502020204030204" pitchFamily="34" charset="0"/>
                <a:ea typeface="Calibri" panose="020F0502020204030204" pitchFamily="34" charset="0"/>
                <a:cs typeface="Times New Roman" panose="02020603050405020304" pitchFamily="18" charset="0"/>
              </a:rPr>
              <a:t>1/3 ile </a:t>
            </a:r>
            <a:r>
              <a:rPr lang="tr-TR" sz="3200" dirty="0">
                <a:latin typeface="Calibri" panose="020F0502020204030204" pitchFamily="34" charset="0"/>
                <a:ea typeface="Calibri" panose="020F0502020204030204" pitchFamily="34" charset="0"/>
                <a:cs typeface="Times New Roman" panose="02020603050405020304" pitchFamily="18" charset="0"/>
              </a:rPr>
              <a:t>toplanır. </a:t>
            </a:r>
            <a:endParaRPr lang="tr-TR" sz="3200" dirty="0" smtClean="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3200" dirty="0" smtClean="0">
                <a:latin typeface="Calibri" panose="020F0502020204030204" pitchFamily="34" charset="0"/>
                <a:ea typeface="Calibri" panose="020F0502020204030204" pitchFamily="34" charset="0"/>
                <a:cs typeface="Times New Roman" panose="02020603050405020304" pitchFamily="18" charset="0"/>
              </a:rPr>
              <a:t>Anayasada </a:t>
            </a:r>
            <a:r>
              <a:rPr lang="tr-TR" sz="3200" dirty="0">
                <a:latin typeface="Calibri" panose="020F0502020204030204" pitchFamily="34" charset="0"/>
                <a:ea typeface="Calibri" panose="020F0502020204030204" pitchFamily="34" charset="0"/>
                <a:cs typeface="Times New Roman" panose="02020603050405020304" pitchFamily="18" charset="0"/>
              </a:rPr>
              <a:t>başkaca bir hüküm yoksa toplantıya katılanların salt çoğunluğu ile karar verir; ancak karar yeter sayısı hiçbir şekilde üye tamsayısının dörtte birinin bir fazlasından az </a:t>
            </a:r>
            <a:r>
              <a:rPr lang="tr-TR" sz="3200" dirty="0" smtClean="0">
                <a:latin typeface="Calibri" panose="020F0502020204030204" pitchFamily="34" charset="0"/>
                <a:ea typeface="Calibri" panose="020F0502020204030204" pitchFamily="34" charset="0"/>
                <a:cs typeface="Times New Roman" panose="02020603050405020304" pitchFamily="18" charset="0"/>
              </a:rPr>
              <a:t>olamaz (138).</a:t>
            </a:r>
          </a:p>
          <a:p>
            <a:pPr marL="538163" indent="-538163">
              <a:lnSpc>
                <a:spcPct val="107000"/>
              </a:lnSpc>
              <a:spcAft>
                <a:spcPts val="800"/>
              </a:spcAft>
            </a:pPr>
            <a:r>
              <a:rPr lang="tr-TR" sz="3200" dirty="0" smtClean="0">
                <a:latin typeface="Calibri" panose="020F0502020204030204" pitchFamily="34" charset="0"/>
                <a:ea typeface="Calibri" panose="020F0502020204030204" pitchFamily="34" charset="0"/>
                <a:cs typeface="Times New Roman" panose="02020603050405020304" pitchFamily="18" charset="0"/>
              </a:rPr>
              <a:t>Bakanlar </a:t>
            </a:r>
            <a:r>
              <a:rPr lang="tr-TR" sz="3200" dirty="0">
                <a:latin typeface="Calibri" panose="020F0502020204030204" pitchFamily="34" charset="0"/>
                <a:ea typeface="Calibri" panose="020F0502020204030204" pitchFamily="34" charset="0"/>
                <a:cs typeface="Times New Roman" panose="02020603050405020304" pitchFamily="18" charset="0"/>
              </a:rPr>
              <a:t>Kurulu üyeleri, Türkiye Büyük Millet Meclisinin katılamadıkları oturumlarında, kendileri yerine oy kullanmak üzere bir bakana yetki verebilirler. Ancak bir bakan kendi oyu ile birlikte en çok iki oy kullanabilir. </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58015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23</a:t>
            </a:fld>
            <a:endParaRPr lang="tr-TR"/>
          </a:p>
        </p:txBody>
      </p:sp>
      <p:sp>
        <p:nvSpPr>
          <p:cNvPr id="4" name="Dikdörtgen 3"/>
          <p:cNvSpPr/>
          <p:nvPr/>
        </p:nvSpPr>
        <p:spPr>
          <a:xfrm>
            <a:off x="968187" y="632012"/>
            <a:ext cx="10582837" cy="4615623"/>
          </a:xfrm>
          <a:prstGeom prst="rect">
            <a:avLst/>
          </a:prstGeom>
        </p:spPr>
        <p:txBody>
          <a:bodyPr wrap="square">
            <a:spAutoFit/>
          </a:bodyPr>
          <a:lstStyle/>
          <a:p>
            <a:pPr>
              <a:lnSpc>
                <a:spcPct val="107000"/>
              </a:lnSpc>
              <a:spcAft>
                <a:spcPts val="800"/>
              </a:spcAft>
            </a:pPr>
            <a:r>
              <a:rPr lang="tr-TR" sz="3200" b="1" dirty="0" err="1" smtClean="0">
                <a:latin typeface="Calibri" panose="020F0502020204030204" pitchFamily="34" charset="0"/>
                <a:ea typeface="Calibri" panose="020F0502020204030204" pitchFamily="34" charset="0"/>
                <a:cs typeface="Times New Roman" panose="02020603050405020304" pitchFamily="18" charset="0"/>
              </a:rPr>
              <a:t>E.Görüşmelerin</a:t>
            </a:r>
            <a:r>
              <a:rPr lang="tr-TR" sz="3200" b="1" dirty="0" smtClean="0">
                <a:latin typeface="Calibri" panose="020F0502020204030204" pitchFamily="34" charset="0"/>
                <a:ea typeface="Calibri" panose="020F0502020204030204" pitchFamily="34" charset="0"/>
                <a:cs typeface="Times New Roman" panose="02020603050405020304" pitchFamily="18" charset="0"/>
              </a:rPr>
              <a:t> </a:t>
            </a:r>
            <a:r>
              <a:rPr lang="tr-TR" sz="3200" b="1" dirty="0">
                <a:latin typeface="Calibri" panose="020F0502020204030204" pitchFamily="34" charset="0"/>
                <a:ea typeface="Calibri" panose="020F0502020204030204" pitchFamily="34" charset="0"/>
                <a:cs typeface="Times New Roman" panose="02020603050405020304" pitchFamily="18" charset="0"/>
              </a:rPr>
              <a:t>açıklığı ve yayımlanması </a:t>
            </a:r>
            <a:r>
              <a:rPr lang="tr-TR" sz="3200" dirty="0" smtClean="0">
                <a:latin typeface="Calibri" panose="020F0502020204030204" pitchFamily="34" charset="0"/>
                <a:ea typeface="Calibri" panose="020F0502020204030204" pitchFamily="34" charset="0"/>
                <a:cs typeface="Times New Roman" panose="02020603050405020304" pitchFamily="18" charset="0"/>
              </a:rPr>
              <a:t>(97)</a:t>
            </a:r>
          </a:p>
          <a:p>
            <a:pPr>
              <a:lnSpc>
                <a:spcPct val="107000"/>
              </a:lnSpc>
              <a:spcAft>
                <a:spcPts val="800"/>
              </a:spcAft>
            </a:pPr>
            <a:r>
              <a:rPr lang="tr-TR" sz="3200" dirty="0" smtClean="0">
                <a:latin typeface="Calibri" panose="020F0502020204030204" pitchFamily="34" charset="0"/>
                <a:ea typeface="Calibri" panose="020F0502020204030204" pitchFamily="34" charset="0"/>
                <a:cs typeface="Times New Roman" panose="02020603050405020304" pitchFamily="18" charset="0"/>
              </a:rPr>
              <a:t>Genel Kuruldaki </a:t>
            </a:r>
            <a:r>
              <a:rPr lang="tr-TR" sz="3200" u="sng" dirty="0">
                <a:latin typeface="Calibri" panose="020F0502020204030204" pitchFamily="34" charset="0"/>
                <a:ea typeface="Calibri" panose="020F0502020204030204" pitchFamily="34" charset="0"/>
                <a:cs typeface="Times New Roman" panose="02020603050405020304" pitchFamily="18" charset="0"/>
              </a:rPr>
              <a:t>görüşmeler açıktır </a:t>
            </a:r>
            <a:r>
              <a:rPr lang="tr-TR" sz="3200" dirty="0">
                <a:latin typeface="Calibri" panose="020F0502020204030204" pitchFamily="34" charset="0"/>
                <a:ea typeface="Calibri" panose="020F0502020204030204" pitchFamily="34" charset="0"/>
                <a:cs typeface="Times New Roman" panose="02020603050405020304" pitchFamily="18" charset="0"/>
              </a:rPr>
              <a:t>ve tutanak dergisinde tam olarak yayımlanır. </a:t>
            </a:r>
            <a:endParaRPr lang="tr-TR" sz="32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3200" dirty="0" smtClean="0">
                <a:latin typeface="Calibri" panose="020F0502020204030204" pitchFamily="34" charset="0"/>
                <a:ea typeface="Calibri" panose="020F0502020204030204" pitchFamily="34" charset="0"/>
                <a:cs typeface="Times New Roman" panose="02020603050405020304" pitchFamily="18" charset="0"/>
              </a:rPr>
              <a:t>Meclis </a:t>
            </a:r>
            <a:r>
              <a:rPr lang="tr-TR" sz="3200" dirty="0">
                <a:latin typeface="Calibri" panose="020F0502020204030204" pitchFamily="34" charset="0"/>
                <a:ea typeface="Calibri" panose="020F0502020204030204" pitchFamily="34" charset="0"/>
                <a:cs typeface="Times New Roman" panose="02020603050405020304" pitchFamily="18" charset="0"/>
              </a:rPr>
              <a:t>İçtüzük hükümlerine göre </a:t>
            </a:r>
            <a:r>
              <a:rPr lang="tr-TR" sz="3200" u="sng" dirty="0">
                <a:latin typeface="Calibri" panose="020F0502020204030204" pitchFamily="34" charset="0"/>
                <a:ea typeface="Calibri" panose="020F0502020204030204" pitchFamily="34" charset="0"/>
                <a:cs typeface="Times New Roman" panose="02020603050405020304" pitchFamily="18" charset="0"/>
              </a:rPr>
              <a:t>kapalı oturumlar </a:t>
            </a:r>
            <a:r>
              <a:rPr lang="tr-TR" sz="3200" dirty="0">
                <a:latin typeface="Calibri" panose="020F0502020204030204" pitchFamily="34" charset="0"/>
                <a:ea typeface="Calibri" panose="020F0502020204030204" pitchFamily="34" charset="0"/>
                <a:cs typeface="Times New Roman" panose="02020603050405020304" pitchFamily="18" charset="0"/>
              </a:rPr>
              <a:t>yapabilir, bu oturumlardaki görüşmelerin yayımı </a:t>
            </a:r>
            <a:r>
              <a:rPr lang="tr-TR" sz="3200" dirty="0" smtClean="0">
                <a:latin typeface="Calibri" panose="020F0502020204030204" pitchFamily="34" charset="0"/>
                <a:ea typeface="Calibri" panose="020F0502020204030204" pitchFamily="34" charset="0"/>
                <a:cs typeface="Times New Roman" panose="02020603050405020304" pitchFamily="18" charset="0"/>
              </a:rPr>
              <a:t>Meclisin </a:t>
            </a:r>
            <a:r>
              <a:rPr lang="tr-TR" sz="3200" dirty="0">
                <a:latin typeface="Calibri" panose="020F0502020204030204" pitchFamily="34" charset="0"/>
                <a:ea typeface="Calibri" panose="020F0502020204030204" pitchFamily="34" charset="0"/>
                <a:cs typeface="Times New Roman" panose="02020603050405020304" pitchFamily="18" charset="0"/>
              </a:rPr>
              <a:t>kararına bağlıdır. </a:t>
            </a:r>
            <a:endParaRPr lang="tr-TR" sz="32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3200" dirty="0" smtClean="0">
                <a:latin typeface="Calibri" panose="020F0502020204030204" pitchFamily="34" charset="0"/>
                <a:ea typeface="Calibri" panose="020F0502020204030204" pitchFamily="34" charset="0"/>
                <a:cs typeface="Times New Roman" panose="02020603050405020304" pitchFamily="18" charset="0"/>
              </a:rPr>
              <a:t>Meclisteki </a:t>
            </a:r>
            <a:r>
              <a:rPr lang="tr-TR" sz="3200" dirty="0">
                <a:latin typeface="Calibri" panose="020F0502020204030204" pitchFamily="34" charset="0"/>
                <a:ea typeface="Calibri" panose="020F0502020204030204" pitchFamily="34" charset="0"/>
                <a:cs typeface="Times New Roman" panose="02020603050405020304" pitchFamily="18" charset="0"/>
              </a:rPr>
              <a:t>açık görüşmelerin, o oturumdaki Başkanlık Divanının teklifi üzerine </a:t>
            </a:r>
            <a:r>
              <a:rPr lang="tr-TR" sz="3200" dirty="0" smtClean="0">
                <a:latin typeface="Calibri" panose="020F0502020204030204" pitchFamily="34" charset="0"/>
                <a:ea typeface="Calibri" panose="020F0502020204030204" pitchFamily="34" charset="0"/>
                <a:cs typeface="Times New Roman" panose="02020603050405020304" pitchFamily="18" charset="0"/>
              </a:rPr>
              <a:t>Meclisçe </a:t>
            </a:r>
            <a:r>
              <a:rPr lang="tr-TR" sz="3200" dirty="0">
                <a:latin typeface="Calibri" panose="020F0502020204030204" pitchFamily="34" charset="0"/>
                <a:ea typeface="Calibri" panose="020F0502020204030204" pitchFamily="34" charset="0"/>
                <a:cs typeface="Times New Roman" panose="02020603050405020304" pitchFamily="18" charset="0"/>
              </a:rPr>
              <a:t>başkaca bir karar alınmadıkça, her türlü vasıta ile yayımı serbesttir.</a:t>
            </a:r>
            <a:endParaRPr lang="tr-TR" sz="3200" dirty="0"/>
          </a:p>
        </p:txBody>
      </p:sp>
    </p:spTree>
    <p:extLst>
      <p:ext uri="{BB962C8B-B14F-4D97-AF65-F5344CB8AC3E}">
        <p14:creationId xmlns:p14="http://schemas.microsoft.com/office/powerpoint/2010/main" val="20404086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24</a:t>
            </a:fld>
            <a:endParaRPr lang="tr-TR"/>
          </a:p>
        </p:txBody>
      </p:sp>
      <p:sp>
        <p:nvSpPr>
          <p:cNvPr id="4" name="Dikdörtgen 3"/>
          <p:cNvSpPr/>
          <p:nvPr/>
        </p:nvSpPr>
        <p:spPr>
          <a:xfrm>
            <a:off x="645458" y="586871"/>
            <a:ext cx="10959354" cy="5215530"/>
          </a:xfrm>
          <a:prstGeom prst="rect">
            <a:avLst/>
          </a:prstGeom>
        </p:spPr>
        <p:txBody>
          <a:bodyPr wrap="square">
            <a:spAutoFit/>
          </a:bodyPr>
          <a:lstStyle/>
          <a:p>
            <a:pPr>
              <a:lnSpc>
                <a:spcPct val="107000"/>
              </a:lnSpc>
              <a:spcAft>
                <a:spcPts val="800"/>
              </a:spcAft>
            </a:pPr>
            <a:r>
              <a:rPr lang="tr-TR" sz="2800" b="1" dirty="0">
                <a:latin typeface="Calibri" panose="020F0502020204030204" pitchFamily="34" charset="0"/>
                <a:ea typeface="Calibri" panose="020F0502020204030204" pitchFamily="34" charset="0"/>
                <a:cs typeface="Times New Roman" panose="02020603050405020304" pitchFamily="18" charset="0"/>
              </a:rPr>
              <a:t>IV. Türkiye Büyük Millet Meclisinin bilgi edinme ve denetim yolları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b="1" dirty="0">
                <a:latin typeface="Calibri" panose="020F0502020204030204" pitchFamily="34" charset="0"/>
                <a:ea typeface="Calibri" panose="020F0502020204030204" pitchFamily="34" charset="0"/>
                <a:cs typeface="Times New Roman" panose="02020603050405020304" pitchFamily="18" charset="0"/>
              </a:rPr>
              <a:t>A. Genel olarak </a:t>
            </a:r>
            <a:r>
              <a:rPr lang="tr-TR" sz="2800" dirty="0" smtClean="0">
                <a:latin typeface="Calibri" panose="020F0502020204030204" pitchFamily="34" charset="0"/>
                <a:ea typeface="Calibri" panose="020F0502020204030204" pitchFamily="34" charset="0"/>
                <a:cs typeface="Times New Roman" panose="02020603050405020304" pitchFamily="18" charset="0"/>
              </a:rPr>
              <a:t>(98)</a:t>
            </a:r>
          </a:p>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Meclis 1) </a:t>
            </a:r>
            <a:r>
              <a:rPr lang="tr-TR" sz="2800" u="sng" dirty="0" smtClean="0">
                <a:latin typeface="Calibri" panose="020F0502020204030204" pitchFamily="34" charset="0"/>
                <a:ea typeface="Calibri" panose="020F0502020204030204" pitchFamily="34" charset="0"/>
                <a:cs typeface="Times New Roman" panose="02020603050405020304" pitchFamily="18" charset="0"/>
              </a:rPr>
              <a:t>soru</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smtClean="0">
                <a:latin typeface="Calibri" panose="020F0502020204030204" pitchFamily="34" charset="0"/>
                <a:ea typeface="Calibri" panose="020F0502020204030204" pitchFamily="34" charset="0"/>
                <a:cs typeface="Times New Roman" panose="02020603050405020304" pitchFamily="18" charset="0"/>
              </a:rPr>
              <a:t>2) </a:t>
            </a:r>
            <a:r>
              <a:rPr lang="tr-TR" sz="2800" u="sng" dirty="0" smtClean="0">
                <a:latin typeface="Calibri" panose="020F0502020204030204" pitchFamily="34" charset="0"/>
                <a:ea typeface="Calibri" panose="020F0502020204030204" pitchFamily="34" charset="0"/>
                <a:cs typeface="Times New Roman" panose="02020603050405020304" pitchFamily="18" charset="0"/>
              </a:rPr>
              <a:t>Meclis </a:t>
            </a:r>
            <a:r>
              <a:rPr lang="tr-TR" sz="2800" u="sng" dirty="0">
                <a:latin typeface="Calibri" panose="020F0502020204030204" pitchFamily="34" charset="0"/>
                <a:ea typeface="Calibri" panose="020F0502020204030204" pitchFamily="34" charset="0"/>
                <a:cs typeface="Times New Roman" panose="02020603050405020304" pitchFamily="18" charset="0"/>
              </a:rPr>
              <a:t>araştırması</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smtClean="0">
                <a:latin typeface="Calibri" panose="020F0502020204030204" pitchFamily="34" charset="0"/>
                <a:ea typeface="Calibri" panose="020F0502020204030204" pitchFamily="34" charset="0"/>
                <a:cs typeface="Times New Roman" panose="02020603050405020304" pitchFamily="18" charset="0"/>
              </a:rPr>
              <a:t>3</a:t>
            </a:r>
            <a:r>
              <a:rPr lang="tr-TR" sz="2800" u="sng" dirty="0" smtClean="0">
                <a:latin typeface="Calibri" panose="020F0502020204030204" pitchFamily="34" charset="0"/>
                <a:ea typeface="Calibri" panose="020F0502020204030204" pitchFamily="34" charset="0"/>
                <a:cs typeface="Times New Roman" panose="02020603050405020304" pitchFamily="18" charset="0"/>
              </a:rPr>
              <a:t>) genel </a:t>
            </a:r>
            <a:r>
              <a:rPr lang="tr-TR" sz="2800" u="sng" dirty="0">
                <a:latin typeface="Calibri" panose="020F0502020204030204" pitchFamily="34" charset="0"/>
                <a:ea typeface="Calibri" panose="020F0502020204030204" pitchFamily="34" charset="0"/>
                <a:cs typeface="Times New Roman" panose="02020603050405020304" pitchFamily="18" charset="0"/>
              </a:rPr>
              <a:t>görüşme, </a:t>
            </a:r>
            <a:r>
              <a:rPr lang="tr-TR" sz="2800" u="sng" dirty="0" smtClean="0">
                <a:latin typeface="Calibri" panose="020F0502020204030204" pitchFamily="34" charset="0"/>
                <a:ea typeface="Calibri" panose="020F0502020204030204" pitchFamily="34" charset="0"/>
                <a:cs typeface="Times New Roman" panose="02020603050405020304" pitchFamily="18" charset="0"/>
              </a:rPr>
              <a:t>4) gensoru </a:t>
            </a:r>
            <a:r>
              <a:rPr lang="tr-TR" sz="2800" u="sng" dirty="0">
                <a:latin typeface="Calibri" panose="020F0502020204030204" pitchFamily="34" charset="0"/>
                <a:ea typeface="Calibri" panose="020F0502020204030204" pitchFamily="34" charset="0"/>
                <a:cs typeface="Times New Roman" panose="02020603050405020304" pitchFamily="18" charset="0"/>
              </a:rPr>
              <a:t>ve </a:t>
            </a:r>
            <a:r>
              <a:rPr lang="tr-TR" sz="2800" u="sng" dirty="0" smtClean="0">
                <a:latin typeface="Calibri" panose="020F0502020204030204" pitchFamily="34" charset="0"/>
                <a:ea typeface="Calibri" panose="020F0502020204030204" pitchFamily="34" charset="0"/>
                <a:cs typeface="Times New Roman" panose="02020603050405020304" pitchFamily="18" charset="0"/>
              </a:rPr>
              <a:t>5) Meclis </a:t>
            </a:r>
            <a:r>
              <a:rPr lang="tr-TR" sz="2800" u="sng" dirty="0">
                <a:latin typeface="Calibri" panose="020F0502020204030204" pitchFamily="34" charset="0"/>
                <a:ea typeface="Calibri" panose="020F0502020204030204" pitchFamily="34" charset="0"/>
                <a:cs typeface="Times New Roman" panose="02020603050405020304" pitchFamily="18" charset="0"/>
              </a:rPr>
              <a:t>soruşturması</a:t>
            </a:r>
            <a:r>
              <a:rPr lang="tr-TR" sz="2800" dirty="0">
                <a:latin typeface="Calibri" panose="020F0502020204030204" pitchFamily="34" charset="0"/>
                <a:ea typeface="Calibri" panose="020F0502020204030204" pitchFamily="34" charset="0"/>
                <a:cs typeface="Times New Roman" panose="02020603050405020304" pitchFamily="18" charset="0"/>
              </a:rPr>
              <a:t> yollarıyla denetleme yetkisini kullanır.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u="sng" dirty="0" smtClean="0">
                <a:latin typeface="Calibri" panose="020F0502020204030204" pitchFamily="34" charset="0"/>
                <a:ea typeface="Calibri" panose="020F0502020204030204" pitchFamily="34" charset="0"/>
                <a:cs typeface="Times New Roman" panose="02020603050405020304" pitchFamily="18" charset="0"/>
              </a:rPr>
              <a:t>Soru</a:t>
            </a:r>
            <a:r>
              <a:rPr lang="tr-TR" sz="2800" dirty="0">
                <a:latin typeface="Calibri" panose="020F0502020204030204" pitchFamily="34" charset="0"/>
                <a:ea typeface="Calibri" panose="020F0502020204030204" pitchFamily="34" charset="0"/>
                <a:cs typeface="Times New Roman" panose="02020603050405020304" pitchFamily="18" charset="0"/>
              </a:rPr>
              <a:t>, Bakanlar Kurulu adına, sözlü veya yazılı olarak cevaplandırılmak üzere Başbakan veya bakanlardan bilgi istemekten ibarettir.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u="sng" dirty="0" smtClean="0">
                <a:latin typeface="Calibri" panose="020F0502020204030204" pitchFamily="34" charset="0"/>
                <a:ea typeface="Calibri" panose="020F0502020204030204" pitchFamily="34" charset="0"/>
                <a:cs typeface="Times New Roman" panose="02020603050405020304" pitchFamily="18" charset="0"/>
              </a:rPr>
              <a:t>Meclis </a:t>
            </a:r>
            <a:r>
              <a:rPr lang="tr-TR" sz="2800" u="sng" dirty="0">
                <a:latin typeface="Calibri" panose="020F0502020204030204" pitchFamily="34" charset="0"/>
                <a:ea typeface="Calibri" panose="020F0502020204030204" pitchFamily="34" charset="0"/>
                <a:cs typeface="Times New Roman" panose="02020603050405020304" pitchFamily="18" charset="0"/>
              </a:rPr>
              <a:t>araştırması</a:t>
            </a:r>
            <a:r>
              <a:rPr lang="tr-TR" sz="2800" dirty="0">
                <a:latin typeface="Calibri" panose="020F0502020204030204" pitchFamily="34" charset="0"/>
                <a:ea typeface="Calibri" panose="020F0502020204030204" pitchFamily="34" charset="0"/>
                <a:cs typeface="Times New Roman" panose="02020603050405020304" pitchFamily="18" charset="0"/>
              </a:rPr>
              <a:t>, belli bir konuda bilgi edinilmek için yapılan incelemeden ibarettir.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u="sng" dirty="0" smtClean="0">
                <a:latin typeface="Calibri" panose="020F0502020204030204" pitchFamily="34" charset="0"/>
                <a:ea typeface="Calibri" panose="020F0502020204030204" pitchFamily="34" charset="0"/>
                <a:cs typeface="Times New Roman" panose="02020603050405020304" pitchFamily="18" charset="0"/>
              </a:rPr>
              <a:t>Genel </a:t>
            </a:r>
            <a:r>
              <a:rPr lang="tr-TR" sz="2800" u="sng" dirty="0">
                <a:latin typeface="Calibri" panose="020F0502020204030204" pitchFamily="34" charset="0"/>
                <a:ea typeface="Calibri" panose="020F0502020204030204" pitchFamily="34" charset="0"/>
                <a:cs typeface="Times New Roman" panose="02020603050405020304" pitchFamily="18" charset="0"/>
              </a:rPr>
              <a:t>görüşme</a:t>
            </a:r>
            <a:r>
              <a:rPr lang="tr-TR" sz="2800" dirty="0">
                <a:latin typeface="Calibri" panose="020F0502020204030204" pitchFamily="34" charset="0"/>
                <a:ea typeface="Calibri" panose="020F0502020204030204" pitchFamily="34" charset="0"/>
                <a:cs typeface="Times New Roman" panose="02020603050405020304" pitchFamily="18" charset="0"/>
              </a:rPr>
              <a:t>, toplumu ve Devlet faaliyetlerini ilgilendiren belli bir konunun, Türkiye Büyük Millet Meclisi Genel Kurulunda görüşülmesidir.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18334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25</a:t>
            </a:fld>
            <a:endParaRPr lang="tr-TR"/>
          </a:p>
        </p:txBody>
      </p:sp>
      <p:sp>
        <p:nvSpPr>
          <p:cNvPr id="4" name="Dikdörtgen 3"/>
          <p:cNvSpPr/>
          <p:nvPr/>
        </p:nvSpPr>
        <p:spPr>
          <a:xfrm>
            <a:off x="609600" y="481087"/>
            <a:ext cx="10972800" cy="5875263"/>
          </a:xfrm>
          <a:prstGeom prst="rect">
            <a:avLst/>
          </a:prstGeom>
        </p:spPr>
        <p:txBody>
          <a:bodyPr wrap="square">
            <a:spAutoFit/>
          </a:bodyPr>
          <a:lstStyle/>
          <a:p>
            <a:pPr>
              <a:lnSpc>
                <a:spcPct val="107000"/>
              </a:lnSpc>
              <a:spcAft>
                <a:spcPts val="800"/>
              </a:spcAft>
            </a:pPr>
            <a:r>
              <a:rPr lang="tr-TR" sz="3200" b="1" dirty="0">
                <a:latin typeface="Calibri" panose="020F0502020204030204" pitchFamily="34" charset="0"/>
                <a:ea typeface="Calibri" panose="020F0502020204030204" pitchFamily="34" charset="0"/>
                <a:cs typeface="Times New Roman" panose="02020603050405020304" pitchFamily="18" charset="0"/>
              </a:rPr>
              <a:t>B. Gensoru </a:t>
            </a:r>
            <a:r>
              <a:rPr lang="tr-TR" sz="3200" dirty="0" smtClean="0">
                <a:latin typeface="Calibri" panose="020F0502020204030204" pitchFamily="34" charset="0"/>
                <a:ea typeface="Calibri" panose="020F0502020204030204" pitchFamily="34" charset="0"/>
                <a:cs typeface="Times New Roman" panose="02020603050405020304" pitchFamily="18" charset="0"/>
              </a:rPr>
              <a:t>(</a:t>
            </a:r>
            <a:r>
              <a:rPr lang="tr-TR" sz="2800" dirty="0" smtClean="0">
                <a:latin typeface="Calibri" panose="020F0502020204030204" pitchFamily="34" charset="0"/>
                <a:ea typeface="Calibri" panose="020F0502020204030204" pitchFamily="34" charset="0"/>
                <a:cs typeface="Times New Roman" panose="02020603050405020304" pitchFamily="18" charset="0"/>
              </a:rPr>
              <a:t>99)</a:t>
            </a:r>
          </a:p>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Gensoru </a:t>
            </a:r>
            <a:r>
              <a:rPr lang="tr-TR" sz="2800" dirty="0">
                <a:latin typeface="Calibri" panose="020F0502020204030204" pitchFamily="34" charset="0"/>
                <a:ea typeface="Calibri" panose="020F0502020204030204" pitchFamily="34" charset="0"/>
                <a:cs typeface="Times New Roman" panose="02020603050405020304" pitchFamily="18" charset="0"/>
              </a:rPr>
              <a:t>önergesi, bir siyasî parti grubu adına veya en az </a:t>
            </a:r>
            <a:r>
              <a:rPr lang="tr-TR" sz="2800" dirty="0" smtClean="0">
                <a:latin typeface="Calibri" panose="020F0502020204030204" pitchFamily="34" charset="0"/>
                <a:ea typeface="Calibri" panose="020F0502020204030204" pitchFamily="34" charset="0"/>
                <a:cs typeface="Times New Roman" panose="02020603050405020304" pitchFamily="18" charset="0"/>
              </a:rPr>
              <a:t>20 milletvekilinin </a:t>
            </a:r>
            <a:r>
              <a:rPr lang="tr-TR" sz="2800" dirty="0">
                <a:latin typeface="Calibri" panose="020F0502020204030204" pitchFamily="34" charset="0"/>
                <a:ea typeface="Calibri" panose="020F0502020204030204" pitchFamily="34" charset="0"/>
                <a:cs typeface="Times New Roman" panose="02020603050405020304" pitchFamily="18" charset="0"/>
              </a:rPr>
              <a:t>imzasıyla verilir. Gensoru önergesi, verilişinden sonraki üç gün içinde bastırılarak üyelere dağıtılır; dağıtılmasından itibaren on gün içinde gündeme alınıp alınmayacağı görüşülür. Bu görüşmede, ancak önerge sahiplerinden biri, siyasî parti grupları adına birer milletvekili, Bakanlar Kurulu adına Başbakan veya bir bakan konuşabilir.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Gensoru </a:t>
            </a:r>
            <a:r>
              <a:rPr lang="tr-TR" sz="2800" dirty="0">
                <a:latin typeface="Calibri" panose="020F0502020204030204" pitchFamily="34" charset="0"/>
                <a:ea typeface="Calibri" panose="020F0502020204030204" pitchFamily="34" charset="0"/>
                <a:cs typeface="Times New Roman" panose="02020603050405020304" pitchFamily="18" charset="0"/>
              </a:rPr>
              <a:t>görüşmeleri sırasında üyelerin veya grupların verecekleri gerekçeli güvensizlik önergeleri veya Bakanlar Kurulunun güven isteği, bir tam gün geçtikten sonra oylanır.  </a:t>
            </a:r>
            <a:r>
              <a:rPr lang="tr-TR" sz="2800" u="sng" dirty="0">
                <a:latin typeface="Calibri" panose="020F0502020204030204" pitchFamily="34" charset="0"/>
                <a:ea typeface="Calibri" panose="020F0502020204030204" pitchFamily="34" charset="0"/>
                <a:cs typeface="Times New Roman" panose="02020603050405020304" pitchFamily="18" charset="0"/>
              </a:rPr>
              <a:t>Bakanlar Kurulunun veya bir bakanın düşürülebilmesi</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u="sng" dirty="0">
                <a:latin typeface="Calibri" panose="020F0502020204030204" pitchFamily="34" charset="0"/>
                <a:ea typeface="Calibri" panose="020F0502020204030204" pitchFamily="34" charset="0"/>
                <a:cs typeface="Times New Roman" panose="02020603050405020304" pitchFamily="18" charset="0"/>
              </a:rPr>
              <a:t>üye tamsayısının salt çoğunluğuyla</a:t>
            </a:r>
            <a:r>
              <a:rPr lang="tr-TR" sz="2800" dirty="0">
                <a:latin typeface="Calibri" panose="020F0502020204030204" pitchFamily="34" charset="0"/>
                <a:ea typeface="Calibri" panose="020F0502020204030204" pitchFamily="34" charset="0"/>
                <a:cs typeface="Times New Roman" panose="02020603050405020304" pitchFamily="18" charset="0"/>
              </a:rPr>
              <a:t> olur; oylamada </a:t>
            </a:r>
            <a:r>
              <a:rPr lang="tr-TR" sz="2800" u="sng" dirty="0">
                <a:latin typeface="Calibri" panose="020F0502020204030204" pitchFamily="34" charset="0"/>
                <a:ea typeface="Calibri" panose="020F0502020204030204" pitchFamily="34" charset="0"/>
                <a:cs typeface="Times New Roman" panose="02020603050405020304" pitchFamily="18" charset="0"/>
              </a:rPr>
              <a:t>yalnız güvensizlik oyları sayılır</a:t>
            </a:r>
            <a:r>
              <a:rPr lang="tr-TR" sz="2800" dirty="0">
                <a:latin typeface="Calibri" panose="020F0502020204030204" pitchFamily="34" charset="0"/>
                <a:ea typeface="Calibri" panose="020F0502020204030204" pitchFamily="34" charset="0"/>
                <a:cs typeface="Times New Roman" panose="02020603050405020304" pitchFamily="18" charset="0"/>
              </a:rPr>
              <a:t>.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75314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26</a:t>
            </a:fld>
            <a:endParaRPr lang="tr-TR"/>
          </a:p>
        </p:txBody>
      </p:sp>
      <p:sp>
        <p:nvSpPr>
          <p:cNvPr id="4" name="Dikdörtgen 3"/>
          <p:cNvSpPr/>
          <p:nvPr/>
        </p:nvSpPr>
        <p:spPr>
          <a:xfrm>
            <a:off x="685800" y="528743"/>
            <a:ext cx="11053482" cy="5310621"/>
          </a:xfrm>
          <a:prstGeom prst="rect">
            <a:avLst/>
          </a:prstGeom>
        </p:spPr>
        <p:txBody>
          <a:bodyPr wrap="square">
            <a:spAutoFit/>
          </a:bodyPr>
          <a:lstStyle/>
          <a:p>
            <a:pPr>
              <a:lnSpc>
                <a:spcPct val="107000"/>
              </a:lnSpc>
              <a:spcAft>
                <a:spcPts val="800"/>
              </a:spcAft>
            </a:pPr>
            <a:r>
              <a:rPr lang="tr-TR" sz="2800" b="1" dirty="0">
                <a:latin typeface="Calibri" panose="020F0502020204030204" pitchFamily="34" charset="0"/>
                <a:ea typeface="Calibri" panose="020F0502020204030204" pitchFamily="34" charset="0"/>
                <a:cs typeface="Times New Roman" panose="02020603050405020304" pitchFamily="18" charset="0"/>
              </a:rPr>
              <a:t>C. Meclis soruşturması </a:t>
            </a:r>
            <a:r>
              <a:rPr lang="tr-TR" sz="2800" dirty="0" smtClean="0">
                <a:latin typeface="Calibri" panose="020F0502020204030204" pitchFamily="34" charset="0"/>
                <a:ea typeface="Calibri" panose="020F0502020204030204" pitchFamily="34" charset="0"/>
                <a:cs typeface="Times New Roman" panose="02020603050405020304" pitchFamily="18" charset="0"/>
              </a:rPr>
              <a:t>(</a:t>
            </a:r>
            <a:r>
              <a:rPr lang="tr-TR" sz="2400" dirty="0" smtClean="0">
                <a:latin typeface="Calibri" panose="020F0502020204030204" pitchFamily="34" charset="0"/>
                <a:ea typeface="Calibri" panose="020F0502020204030204" pitchFamily="34" charset="0"/>
                <a:cs typeface="Times New Roman" panose="02020603050405020304" pitchFamily="18" charset="0"/>
              </a:rPr>
              <a:t>100)</a:t>
            </a:r>
          </a:p>
          <a:p>
            <a:pPr>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Başbakan </a:t>
            </a:r>
            <a:r>
              <a:rPr lang="tr-TR" sz="2400" dirty="0">
                <a:latin typeface="Calibri" panose="020F0502020204030204" pitchFamily="34" charset="0"/>
                <a:ea typeface="Calibri" panose="020F0502020204030204" pitchFamily="34" charset="0"/>
                <a:cs typeface="Times New Roman" panose="02020603050405020304" pitchFamily="18" charset="0"/>
              </a:rPr>
              <a:t>veya bakanlar hakkında, </a:t>
            </a:r>
            <a:r>
              <a:rPr lang="tr-TR" sz="2400" dirty="0" smtClean="0">
                <a:latin typeface="Calibri" panose="020F0502020204030204" pitchFamily="34" charset="0"/>
                <a:ea typeface="Calibri" panose="020F0502020204030204" pitchFamily="34" charset="0"/>
                <a:cs typeface="Times New Roman" panose="02020603050405020304" pitchFamily="18" charset="0"/>
              </a:rPr>
              <a:t>Meclis </a:t>
            </a:r>
            <a:r>
              <a:rPr lang="tr-TR" sz="2400" dirty="0">
                <a:latin typeface="Calibri" panose="020F0502020204030204" pitchFamily="34" charset="0"/>
                <a:ea typeface="Calibri" panose="020F0502020204030204" pitchFamily="34" charset="0"/>
                <a:cs typeface="Times New Roman" panose="02020603050405020304" pitchFamily="18" charset="0"/>
              </a:rPr>
              <a:t>üye tamsayısının en az onda birinin </a:t>
            </a:r>
            <a:r>
              <a:rPr lang="tr-TR" sz="2400" dirty="0" smtClean="0">
                <a:latin typeface="Calibri" panose="020F0502020204030204" pitchFamily="34" charset="0"/>
                <a:ea typeface="Calibri" panose="020F0502020204030204" pitchFamily="34" charset="0"/>
                <a:cs typeface="Times New Roman" panose="02020603050405020304" pitchFamily="18" charset="0"/>
              </a:rPr>
              <a:t>(55) vereceği </a:t>
            </a:r>
            <a:r>
              <a:rPr lang="tr-TR" sz="2400" dirty="0">
                <a:latin typeface="Calibri" panose="020F0502020204030204" pitchFamily="34" charset="0"/>
                <a:ea typeface="Calibri" panose="020F0502020204030204" pitchFamily="34" charset="0"/>
                <a:cs typeface="Times New Roman" panose="02020603050405020304" pitchFamily="18" charset="0"/>
              </a:rPr>
              <a:t>önerge ile, soruşturma açılması istenebilir. Meclis, bu istemi en geç bir ay içinde görüşür ve gizli oyla karara bağlar. </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Soruşturma </a:t>
            </a:r>
            <a:r>
              <a:rPr lang="tr-TR" sz="2400" dirty="0">
                <a:latin typeface="Calibri" panose="020F0502020204030204" pitchFamily="34" charset="0"/>
                <a:ea typeface="Calibri" panose="020F0502020204030204" pitchFamily="34" charset="0"/>
                <a:cs typeface="Times New Roman" panose="02020603050405020304" pitchFamily="18" charset="0"/>
              </a:rPr>
              <a:t>açılmasına karar verilmesi halinde, Meclisteki siyasî partilerin, güçleri oranında </a:t>
            </a:r>
            <a:r>
              <a:rPr lang="tr-TR" sz="2400" dirty="0" err="1" smtClean="0">
                <a:latin typeface="Calibri" panose="020F0502020204030204" pitchFamily="34" charset="0"/>
                <a:ea typeface="Calibri" panose="020F0502020204030204" pitchFamily="34" charset="0"/>
                <a:cs typeface="Times New Roman" panose="02020603050405020304" pitchFamily="18" charset="0"/>
              </a:rPr>
              <a:t>onbeş</a:t>
            </a:r>
            <a:r>
              <a:rPr lang="tr-TR" sz="2400" dirty="0" smtClean="0">
                <a:latin typeface="Calibri" panose="020F0502020204030204" pitchFamily="34" charset="0"/>
                <a:ea typeface="Calibri" panose="020F0502020204030204" pitchFamily="34" charset="0"/>
                <a:cs typeface="Times New Roman" panose="02020603050405020304" pitchFamily="18" charset="0"/>
              </a:rPr>
              <a:t> </a:t>
            </a:r>
            <a:r>
              <a:rPr lang="tr-TR" sz="2400" dirty="0">
                <a:latin typeface="Calibri" panose="020F0502020204030204" pitchFamily="34" charset="0"/>
                <a:ea typeface="Calibri" panose="020F0502020204030204" pitchFamily="34" charset="0"/>
                <a:cs typeface="Times New Roman" panose="02020603050405020304" pitchFamily="18" charset="0"/>
              </a:rPr>
              <a:t>kişilik bir komisyon tarafından soruşturma yapılır. </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Komisyon</a:t>
            </a:r>
            <a:r>
              <a:rPr lang="tr-TR" sz="2400" dirty="0">
                <a:latin typeface="Calibri" panose="020F0502020204030204" pitchFamily="34" charset="0"/>
                <a:ea typeface="Calibri" panose="020F0502020204030204" pitchFamily="34" charset="0"/>
                <a:cs typeface="Times New Roman" panose="02020603050405020304" pitchFamily="18" charset="0"/>
              </a:rPr>
              <a:t>, soruşturma sonucunu belirten raporunu </a:t>
            </a:r>
            <a:r>
              <a:rPr lang="tr-TR" sz="2400" u="sng" dirty="0">
                <a:latin typeface="Calibri" panose="020F0502020204030204" pitchFamily="34" charset="0"/>
                <a:ea typeface="Calibri" panose="020F0502020204030204" pitchFamily="34" charset="0"/>
                <a:cs typeface="Times New Roman" panose="02020603050405020304" pitchFamily="18" charset="0"/>
              </a:rPr>
              <a:t>iki ay içinde </a:t>
            </a:r>
            <a:r>
              <a:rPr lang="tr-TR" sz="2400" dirty="0">
                <a:latin typeface="Calibri" panose="020F0502020204030204" pitchFamily="34" charset="0"/>
                <a:ea typeface="Calibri" panose="020F0502020204030204" pitchFamily="34" charset="0"/>
                <a:cs typeface="Times New Roman" panose="02020603050405020304" pitchFamily="18" charset="0"/>
              </a:rPr>
              <a:t>Meclise sunar. </a:t>
            </a:r>
            <a:r>
              <a:rPr lang="tr-TR" sz="2400" dirty="0" smtClean="0">
                <a:latin typeface="Calibri" panose="020F0502020204030204" pitchFamily="34" charset="0"/>
                <a:ea typeface="Calibri" panose="020F0502020204030204" pitchFamily="34" charset="0"/>
                <a:cs typeface="Times New Roman" panose="02020603050405020304" pitchFamily="18" charset="0"/>
              </a:rPr>
              <a:t>Soruşturma bitirilemezse </a:t>
            </a:r>
            <a:r>
              <a:rPr lang="tr-TR" sz="2400" dirty="0">
                <a:latin typeface="Calibri" panose="020F0502020204030204" pitchFamily="34" charset="0"/>
                <a:ea typeface="Calibri" panose="020F0502020204030204" pitchFamily="34" charset="0"/>
                <a:cs typeface="Times New Roman" panose="02020603050405020304" pitchFamily="18" charset="0"/>
              </a:rPr>
              <a:t>iki aylık yeni ve kesin bir süre verilir. </a:t>
            </a:r>
            <a:r>
              <a:rPr lang="tr-TR" sz="2400" dirty="0" smtClean="0">
                <a:latin typeface="Calibri" panose="020F0502020204030204" pitchFamily="34" charset="0"/>
                <a:ea typeface="Calibri" panose="020F0502020204030204" pitchFamily="34" charset="0"/>
                <a:cs typeface="Times New Roman" panose="02020603050405020304" pitchFamily="18" charset="0"/>
              </a:rPr>
              <a:t>Bu </a:t>
            </a:r>
            <a:r>
              <a:rPr lang="tr-TR" sz="2400" dirty="0">
                <a:latin typeface="Calibri" panose="020F0502020204030204" pitchFamily="34" charset="0"/>
                <a:ea typeface="Calibri" panose="020F0502020204030204" pitchFamily="34" charset="0"/>
                <a:cs typeface="Times New Roman" panose="02020603050405020304" pitchFamily="18" charset="0"/>
              </a:rPr>
              <a:t>süre içinde raporun Türkiye Büyük Millet Meclisi Başkanlığına teslimi zorunludur. </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Raporun görüşülmesi sonucu gerek </a:t>
            </a:r>
            <a:r>
              <a:rPr lang="tr-TR" sz="2400" dirty="0">
                <a:latin typeface="Calibri" panose="020F0502020204030204" pitchFamily="34" charset="0"/>
                <a:ea typeface="Calibri" panose="020F0502020204030204" pitchFamily="34" charset="0"/>
                <a:cs typeface="Times New Roman" panose="02020603050405020304" pitchFamily="18" charset="0"/>
              </a:rPr>
              <a:t>görüldüğü takdirde ilgilinin Yüce Divana sevkine karar verilir. </a:t>
            </a:r>
            <a:r>
              <a:rPr lang="tr-TR" sz="2400" dirty="0" smtClean="0">
                <a:latin typeface="Calibri" panose="020F0502020204030204" pitchFamily="34" charset="0"/>
                <a:ea typeface="Calibri" panose="020F0502020204030204" pitchFamily="34" charset="0"/>
                <a:cs typeface="Times New Roman" panose="02020603050405020304" pitchFamily="18" charset="0"/>
              </a:rPr>
              <a:t>Sevk </a:t>
            </a:r>
            <a:r>
              <a:rPr lang="tr-TR" sz="2400" dirty="0">
                <a:latin typeface="Calibri" panose="020F0502020204030204" pitchFamily="34" charset="0"/>
                <a:ea typeface="Calibri" panose="020F0502020204030204" pitchFamily="34" charset="0"/>
                <a:cs typeface="Times New Roman" panose="02020603050405020304" pitchFamily="18" charset="0"/>
              </a:rPr>
              <a:t>kararı </a:t>
            </a:r>
            <a:r>
              <a:rPr lang="tr-TR" sz="2400" dirty="0" smtClean="0">
                <a:latin typeface="Calibri" panose="020F0502020204030204" pitchFamily="34" charset="0"/>
                <a:ea typeface="Calibri" panose="020F0502020204030204" pitchFamily="34" charset="0"/>
                <a:cs typeface="Times New Roman" panose="02020603050405020304" pitchFamily="18" charset="0"/>
              </a:rPr>
              <a:t>üye </a:t>
            </a:r>
            <a:r>
              <a:rPr lang="tr-TR" sz="2400" dirty="0">
                <a:latin typeface="Calibri" panose="020F0502020204030204" pitchFamily="34" charset="0"/>
                <a:ea typeface="Calibri" panose="020F0502020204030204" pitchFamily="34" charset="0"/>
                <a:cs typeface="Times New Roman" panose="02020603050405020304" pitchFamily="18" charset="0"/>
              </a:rPr>
              <a:t>tamsayısının </a:t>
            </a:r>
            <a:r>
              <a:rPr lang="tr-TR" sz="2400" u="sng" dirty="0">
                <a:latin typeface="Calibri" panose="020F0502020204030204" pitchFamily="34" charset="0"/>
                <a:ea typeface="Calibri" panose="020F0502020204030204" pitchFamily="34" charset="0"/>
                <a:cs typeface="Times New Roman" panose="02020603050405020304" pitchFamily="18" charset="0"/>
              </a:rPr>
              <a:t>salt çoğunluğunun </a:t>
            </a:r>
            <a:r>
              <a:rPr lang="tr-TR" sz="2400" dirty="0">
                <a:latin typeface="Calibri" panose="020F0502020204030204" pitchFamily="34" charset="0"/>
                <a:ea typeface="Calibri" panose="020F0502020204030204" pitchFamily="34" charset="0"/>
                <a:cs typeface="Times New Roman" panose="02020603050405020304" pitchFamily="18" charset="0"/>
              </a:rPr>
              <a:t>gizli oyuyla alınır. </a:t>
            </a:r>
            <a:r>
              <a:rPr lang="tr-TR" sz="2400" dirty="0" smtClean="0">
                <a:latin typeface="Calibri" panose="020F0502020204030204" pitchFamily="34" charset="0"/>
                <a:ea typeface="Calibri" panose="020F0502020204030204" pitchFamily="34" charset="0"/>
                <a:cs typeface="Times New Roman" panose="02020603050405020304" pitchFamily="18" charset="0"/>
              </a:rPr>
              <a:t>Siyasî </a:t>
            </a:r>
            <a:r>
              <a:rPr lang="tr-TR" sz="2400" dirty="0">
                <a:latin typeface="Calibri" panose="020F0502020204030204" pitchFamily="34" charset="0"/>
                <a:ea typeface="Calibri" panose="020F0502020204030204" pitchFamily="34" charset="0"/>
                <a:cs typeface="Times New Roman" panose="02020603050405020304" pitchFamily="18" charset="0"/>
              </a:rPr>
              <a:t>parti gruplarında, Meclis soruşturması ile ilgili görüşme yapılamaz ve karar alınamaz.</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04107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27</a:t>
            </a:fld>
            <a:endParaRPr lang="tr-TR"/>
          </a:p>
        </p:txBody>
      </p:sp>
      <p:sp>
        <p:nvSpPr>
          <p:cNvPr id="4" name="Dikdörtgen 3"/>
          <p:cNvSpPr/>
          <p:nvPr/>
        </p:nvSpPr>
        <p:spPr>
          <a:xfrm>
            <a:off x="589429" y="364101"/>
            <a:ext cx="11013142" cy="6494085"/>
          </a:xfrm>
          <a:prstGeom prst="rect">
            <a:avLst/>
          </a:prstGeom>
        </p:spPr>
        <p:txBody>
          <a:bodyPr wrap="square">
            <a:spAutoFit/>
          </a:bodyPr>
          <a:lstStyle/>
          <a:p>
            <a:r>
              <a:rPr lang="tr-TR" sz="2800" b="1" dirty="0"/>
              <a:t>Siyasî Haklar ve Ödevler </a:t>
            </a:r>
            <a:endParaRPr lang="tr-TR" sz="2800" b="1" dirty="0" smtClean="0"/>
          </a:p>
          <a:p>
            <a:r>
              <a:rPr lang="tr-TR" sz="2800" b="1" dirty="0" smtClean="0"/>
              <a:t>Seçme</a:t>
            </a:r>
            <a:r>
              <a:rPr lang="tr-TR" sz="2800" b="1" dirty="0"/>
              <a:t>, seçilme ve siyasî faaliyette bulunma hakları </a:t>
            </a:r>
            <a:r>
              <a:rPr lang="tr-TR" sz="2400" dirty="0" smtClean="0"/>
              <a:t>(67)</a:t>
            </a:r>
          </a:p>
          <a:p>
            <a:pPr marL="538163" indent="-538163"/>
            <a:r>
              <a:rPr lang="tr-TR" sz="2400" dirty="0" smtClean="0"/>
              <a:t>Vatandaşlar</a:t>
            </a:r>
            <a:r>
              <a:rPr lang="tr-TR" sz="2400" dirty="0"/>
              <a:t>, kanunda gösterilen şartlara uygun olarak, seçme, seçilme ve bağımsız olarak veya bir siyasî parti içinde siyasî faaliyette bulunma ve halkoylamasına katılma hakkına sahiptir.  </a:t>
            </a:r>
            <a:endParaRPr lang="tr-TR" sz="2400" dirty="0" smtClean="0"/>
          </a:p>
          <a:p>
            <a:pPr marL="538163" indent="-538163"/>
            <a:r>
              <a:rPr lang="tr-TR" sz="2400" dirty="0" smtClean="0"/>
              <a:t>Seçimler </a:t>
            </a:r>
            <a:r>
              <a:rPr lang="tr-TR" sz="2400" dirty="0"/>
              <a:t>ve halkoylaması serbest, eşit, gizli, tek dereceli, genel oy, açık sayım ve döküm esaslarına göre, yargı yönetim ve denetimi altında yapılır. </a:t>
            </a:r>
            <a:r>
              <a:rPr lang="tr-TR" sz="2400" dirty="0" smtClean="0"/>
              <a:t>(</a:t>
            </a:r>
            <a:r>
              <a:rPr lang="tr-TR" sz="2400" u="sng" dirty="0" smtClean="0"/>
              <a:t>Seçim İlkeleri</a:t>
            </a:r>
            <a:r>
              <a:rPr lang="tr-TR" sz="2400" dirty="0" smtClean="0"/>
              <a:t>)</a:t>
            </a:r>
          </a:p>
          <a:p>
            <a:pPr marL="538163" indent="-538163"/>
            <a:r>
              <a:rPr lang="tr-TR" sz="2400" dirty="0" smtClean="0"/>
              <a:t>Yurt </a:t>
            </a:r>
            <a:r>
              <a:rPr lang="tr-TR" sz="2400" dirty="0"/>
              <a:t>dışında bulunan Türk vatandaşlarının oy hakkını kullanabilmeleri amacıyla kanun, uygulanabilir tedbirleri belirler. </a:t>
            </a:r>
            <a:endParaRPr lang="tr-TR" sz="2400" dirty="0" smtClean="0"/>
          </a:p>
          <a:p>
            <a:pPr marL="538163" indent="-538163"/>
            <a:r>
              <a:rPr lang="tr-TR" sz="2400" dirty="0" smtClean="0"/>
              <a:t>18 yaşını </a:t>
            </a:r>
            <a:r>
              <a:rPr lang="tr-TR" sz="2400" dirty="0"/>
              <a:t>dolduran her Türk vatandaşı seçme ve halkoylamasına katılma </a:t>
            </a:r>
            <a:r>
              <a:rPr lang="tr-TR" sz="2400" dirty="0" smtClean="0"/>
              <a:t>hakkına sahiptir</a:t>
            </a:r>
          </a:p>
          <a:p>
            <a:pPr marL="538163" indent="-538163"/>
            <a:r>
              <a:rPr lang="tr-TR" sz="2400" dirty="0" smtClean="0"/>
              <a:t>Silah </a:t>
            </a:r>
            <a:r>
              <a:rPr lang="tr-TR" sz="2400" dirty="0"/>
              <a:t>altında bulunan er ve erbaşlar ile askerî öğrenciler, taksirli suçlardan hüküm giyenler hariç ceza infaz kurumlarında bulunan hükümlüler oy kullanamazlar. Ceza infaz kurumları ve tutukevlerinde oy kullanılması ve oyların sayım ve dökümünde seçim emniyeti açısından alınması gerekli tedbirler </a:t>
            </a:r>
            <a:r>
              <a:rPr lang="tr-TR" sz="2400" dirty="0" smtClean="0"/>
              <a:t>YSK tarafından </a:t>
            </a:r>
            <a:r>
              <a:rPr lang="tr-TR" sz="2400" dirty="0"/>
              <a:t>tespit edilir ve görevli hâkimin yerinde yönetim ve denetimi altında yapılır. </a:t>
            </a:r>
            <a:endParaRPr lang="tr-TR" sz="2400" dirty="0" smtClean="0"/>
          </a:p>
          <a:p>
            <a:pPr marL="538163" indent="-538163"/>
            <a:r>
              <a:rPr lang="tr-TR" sz="2400" dirty="0" smtClean="0"/>
              <a:t>Seçim </a:t>
            </a:r>
            <a:r>
              <a:rPr lang="tr-TR" sz="2400" dirty="0"/>
              <a:t>kanunları, temsilde adalet ve yönetimde istikrar ilkelerini bağdaştıracak biçimde düzenlenir. </a:t>
            </a:r>
            <a:endParaRPr lang="tr-TR" sz="2400" dirty="0" smtClean="0"/>
          </a:p>
        </p:txBody>
      </p:sp>
    </p:spTree>
    <p:extLst>
      <p:ext uri="{BB962C8B-B14F-4D97-AF65-F5344CB8AC3E}">
        <p14:creationId xmlns:p14="http://schemas.microsoft.com/office/powerpoint/2010/main" val="3797213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3</a:t>
            </a:fld>
            <a:endParaRPr lang="tr-TR"/>
          </a:p>
        </p:txBody>
      </p:sp>
      <p:sp>
        <p:nvSpPr>
          <p:cNvPr id="4" name="Dikdörtgen 3"/>
          <p:cNvSpPr/>
          <p:nvPr/>
        </p:nvSpPr>
        <p:spPr>
          <a:xfrm>
            <a:off x="484093" y="352603"/>
            <a:ext cx="11241742" cy="5755422"/>
          </a:xfrm>
          <a:prstGeom prst="rect">
            <a:avLst/>
          </a:prstGeom>
        </p:spPr>
        <p:txBody>
          <a:bodyPr wrap="square">
            <a:spAutoFit/>
          </a:bodyPr>
          <a:lstStyle/>
          <a:p>
            <a:pPr algn="ctr"/>
            <a:r>
              <a:rPr lang="tr-TR" sz="2800" dirty="0" smtClean="0"/>
              <a:t> </a:t>
            </a:r>
            <a:r>
              <a:rPr lang="tr-TR" sz="3200" b="1" dirty="0" smtClean="0"/>
              <a:t>Üyelikle ilgili hükümler </a:t>
            </a:r>
          </a:p>
          <a:p>
            <a:endParaRPr lang="tr-TR" sz="2800" b="1" dirty="0" smtClean="0"/>
          </a:p>
          <a:p>
            <a:r>
              <a:rPr lang="tr-TR" sz="2800" b="1" dirty="0" smtClean="0"/>
              <a:t>Milletin temsili </a:t>
            </a:r>
          </a:p>
          <a:p>
            <a:r>
              <a:rPr lang="tr-TR" sz="2800" dirty="0" smtClean="0"/>
              <a:t>Türkiye Büyük Millet Meclisi üyeleri, bütün Milleti temsil ederler. (80)</a:t>
            </a:r>
          </a:p>
          <a:p>
            <a:endParaRPr lang="tr-TR" sz="2800" b="1" dirty="0" smtClean="0"/>
          </a:p>
          <a:p>
            <a:r>
              <a:rPr lang="tr-TR" sz="2800" b="1" dirty="0" err="1" smtClean="0"/>
              <a:t>Andiçme</a:t>
            </a:r>
            <a:r>
              <a:rPr lang="tr-TR" sz="2800" b="1" dirty="0" smtClean="0"/>
              <a:t> (81)</a:t>
            </a:r>
          </a:p>
          <a:p>
            <a:r>
              <a:rPr lang="tr-TR" sz="2800" dirty="0" smtClean="0"/>
              <a:t>“Devletin varlığı ve bağımsızlığını, vatanın ve milletin bölünmez bütünlüğünü, milletin kayıtsız ve şartsız egemenliğini koruyacağıma; hukukun üstünlüğüne, demokratik ve lâik Cumhuriyete ve Atatürk ilke ve inkılaplarına bağlı kalacağıma; toplumun huzur ve refahı, millî dayanışma ve adalet anlayışı içinde herkesin insan haklarından ve temel hürriyetlerden yararlanması ülküsünden ve Anayasaya </a:t>
            </a:r>
            <a:r>
              <a:rPr lang="tr-TR" sz="2800" dirty="0" err="1" smtClean="0"/>
              <a:t>sadakattan</a:t>
            </a:r>
            <a:r>
              <a:rPr lang="tr-TR" sz="2800" dirty="0" smtClean="0"/>
              <a:t> ayrılmayacağıma; büyük Türk milleti önünde namusum ve şerefim üzerine </a:t>
            </a:r>
            <a:r>
              <a:rPr lang="tr-TR" sz="2800" dirty="0" err="1" smtClean="0"/>
              <a:t>andiçerim</a:t>
            </a:r>
            <a:r>
              <a:rPr lang="tr-TR" sz="2800" dirty="0" smtClean="0"/>
              <a:t>.”</a:t>
            </a:r>
            <a:endParaRPr lang="tr-TR" sz="2800" dirty="0"/>
          </a:p>
        </p:txBody>
      </p:sp>
    </p:spTree>
    <p:extLst>
      <p:ext uri="{BB962C8B-B14F-4D97-AF65-F5344CB8AC3E}">
        <p14:creationId xmlns:p14="http://schemas.microsoft.com/office/powerpoint/2010/main" val="1426351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4</a:t>
            </a:fld>
            <a:endParaRPr lang="tr-TR"/>
          </a:p>
        </p:txBody>
      </p:sp>
      <p:sp>
        <p:nvSpPr>
          <p:cNvPr id="4" name="Dikdörtgen 3"/>
          <p:cNvSpPr/>
          <p:nvPr/>
        </p:nvSpPr>
        <p:spPr>
          <a:xfrm>
            <a:off x="539261" y="439563"/>
            <a:ext cx="11113477" cy="5755422"/>
          </a:xfrm>
          <a:prstGeom prst="rect">
            <a:avLst/>
          </a:prstGeom>
        </p:spPr>
        <p:txBody>
          <a:bodyPr wrap="square">
            <a:spAutoFit/>
          </a:bodyPr>
          <a:lstStyle/>
          <a:p>
            <a:r>
              <a:rPr lang="tr-TR" sz="3200" b="1" dirty="0" smtClean="0"/>
              <a:t>Milletvekili seçilme yeterliliği </a:t>
            </a:r>
          </a:p>
          <a:p>
            <a:pPr marL="534988" indent="-534988">
              <a:buFont typeface="Wingdings" panose="05000000000000000000" pitchFamily="2" charset="2"/>
              <a:buChar char="ü"/>
            </a:pPr>
            <a:r>
              <a:rPr lang="tr-TR" sz="2400" dirty="0" smtClean="0"/>
              <a:t>Türk vatandaşı olmak</a:t>
            </a:r>
          </a:p>
          <a:p>
            <a:pPr marL="534988" indent="-534988">
              <a:buFont typeface="Wingdings" panose="05000000000000000000" pitchFamily="2" charset="2"/>
              <a:buChar char="ü"/>
            </a:pPr>
            <a:r>
              <a:rPr lang="tr-TR" sz="2400" dirty="0" smtClean="0"/>
              <a:t>25 yaşını doldurmuş olmak</a:t>
            </a:r>
          </a:p>
          <a:p>
            <a:pPr marL="534988" indent="-534988">
              <a:buFont typeface="Wingdings" panose="05000000000000000000" pitchFamily="2" charset="2"/>
              <a:buChar char="ü"/>
            </a:pPr>
            <a:r>
              <a:rPr lang="tr-TR" sz="2400" dirty="0" smtClean="0"/>
              <a:t>En az ilkokul mezunu olmak</a:t>
            </a:r>
          </a:p>
          <a:p>
            <a:pPr marL="534988" indent="-534988">
              <a:buFont typeface="Wingdings" panose="05000000000000000000" pitchFamily="2" charset="2"/>
              <a:buChar char="ü"/>
            </a:pPr>
            <a:r>
              <a:rPr lang="tr-TR" sz="2400" dirty="0" smtClean="0"/>
              <a:t>Kısıtlı olmamak (fiil ehliyetinin mahkemece sınırlandırılması/kaldırılması TMK)</a:t>
            </a:r>
          </a:p>
          <a:p>
            <a:pPr marL="534988" indent="-534988">
              <a:buFont typeface="Wingdings" panose="05000000000000000000" pitchFamily="2" charset="2"/>
              <a:buChar char="ü"/>
            </a:pPr>
            <a:r>
              <a:rPr lang="tr-TR" sz="2400" dirty="0" smtClean="0"/>
              <a:t>Askerlik hizmetini yapmış olmak</a:t>
            </a:r>
          </a:p>
          <a:p>
            <a:pPr marL="534988" indent="-534988">
              <a:buFont typeface="Wingdings" panose="05000000000000000000" pitchFamily="2" charset="2"/>
              <a:buChar char="ü"/>
            </a:pPr>
            <a:r>
              <a:rPr lang="tr-TR" sz="2400" dirty="0" smtClean="0"/>
              <a:t>Kamu hizmetinden yasaklı olmamak (TCK)</a:t>
            </a:r>
          </a:p>
          <a:p>
            <a:pPr marL="534988" indent="-534988">
              <a:buFont typeface="Wingdings" panose="05000000000000000000" pitchFamily="2" charset="2"/>
              <a:buChar char="ü"/>
            </a:pPr>
            <a:r>
              <a:rPr lang="tr-TR" sz="2400" dirty="0" smtClean="0"/>
              <a:t>Taksirli suçlar hariç toplam bir yıl veya daha fazla hapis ile ağır hapis cezasına hüküm giymemiş olmak</a:t>
            </a:r>
          </a:p>
          <a:p>
            <a:pPr marL="534988" indent="-534988">
              <a:buFont typeface="Wingdings" panose="05000000000000000000" pitchFamily="2" charset="2"/>
              <a:buChar char="ü"/>
            </a:pPr>
            <a:r>
              <a:rPr lang="tr-TR" sz="2400" dirty="0" smtClean="0"/>
              <a:t>Zimmet, ihtilâs, irtikâp, rüşvet, hırsızlık, dolandırıcılık, sahtecilik, inancı kötüye kullanma, dolanlı iflas gibi </a:t>
            </a:r>
            <a:r>
              <a:rPr lang="tr-TR" sz="2400" u="sng" dirty="0" smtClean="0"/>
              <a:t>yüz kızartıcı suçlarla</a:t>
            </a:r>
            <a:r>
              <a:rPr lang="tr-TR" sz="2400" dirty="0" smtClean="0"/>
              <a:t>, kaçakçılık, resmî ihale ve alım satımlara fesat karıştırma suçlarından hüküm giymemiş olmak, </a:t>
            </a:r>
          </a:p>
          <a:p>
            <a:pPr marL="534988" indent="-534988">
              <a:buFont typeface="Wingdings" panose="05000000000000000000" pitchFamily="2" charset="2"/>
              <a:buChar char="ü"/>
            </a:pPr>
            <a:r>
              <a:rPr lang="tr-TR" sz="2400" dirty="0" smtClean="0"/>
              <a:t>Devlet sırlarını açığa vurma, terör eylemlerine katılma ve bu gibi eylemleri tahrik ve teşvik suçlarından biriyle hüküm giymemiş olmak, </a:t>
            </a:r>
          </a:p>
          <a:p>
            <a:r>
              <a:rPr lang="tr-TR" sz="2400" dirty="0" smtClean="0"/>
              <a:t>Bu suçlardan mahkum olanlar affa uğramış olsalar bile milletvekili seçilemezler. </a:t>
            </a:r>
          </a:p>
        </p:txBody>
      </p:sp>
    </p:spTree>
    <p:extLst>
      <p:ext uri="{BB962C8B-B14F-4D97-AF65-F5344CB8AC3E}">
        <p14:creationId xmlns:p14="http://schemas.microsoft.com/office/powerpoint/2010/main" val="4135395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5</a:t>
            </a:fld>
            <a:endParaRPr lang="tr-TR"/>
          </a:p>
        </p:txBody>
      </p:sp>
      <p:sp>
        <p:nvSpPr>
          <p:cNvPr id="4" name="Dikdörtgen 3"/>
          <p:cNvSpPr/>
          <p:nvPr/>
        </p:nvSpPr>
        <p:spPr>
          <a:xfrm>
            <a:off x="675249" y="604912"/>
            <a:ext cx="10860259" cy="5570756"/>
          </a:xfrm>
          <a:prstGeom prst="rect">
            <a:avLst/>
          </a:prstGeom>
        </p:spPr>
        <p:txBody>
          <a:bodyPr wrap="square">
            <a:spAutoFit/>
          </a:bodyPr>
          <a:lstStyle/>
          <a:p>
            <a:r>
              <a:rPr lang="tr-TR" sz="3600" b="1" dirty="0" smtClean="0"/>
              <a:t>Görevden Çekilme ve Aday Olma</a:t>
            </a:r>
          </a:p>
          <a:p>
            <a:endParaRPr lang="tr-TR" sz="3200" dirty="0" smtClean="0"/>
          </a:p>
          <a:p>
            <a:pPr marL="538163" indent="-538163" algn="just">
              <a:buFont typeface="Wingdings" panose="05000000000000000000" pitchFamily="2" charset="2"/>
              <a:buChar char="ü"/>
            </a:pPr>
            <a:r>
              <a:rPr lang="tr-TR" sz="3200" dirty="0" smtClean="0"/>
              <a:t>Hâkimler ve savcılar, yüksek yargı organları mensupları,</a:t>
            </a:r>
          </a:p>
          <a:p>
            <a:pPr marL="538163" indent="-538163" algn="just">
              <a:buFont typeface="Wingdings" panose="05000000000000000000" pitchFamily="2" charset="2"/>
              <a:buChar char="ü"/>
            </a:pPr>
            <a:r>
              <a:rPr lang="tr-TR" sz="3200" dirty="0" smtClean="0"/>
              <a:t>Yükseköğretim kurumlarındaki öğretim elemanları,</a:t>
            </a:r>
          </a:p>
          <a:p>
            <a:pPr marL="538163" indent="-538163" algn="just">
              <a:buFont typeface="Wingdings" panose="05000000000000000000" pitchFamily="2" charset="2"/>
              <a:buChar char="ü"/>
            </a:pPr>
            <a:r>
              <a:rPr lang="tr-TR" sz="3200" dirty="0" smtClean="0"/>
              <a:t>Yükseköğretim Kurulu üyeleri, </a:t>
            </a:r>
          </a:p>
          <a:p>
            <a:pPr marL="538163" indent="-538163" algn="just">
              <a:buFont typeface="Wingdings" panose="05000000000000000000" pitchFamily="2" charset="2"/>
              <a:buChar char="ü"/>
            </a:pPr>
            <a:r>
              <a:rPr lang="tr-TR" sz="3200" dirty="0" smtClean="0"/>
              <a:t>Kamu kurum ve kuruluşlarının memur statüsündeki görevlileri ile yaptıkları hizmet bakımından işçi niteliği taşımayan diğer kamu görevlileri</a:t>
            </a:r>
          </a:p>
          <a:p>
            <a:pPr marL="538163" indent="-538163" algn="just">
              <a:buFont typeface="Wingdings" panose="05000000000000000000" pitchFamily="2" charset="2"/>
              <a:buChar char="ü"/>
            </a:pPr>
            <a:r>
              <a:rPr lang="tr-TR" sz="3200" dirty="0" smtClean="0"/>
              <a:t>Silahlı Kuvvetler mensupları, </a:t>
            </a:r>
          </a:p>
          <a:p>
            <a:pPr marL="538163" indent="-538163" algn="just"/>
            <a:r>
              <a:rPr lang="tr-TR" sz="3200" dirty="0" smtClean="0"/>
              <a:t>görevlerinden çekilmedikçe, aday olamazlar ve milletvekili seçilemezler.</a:t>
            </a:r>
            <a:endParaRPr lang="tr-TR" sz="3200" dirty="0"/>
          </a:p>
        </p:txBody>
      </p:sp>
    </p:spTree>
    <p:extLst>
      <p:ext uri="{BB962C8B-B14F-4D97-AF65-F5344CB8AC3E}">
        <p14:creationId xmlns:p14="http://schemas.microsoft.com/office/powerpoint/2010/main" val="2185831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6</a:t>
            </a:fld>
            <a:endParaRPr lang="tr-TR"/>
          </a:p>
        </p:txBody>
      </p:sp>
      <p:sp>
        <p:nvSpPr>
          <p:cNvPr id="4" name="Dikdörtgen 3"/>
          <p:cNvSpPr/>
          <p:nvPr/>
        </p:nvSpPr>
        <p:spPr>
          <a:xfrm>
            <a:off x="806824" y="699247"/>
            <a:ext cx="10546976" cy="3724096"/>
          </a:xfrm>
          <a:prstGeom prst="rect">
            <a:avLst/>
          </a:prstGeom>
        </p:spPr>
        <p:txBody>
          <a:bodyPr wrap="square">
            <a:spAutoFit/>
          </a:bodyPr>
          <a:lstStyle/>
          <a:p>
            <a:r>
              <a:rPr lang="tr-TR" sz="3600" b="1" dirty="0" smtClean="0"/>
              <a:t>TBMM Seçim Dönemi</a:t>
            </a:r>
          </a:p>
          <a:p>
            <a:r>
              <a:rPr lang="tr-TR" sz="3200" dirty="0" smtClean="0"/>
              <a:t> 4 yılda bir (5, 2007)</a:t>
            </a:r>
          </a:p>
          <a:p>
            <a:r>
              <a:rPr lang="tr-TR" sz="3200" dirty="0" smtClean="0"/>
              <a:t> </a:t>
            </a:r>
          </a:p>
          <a:p>
            <a:r>
              <a:rPr lang="tr-TR" sz="3600" b="1" dirty="0" smtClean="0"/>
              <a:t>Seçimlerin Yenilenmesi</a:t>
            </a:r>
          </a:p>
          <a:p>
            <a:r>
              <a:rPr lang="tr-TR" sz="3200" dirty="0" smtClean="0"/>
              <a:t>Meclisin erken seçim kararı</a:t>
            </a:r>
          </a:p>
          <a:p>
            <a:r>
              <a:rPr lang="tr-TR" sz="3200" dirty="0" smtClean="0"/>
              <a:t>Cumhurbaşkanı</a:t>
            </a:r>
          </a:p>
          <a:p>
            <a:endParaRPr lang="tr-TR" sz="3200" dirty="0"/>
          </a:p>
        </p:txBody>
      </p:sp>
    </p:spTree>
    <p:extLst>
      <p:ext uri="{BB962C8B-B14F-4D97-AF65-F5344CB8AC3E}">
        <p14:creationId xmlns:p14="http://schemas.microsoft.com/office/powerpoint/2010/main" val="1961919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7</a:t>
            </a:fld>
            <a:endParaRPr lang="tr-TR"/>
          </a:p>
        </p:txBody>
      </p:sp>
      <p:sp>
        <p:nvSpPr>
          <p:cNvPr id="4" name="Dikdörtgen 3"/>
          <p:cNvSpPr/>
          <p:nvPr/>
        </p:nvSpPr>
        <p:spPr>
          <a:xfrm>
            <a:off x="699247" y="376519"/>
            <a:ext cx="11053483" cy="5755422"/>
          </a:xfrm>
          <a:prstGeom prst="rect">
            <a:avLst/>
          </a:prstGeom>
        </p:spPr>
        <p:txBody>
          <a:bodyPr wrap="square">
            <a:spAutoFit/>
          </a:bodyPr>
          <a:lstStyle/>
          <a:p>
            <a:r>
              <a:rPr lang="tr-TR" sz="3200" b="1" dirty="0" smtClean="0"/>
              <a:t>TBMM Seçimlerinin </a:t>
            </a:r>
            <a:r>
              <a:rPr lang="tr-TR" sz="3200" b="1" dirty="0"/>
              <a:t>Cumhurbaşkanınca yenilenmesi </a:t>
            </a:r>
            <a:r>
              <a:rPr lang="tr-TR" sz="2800" dirty="0" smtClean="0"/>
              <a:t>(116)</a:t>
            </a:r>
          </a:p>
          <a:p>
            <a:pPr marL="538163" indent="-538163"/>
            <a:r>
              <a:rPr lang="tr-TR" sz="2800" dirty="0" smtClean="0"/>
              <a:t>Bakanlar </a:t>
            </a:r>
            <a:r>
              <a:rPr lang="tr-TR" sz="2800" dirty="0"/>
              <a:t>Kurulunun, </a:t>
            </a:r>
            <a:r>
              <a:rPr lang="tr-TR" sz="2800" dirty="0" smtClean="0"/>
              <a:t>güvenoyunu </a:t>
            </a:r>
            <a:r>
              <a:rPr lang="tr-TR" sz="2800" dirty="0"/>
              <a:t>alamaması ve </a:t>
            </a:r>
            <a:r>
              <a:rPr lang="tr-TR" sz="2800" dirty="0" smtClean="0"/>
              <a:t>güvensizlik </a:t>
            </a:r>
            <a:r>
              <a:rPr lang="tr-TR" sz="2800" dirty="0"/>
              <a:t>oyuyla düşürülmesi hallerinde; </a:t>
            </a:r>
            <a:endParaRPr lang="tr-TR" sz="2800" dirty="0" smtClean="0"/>
          </a:p>
          <a:p>
            <a:pPr marL="538163" indent="-538163"/>
            <a:r>
              <a:rPr lang="tr-TR" sz="2800" dirty="0" err="1" smtClean="0"/>
              <a:t>Kırkbeş</a:t>
            </a:r>
            <a:r>
              <a:rPr lang="tr-TR" sz="2800" dirty="0" smtClean="0"/>
              <a:t> </a:t>
            </a:r>
            <a:r>
              <a:rPr lang="tr-TR" sz="2800" dirty="0"/>
              <a:t>gün içinde yeni Bakanlar Kurulu kurulamadığı veya kurulduğu halde güvenoyu alamadığı </a:t>
            </a:r>
            <a:r>
              <a:rPr lang="tr-TR" sz="2800" dirty="0" smtClean="0"/>
              <a:t>takdirde;</a:t>
            </a:r>
          </a:p>
          <a:p>
            <a:pPr marL="538163" indent="-538163"/>
            <a:r>
              <a:rPr lang="tr-TR" sz="2800" dirty="0" smtClean="0"/>
              <a:t>Başbakanın </a:t>
            </a:r>
            <a:r>
              <a:rPr lang="tr-TR" sz="2800" dirty="0"/>
              <a:t>güvensizlik oyu ile düşürülmeden istifa etmesi üzerine </a:t>
            </a:r>
            <a:r>
              <a:rPr lang="tr-TR" sz="2800" dirty="0" err="1"/>
              <a:t>kırkbeş</a:t>
            </a:r>
            <a:r>
              <a:rPr lang="tr-TR" sz="2800" dirty="0"/>
              <a:t> gün içinde </a:t>
            </a:r>
            <a:r>
              <a:rPr lang="tr-TR" sz="2800" u="sng" dirty="0"/>
              <a:t>veya </a:t>
            </a:r>
            <a:endParaRPr lang="tr-TR" sz="2800" u="sng" dirty="0" smtClean="0"/>
          </a:p>
          <a:p>
            <a:pPr marL="538163" indent="-538163"/>
            <a:r>
              <a:rPr lang="tr-TR" sz="2800" dirty="0" smtClean="0"/>
              <a:t>Yeni </a:t>
            </a:r>
            <a:r>
              <a:rPr lang="tr-TR" sz="2800" dirty="0"/>
              <a:t>seçilen </a:t>
            </a:r>
            <a:r>
              <a:rPr lang="tr-TR" sz="2800" dirty="0" smtClean="0"/>
              <a:t>TBMM Başkanlık </a:t>
            </a:r>
            <a:r>
              <a:rPr lang="tr-TR" sz="2800" dirty="0"/>
              <a:t>Divanı seçiminden sonra yine </a:t>
            </a:r>
            <a:r>
              <a:rPr lang="tr-TR" sz="2800" dirty="0" err="1"/>
              <a:t>kırkbeş</a:t>
            </a:r>
            <a:r>
              <a:rPr lang="tr-TR" sz="2800" dirty="0"/>
              <a:t> gün içinde Bakanlar Kurulunun kurulamaması </a:t>
            </a:r>
            <a:r>
              <a:rPr lang="tr-TR" sz="2800" dirty="0" smtClean="0"/>
              <a:t>hallerinde;</a:t>
            </a:r>
          </a:p>
          <a:p>
            <a:pPr marL="538163" indent="-538163"/>
            <a:r>
              <a:rPr lang="tr-TR" sz="2800" dirty="0" smtClean="0"/>
              <a:t>Cumhurbaşkanı Meclis </a:t>
            </a:r>
            <a:r>
              <a:rPr lang="tr-TR" sz="2800" dirty="0"/>
              <a:t>Başkanına danışarak seçimlerin yenilenmesine karar verebilir. </a:t>
            </a:r>
            <a:endParaRPr lang="tr-TR" sz="2800" dirty="0" smtClean="0"/>
          </a:p>
          <a:p>
            <a:r>
              <a:rPr lang="tr-TR" sz="2800" dirty="0" smtClean="0"/>
              <a:t>Yenilenme </a:t>
            </a:r>
            <a:r>
              <a:rPr lang="tr-TR" sz="2800" dirty="0"/>
              <a:t>kararı Resmî </a:t>
            </a:r>
            <a:r>
              <a:rPr lang="tr-TR" sz="2800" dirty="0" err="1" smtClean="0"/>
              <a:t>Gazete’de</a:t>
            </a:r>
            <a:r>
              <a:rPr lang="tr-TR" sz="2800" dirty="0" smtClean="0"/>
              <a:t> </a:t>
            </a:r>
            <a:r>
              <a:rPr lang="tr-TR" sz="2800" dirty="0"/>
              <a:t>yayımlanır ve seçime gidilir. </a:t>
            </a:r>
            <a:endParaRPr lang="tr-TR" sz="2800" dirty="0" smtClean="0"/>
          </a:p>
          <a:p>
            <a:r>
              <a:rPr lang="tr-TR" sz="2800" dirty="0" smtClean="0"/>
              <a:t>90.günü takip eden ilk Pazar</a:t>
            </a:r>
            <a:endParaRPr lang="tr-TR" sz="2800" dirty="0"/>
          </a:p>
        </p:txBody>
      </p:sp>
    </p:spTree>
    <p:extLst>
      <p:ext uri="{BB962C8B-B14F-4D97-AF65-F5344CB8AC3E}">
        <p14:creationId xmlns:p14="http://schemas.microsoft.com/office/powerpoint/2010/main" val="1899424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8</a:t>
            </a:fld>
            <a:endParaRPr lang="tr-TR"/>
          </a:p>
        </p:txBody>
      </p:sp>
      <p:sp>
        <p:nvSpPr>
          <p:cNvPr id="4" name="Dikdörtgen 3"/>
          <p:cNvSpPr/>
          <p:nvPr/>
        </p:nvSpPr>
        <p:spPr>
          <a:xfrm>
            <a:off x="555812" y="443754"/>
            <a:ext cx="10797988" cy="6463308"/>
          </a:xfrm>
          <a:prstGeom prst="rect">
            <a:avLst/>
          </a:prstGeom>
        </p:spPr>
        <p:txBody>
          <a:bodyPr wrap="square">
            <a:spAutoFit/>
          </a:bodyPr>
          <a:lstStyle/>
          <a:p>
            <a:r>
              <a:rPr lang="tr-TR" sz="2800" dirty="0" smtClean="0"/>
              <a:t> </a:t>
            </a:r>
            <a:r>
              <a:rPr lang="tr-TR" sz="3600" b="1" dirty="0" smtClean="0"/>
              <a:t>Seçimlerinin Geriye Bırakılması ve Ara Seçimleri </a:t>
            </a:r>
            <a:r>
              <a:rPr lang="tr-TR" sz="2800" dirty="0" smtClean="0"/>
              <a:t>(78)</a:t>
            </a:r>
          </a:p>
          <a:p>
            <a:pPr marL="538163" indent="-538163"/>
            <a:endParaRPr lang="tr-TR" sz="1400" u="sng" dirty="0" smtClean="0"/>
          </a:p>
          <a:p>
            <a:pPr marL="538163" indent="-538163"/>
            <a:r>
              <a:rPr lang="tr-TR" sz="2800" u="sng" dirty="0" smtClean="0"/>
              <a:t>Savaş sebebiyle</a:t>
            </a:r>
            <a:r>
              <a:rPr lang="tr-TR" sz="2800" dirty="0" smtClean="0"/>
              <a:t>, TBMM, seçimleri bir yıl geriye bırakabilir. </a:t>
            </a:r>
          </a:p>
          <a:p>
            <a:pPr marL="538163" indent="-538163"/>
            <a:r>
              <a:rPr lang="tr-TR" sz="2800" dirty="0" smtClean="0"/>
              <a:t>Sebep ortadan kalkmamışsa, erteleme kararındaki usule göre bu işlem tekrarlanabilir. </a:t>
            </a:r>
          </a:p>
          <a:p>
            <a:pPr marL="538163" indent="-538163"/>
            <a:endParaRPr lang="tr-TR" sz="1400" dirty="0" smtClean="0"/>
          </a:p>
          <a:p>
            <a:pPr marL="538163" indent="-538163"/>
            <a:r>
              <a:rPr lang="tr-TR" sz="2800" dirty="0" smtClean="0"/>
              <a:t>TBMM üyeliklerinde boşalma olması halinde, ara seçime gidilir. </a:t>
            </a:r>
          </a:p>
          <a:p>
            <a:pPr marL="538163" indent="-538163"/>
            <a:r>
              <a:rPr lang="tr-TR" sz="2800" dirty="0" smtClean="0"/>
              <a:t>Ara seçim, her seçim döneminde </a:t>
            </a:r>
            <a:r>
              <a:rPr lang="tr-TR" sz="2800" u="sng" dirty="0" smtClean="0"/>
              <a:t>bir defa </a:t>
            </a:r>
            <a:r>
              <a:rPr lang="tr-TR" sz="2800" dirty="0" smtClean="0"/>
              <a:t>yapılır ve genel seçimden </a:t>
            </a:r>
            <a:r>
              <a:rPr lang="tr-TR" sz="2800" u="sng" dirty="0" smtClean="0"/>
              <a:t>30 ay geçmedikçe</a:t>
            </a:r>
            <a:r>
              <a:rPr lang="tr-TR" sz="2800" dirty="0" smtClean="0"/>
              <a:t> ara seçime gidilemez. Ancak, boşalan üyeliklerin sayısı, üye tamsayısının yüzde beşini (28) bulduğu hallerde, ara seçimlerinin </a:t>
            </a:r>
            <a:r>
              <a:rPr lang="tr-TR" sz="2800" u="sng" dirty="0" smtClean="0"/>
              <a:t>üç ay içinde </a:t>
            </a:r>
            <a:r>
              <a:rPr lang="tr-TR" sz="2800" dirty="0" smtClean="0"/>
              <a:t>yapılmasına karar verilir.  </a:t>
            </a:r>
          </a:p>
          <a:p>
            <a:pPr marL="538163" indent="-538163"/>
            <a:r>
              <a:rPr lang="tr-TR" sz="2800" dirty="0" smtClean="0"/>
              <a:t>Genel seçimlere bir yıl kala, ara seçim yapılamaz. </a:t>
            </a:r>
          </a:p>
          <a:p>
            <a:pPr marL="538163" indent="-538163"/>
            <a:r>
              <a:rPr lang="tr-TR" sz="2800" dirty="0" smtClean="0"/>
              <a:t>Ayrıca, bir ilin veya seçim çevresinin, TBMM’de üyesinin kalmaması halinde, boşalmayı takip eden 90 günden sonraki ilk Pazar günü ara seçim yapılır. </a:t>
            </a:r>
            <a:endParaRPr lang="tr-TR" sz="2800" dirty="0"/>
          </a:p>
        </p:txBody>
      </p:sp>
    </p:spTree>
    <p:extLst>
      <p:ext uri="{BB962C8B-B14F-4D97-AF65-F5344CB8AC3E}">
        <p14:creationId xmlns:p14="http://schemas.microsoft.com/office/powerpoint/2010/main" val="1790887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9</a:t>
            </a:fld>
            <a:endParaRPr lang="tr-TR"/>
          </a:p>
        </p:txBody>
      </p:sp>
      <p:sp>
        <p:nvSpPr>
          <p:cNvPr id="4" name="Dikdörtgen 3"/>
          <p:cNvSpPr/>
          <p:nvPr/>
        </p:nvSpPr>
        <p:spPr>
          <a:xfrm>
            <a:off x="619826" y="622158"/>
            <a:ext cx="11098562" cy="5816977"/>
          </a:xfrm>
          <a:prstGeom prst="rect">
            <a:avLst/>
          </a:prstGeom>
        </p:spPr>
        <p:txBody>
          <a:bodyPr wrap="square">
            <a:spAutoFit/>
          </a:bodyPr>
          <a:lstStyle/>
          <a:p>
            <a:pPr algn="ctr"/>
            <a:r>
              <a:rPr lang="tr-TR" sz="2800" dirty="0" smtClean="0"/>
              <a:t> </a:t>
            </a:r>
            <a:r>
              <a:rPr lang="tr-TR" sz="3200" b="1" dirty="0" smtClean="0"/>
              <a:t>Seçimlerin Genel Yönetim ve Denetimi  ve Yüksek Seçim Kurulu (YSK)</a:t>
            </a:r>
          </a:p>
          <a:p>
            <a:endParaRPr lang="tr-TR" sz="2800" dirty="0" smtClean="0"/>
          </a:p>
          <a:p>
            <a:r>
              <a:rPr lang="tr-TR" sz="2800" dirty="0" smtClean="0"/>
              <a:t>Seçimler, yargı organlarının genel yönetim ve denetimi altında yapılır</a:t>
            </a:r>
          </a:p>
          <a:p>
            <a:endParaRPr lang="tr-TR" sz="2800" dirty="0"/>
          </a:p>
          <a:p>
            <a:pPr marL="538163" indent="-538163"/>
            <a:r>
              <a:rPr lang="tr-TR" sz="2800" dirty="0" smtClean="0"/>
              <a:t>Seçimlerin başlamasından bitimine kadar, seçimin düzen içinde yönetimi ve dürüstlüğü ile ilgili bütün işlemleri yapma ve yaptırma, seçim süresince ve seçimden sonra seçim konularıyla ilgili bütün yolsuzlukları, şikayet ve itirazları inceleme ve </a:t>
            </a:r>
            <a:r>
              <a:rPr lang="tr-TR" sz="2800" u="sng" dirty="0" smtClean="0"/>
              <a:t>kesin karara bağlama</a:t>
            </a:r>
            <a:r>
              <a:rPr lang="tr-TR" sz="2800" dirty="0" smtClean="0"/>
              <a:t> görevi YSK’nındır.</a:t>
            </a:r>
          </a:p>
          <a:p>
            <a:pPr marL="538163" indent="-538163"/>
            <a:endParaRPr lang="tr-TR" sz="2800" dirty="0" smtClean="0"/>
          </a:p>
          <a:p>
            <a:pPr marL="538163" indent="-538163"/>
            <a:r>
              <a:rPr lang="tr-TR" sz="2800" dirty="0" smtClean="0"/>
              <a:t>YSK 7 asıl ve 4 yedek üye. Üyelerin altısı Yargıtay, beşi Danıştay tarafından</a:t>
            </a:r>
          </a:p>
          <a:p>
            <a:pPr marL="538163" indent="-538163"/>
            <a:r>
              <a:rPr lang="tr-TR" sz="2800" dirty="0" smtClean="0"/>
              <a:t>Bu üyeler, salt çoğunluk ve gizli oyla aralarından bir başkan ve bir başkanvekili seçerler. </a:t>
            </a:r>
            <a:endParaRPr lang="tr-TR" sz="2800" dirty="0"/>
          </a:p>
        </p:txBody>
      </p:sp>
    </p:spTree>
    <p:extLst>
      <p:ext uri="{BB962C8B-B14F-4D97-AF65-F5344CB8AC3E}">
        <p14:creationId xmlns:p14="http://schemas.microsoft.com/office/powerpoint/2010/main" val="2791612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9003</TotalTime>
  <Words>2468</Words>
  <Application>Microsoft Office PowerPoint</Application>
  <PresentationFormat>Geniş ekran</PresentationFormat>
  <Paragraphs>222</Paragraphs>
  <Slides>27</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27</vt:i4>
      </vt:variant>
    </vt:vector>
  </HeadingPairs>
  <TitlesOfParts>
    <vt:vector size="34" baseType="lpstr">
      <vt:lpstr>Arial</vt:lpstr>
      <vt:lpstr>Calibri</vt:lpstr>
      <vt:lpstr>Calibri Light</vt:lpstr>
      <vt:lpstr>Georgia</vt:lpstr>
      <vt:lpstr>Times New Roman</vt:lpstr>
      <vt:lpstr>Wingdings</vt:lpstr>
      <vt:lpstr>Office Teması</vt:lpstr>
      <vt:lpstr>Cumhuriyetin Temel Organları  (YASAMA)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Cumhuriyetin Temel Organları  (YASAMA)</dc:title>
  <dc:creator>Turgut Göksu</dc:creator>
  <cp:lastModifiedBy>Turgut Göksu</cp:lastModifiedBy>
  <cp:revision>36</cp:revision>
  <dcterms:created xsi:type="dcterms:W3CDTF">2015-12-21T18:07:16Z</dcterms:created>
  <dcterms:modified xsi:type="dcterms:W3CDTF">2015-12-29T09:30:06Z</dcterms:modified>
</cp:coreProperties>
</file>