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258" r:id="rId2"/>
    <p:sldId id="310" r:id="rId3"/>
    <p:sldId id="311"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307" r:id="rId20"/>
    <p:sldId id="273" r:id="rId21"/>
    <p:sldId id="274" r:id="rId22"/>
    <p:sldId id="275" r:id="rId23"/>
    <p:sldId id="277" r:id="rId24"/>
    <p:sldId id="278" r:id="rId25"/>
    <p:sldId id="279" r:id="rId26"/>
    <p:sldId id="308" r:id="rId27"/>
    <p:sldId id="280" r:id="rId28"/>
    <p:sldId id="281" r:id="rId29"/>
    <p:sldId id="282" r:id="rId30"/>
    <p:sldId id="283" r:id="rId31"/>
    <p:sldId id="284" r:id="rId32"/>
    <p:sldId id="300" r:id="rId33"/>
    <p:sldId id="309" r:id="rId34"/>
    <p:sldId id="312" r:id="rId35"/>
    <p:sldId id="285" r:id="rId36"/>
    <p:sldId id="286" r:id="rId37"/>
    <p:sldId id="301" r:id="rId38"/>
    <p:sldId id="302" r:id="rId39"/>
    <p:sldId id="287" r:id="rId40"/>
    <p:sldId id="288" r:id="rId41"/>
    <p:sldId id="289" r:id="rId42"/>
    <p:sldId id="303" r:id="rId43"/>
    <p:sldId id="304" r:id="rId44"/>
    <p:sldId id="290" r:id="rId45"/>
    <p:sldId id="291" r:id="rId46"/>
    <p:sldId id="305" r:id="rId47"/>
    <p:sldId id="292" r:id="rId48"/>
    <p:sldId id="293" r:id="rId49"/>
    <p:sldId id="294" r:id="rId50"/>
    <p:sldId id="295" r:id="rId51"/>
    <p:sldId id="296" r:id="rId52"/>
    <p:sldId id="297" r:id="rId53"/>
    <p:sldId id="306" r:id="rId54"/>
    <p:sldId id="298" r:id="rId55"/>
    <p:sldId id="299" r:id="rId5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3AC803-B664-42EF-B134-97B110BD4B7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56D123E4-E964-451F-B0F9-1EAB8261EBAC}">
      <dgm:prSet phldrT="[Metin]"/>
      <dgm:spPr/>
      <dgm:t>
        <a:bodyPr/>
        <a:lstStyle/>
        <a:p>
          <a:r>
            <a:rPr lang="tr-TR" dirty="0" smtClean="0"/>
            <a:t>İdare</a:t>
          </a:r>
          <a:endParaRPr lang="tr-TR" dirty="0"/>
        </a:p>
      </dgm:t>
    </dgm:pt>
    <dgm:pt modelId="{E84A95A6-E016-4BBF-953C-31EF60993C78}" type="parTrans" cxnId="{5A590E8C-97BD-40BD-9D03-D39D4A91BD70}">
      <dgm:prSet/>
      <dgm:spPr/>
      <dgm:t>
        <a:bodyPr/>
        <a:lstStyle/>
        <a:p>
          <a:endParaRPr lang="tr-TR"/>
        </a:p>
      </dgm:t>
    </dgm:pt>
    <dgm:pt modelId="{F9E61B93-5A25-4909-B096-8ED643E2B95F}" type="sibTrans" cxnId="{5A590E8C-97BD-40BD-9D03-D39D4A91BD70}">
      <dgm:prSet/>
      <dgm:spPr/>
      <dgm:t>
        <a:bodyPr/>
        <a:lstStyle/>
        <a:p>
          <a:endParaRPr lang="tr-TR"/>
        </a:p>
      </dgm:t>
    </dgm:pt>
    <dgm:pt modelId="{3BA4CF4B-DFD7-478E-93E4-89494BA63C2D}">
      <dgm:prSet phldrT="[Metin]"/>
      <dgm:spPr/>
      <dgm:t>
        <a:bodyPr/>
        <a:lstStyle/>
        <a:p>
          <a:r>
            <a:rPr lang="tr-TR" dirty="0" smtClean="0"/>
            <a:t>Merkezi İdare</a:t>
          </a:r>
          <a:endParaRPr lang="tr-TR" dirty="0"/>
        </a:p>
      </dgm:t>
    </dgm:pt>
    <dgm:pt modelId="{F59A41A7-EC5C-452F-A52B-6C22BF1A1329}" type="parTrans" cxnId="{41270F39-E254-411C-B337-5FDEE360DDB6}">
      <dgm:prSet/>
      <dgm:spPr/>
      <dgm:t>
        <a:bodyPr/>
        <a:lstStyle/>
        <a:p>
          <a:endParaRPr lang="tr-TR"/>
        </a:p>
      </dgm:t>
    </dgm:pt>
    <dgm:pt modelId="{68193BAF-6E3D-4F77-BF4D-F832389AD5B8}" type="sibTrans" cxnId="{41270F39-E254-411C-B337-5FDEE360DDB6}">
      <dgm:prSet/>
      <dgm:spPr/>
      <dgm:t>
        <a:bodyPr/>
        <a:lstStyle/>
        <a:p>
          <a:endParaRPr lang="tr-TR"/>
        </a:p>
      </dgm:t>
    </dgm:pt>
    <dgm:pt modelId="{03C44BCB-50E1-45AE-81AB-0E0F3F19DCFA}">
      <dgm:prSet phldrT="[Metin]"/>
      <dgm:spPr/>
      <dgm:t>
        <a:bodyPr/>
        <a:lstStyle/>
        <a:p>
          <a:r>
            <a:rPr lang="tr-TR" dirty="0" smtClean="0"/>
            <a:t>İl</a:t>
          </a:r>
          <a:endParaRPr lang="tr-TR" dirty="0"/>
        </a:p>
      </dgm:t>
    </dgm:pt>
    <dgm:pt modelId="{1ED720B4-77A8-497A-B273-B1C1BF6C371B}" type="parTrans" cxnId="{6C8E1EDA-93A6-46BA-A6C7-878D0AB738FF}">
      <dgm:prSet/>
      <dgm:spPr/>
      <dgm:t>
        <a:bodyPr/>
        <a:lstStyle/>
        <a:p>
          <a:endParaRPr lang="tr-TR"/>
        </a:p>
      </dgm:t>
    </dgm:pt>
    <dgm:pt modelId="{380A7EE5-A31B-4602-8976-8FDC66B54291}" type="sibTrans" cxnId="{6C8E1EDA-93A6-46BA-A6C7-878D0AB738FF}">
      <dgm:prSet/>
      <dgm:spPr/>
      <dgm:t>
        <a:bodyPr/>
        <a:lstStyle/>
        <a:p>
          <a:endParaRPr lang="tr-TR"/>
        </a:p>
      </dgm:t>
    </dgm:pt>
    <dgm:pt modelId="{7A6EF9F9-E036-4199-B8A4-B34EF25E3AF1}">
      <dgm:prSet phldrT="[Metin]"/>
      <dgm:spPr/>
      <dgm:t>
        <a:bodyPr/>
        <a:lstStyle/>
        <a:p>
          <a:r>
            <a:rPr lang="tr-TR" dirty="0" smtClean="0"/>
            <a:t>İlçe</a:t>
          </a:r>
          <a:endParaRPr lang="tr-TR" dirty="0"/>
        </a:p>
      </dgm:t>
    </dgm:pt>
    <dgm:pt modelId="{6343934D-CA23-4A17-A4E0-73C82415E106}" type="parTrans" cxnId="{CB139055-C0CC-4092-928A-5E9D5B737195}">
      <dgm:prSet/>
      <dgm:spPr/>
      <dgm:t>
        <a:bodyPr/>
        <a:lstStyle/>
        <a:p>
          <a:endParaRPr lang="tr-TR"/>
        </a:p>
      </dgm:t>
    </dgm:pt>
    <dgm:pt modelId="{CA6DAE5B-DEA1-46E5-957F-31BF05F86716}" type="sibTrans" cxnId="{CB139055-C0CC-4092-928A-5E9D5B737195}">
      <dgm:prSet/>
      <dgm:spPr/>
      <dgm:t>
        <a:bodyPr/>
        <a:lstStyle/>
        <a:p>
          <a:endParaRPr lang="tr-TR"/>
        </a:p>
      </dgm:t>
    </dgm:pt>
    <dgm:pt modelId="{DA271C90-872F-4B40-A867-396D91B8A05A}">
      <dgm:prSet phldrT="[Metin]"/>
      <dgm:spPr/>
      <dgm:t>
        <a:bodyPr/>
        <a:lstStyle/>
        <a:p>
          <a:r>
            <a:rPr lang="tr-TR" dirty="0" smtClean="0"/>
            <a:t>Mahalli İdareler</a:t>
          </a:r>
          <a:endParaRPr lang="tr-TR" dirty="0"/>
        </a:p>
      </dgm:t>
    </dgm:pt>
    <dgm:pt modelId="{C4BD8C74-2702-49EA-97D0-9CAAF81655F5}" type="parTrans" cxnId="{B3C21C94-0F27-4E01-A5B1-D3DE6C51E70E}">
      <dgm:prSet/>
      <dgm:spPr/>
      <dgm:t>
        <a:bodyPr/>
        <a:lstStyle/>
        <a:p>
          <a:endParaRPr lang="tr-TR"/>
        </a:p>
      </dgm:t>
    </dgm:pt>
    <dgm:pt modelId="{8585CDA8-D729-46CF-8816-C3D65007B2DD}" type="sibTrans" cxnId="{B3C21C94-0F27-4E01-A5B1-D3DE6C51E70E}">
      <dgm:prSet/>
      <dgm:spPr/>
      <dgm:t>
        <a:bodyPr/>
        <a:lstStyle/>
        <a:p>
          <a:endParaRPr lang="tr-TR"/>
        </a:p>
      </dgm:t>
    </dgm:pt>
    <dgm:pt modelId="{86115D43-7537-4A25-AE8A-AF3B793F42F4}">
      <dgm:prSet phldrT="[Metin]"/>
      <dgm:spPr/>
      <dgm:t>
        <a:bodyPr/>
        <a:lstStyle/>
        <a:p>
          <a:r>
            <a:rPr lang="tr-TR" dirty="0" smtClean="0"/>
            <a:t>İl Özel İdaresi</a:t>
          </a:r>
          <a:endParaRPr lang="tr-TR" dirty="0"/>
        </a:p>
      </dgm:t>
    </dgm:pt>
    <dgm:pt modelId="{BAA7329B-5460-49FF-B33F-A85F83848FB6}" type="parTrans" cxnId="{83D646A9-6A75-4964-8CC5-21D284C1FF67}">
      <dgm:prSet/>
      <dgm:spPr/>
      <dgm:t>
        <a:bodyPr/>
        <a:lstStyle/>
        <a:p>
          <a:endParaRPr lang="tr-TR"/>
        </a:p>
      </dgm:t>
    </dgm:pt>
    <dgm:pt modelId="{AC4BE713-1CCE-4D4C-9412-201610E770F4}" type="sibTrans" cxnId="{83D646A9-6A75-4964-8CC5-21D284C1FF67}">
      <dgm:prSet/>
      <dgm:spPr/>
      <dgm:t>
        <a:bodyPr/>
        <a:lstStyle/>
        <a:p>
          <a:endParaRPr lang="tr-TR"/>
        </a:p>
      </dgm:t>
    </dgm:pt>
    <dgm:pt modelId="{B5AC4B2C-AB57-4EA1-B2E5-7F7CA90A9041}">
      <dgm:prSet phldrT="[Metin]"/>
      <dgm:spPr/>
      <dgm:t>
        <a:bodyPr/>
        <a:lstStyle/>
        <a:p>
          <a:r>
            <a:rPr lang="tr-TR" dirty="0" smtClean="0"/>
            <a:t>Bucak</a:t>
          </a:r>
          <a:endParaRPr lang="tr-TR" dirty="0"/>
        </a:p>
      </dgm:t>
    </dgm:pt>
    <dgm:pt modelId="{ABE44FD7-8E86-43A1-B035-A7DA96F322EE}" type="parTrans" cxnId="{73FAF60F-C171-4C8E-92AD-992A9BD64FA3}">
      <dgm:prSet/>
      <dgm:spPr/>
      <dgm:t>
        <a:bodyPr/>
        <a:lstStyle/>
        <a:p>
          <a:endParaRPr lang="tr-TR"/>
        </a:p>
      </dgm:t>
    </dgm:pt>
    <dgm:pt modelId="{9037CDBF-6BAE-4A87-B32B-9CE325CC0CB8}" type="sibTrans" cxnId="{73FAF60F-C171-4C8E-92AD-992A9BD64FA3}">
      <dgm:prSet/>
      <dgm:spPr/>
      <dgm:t>
        <a:bodyPr/>
        <a:lstStyle/>
        <a:p>
          <a:endParaRPr lang="tr-TR"/>
        </a:p>
      </dgm:t>
    </dgm:pt>
    <dgm:pt modelId="{690467D5-F60E-4551-A559-3D3BA853399E}">
      <dgm:prSet phldrT="[Metin]"/>
      <dgm:spPr/>
      <dgm:t>
        <a:bodyPr/>
        <a:lstStyle/>
        <a:p>
          <a:r>
            <a:rPr lang="tr-TR" dirty="0" smtClean="0"/>
            <a:t>Bölge</a:t>
          </a:r>
          <a:endParaRPr lang="tr-TR" dirty="0"/>
        </a:p>
      </dgm:t>
    </dgm:pt>
    <dgm:pt modelId="{D3DFCAB9-B1A8-4846-86B0-A35E42C9421F}" type="parTrans" cxnId="{4DB9C599-4813-4551-9D48-E1106EFA13E8}">
      <dgm:prSet/>
      <dgm:spPr/>
      <dgm:t>
        <a:bodyPr/>
        <a:lstStyle/>
        <a:p>
          <a:endParaRPr lang="tr-TR"/>
        </a:p>
      </dgm:t>
    </dgm:pt>
    <dgm:pt modelId="{947F9D9E-C8D7-4F92-A39E-AAA34FF9950D}" type="sibTrans" cxnId="{4DB9C599-4813-4551-9D48-E1106EFA13E8}">
      <dgm:prSet/>
      <dgm:spPr/>
      <dgm:t>
        <a:bodyPr/>
        <a:lstStyle/>
        <a:p>
          <a:endParaRPr lang="tr-TR"/>
        </a:p>
      </dgm:t>
    </dgm:pt>
    <dgm:pt modelId="{29831A7C-778C-44D3-9D6F-441B33C1820B}">
      <dgm:prSet phldrT="[Metin]"/>
      <dgm:spPr/>
      <dgm:t>
        <a:bodyPr/>
        <a:lstStyle/>
        <a:p>
          <a:r>
            <a:rPr lang="tr-TR" dirty="0" smtClean="0"/>
            <a:t>Belediye</a:t>
          </a:r>
          <a:endParaRPr lang="tr-TR" dirty="0"/>
        </a:p>
      </dgm:t>
    </dgm:pt>
    <dgm:pt modelId="{41582B2B-555E-454E-A0AF-111629B563AF}" type="parTrans" cxnId="{989C33E8-EE64-4CFA-B58C-2246CB14EFC4}">
      <dgm:prSet/>
      <dgm:spPr/>
      <dgm:t>
        <a:bodyPr/>
        <a:lstStyle/>
        <a:p>
          <a:endParaRPr lang="tr-TR"/>
        </a:p>
      </dgm:t>
    </dgm:pt>
    <dgm:pt modelId="{C2E897FD-9657-4034-A79F-BFC96D0418B6}" type="sibTrans" cxnId="{989C33E8-EE64-4CFA-B58C-2246CB14EFC4}">
      <dgm:prSet/>
      <dgm:spPr/>
      <dgm:t>
        <a:bodyPr/>
        <a:lstStyle/>
        <a:p>
          <a:endParaRPr lang="tr-TR"/>
        </a:p>
      </dgm:t>
    </dgm:pt>
    <dgm:pt modelId="{7B94EC5B-BD2F-4207-94E1-5DD147684ED5}">
      <dgm:prSet phldrT="[Metin]"/>
      <dgm:spPr/>
      <dgm:t>
        <a:bodyPr/>
        <a:lstStyle/>
        <a:p>
          <a:r>
            <a:rPr lang="tr-TR" dirty="0" smtClean="0"/>
            <a:t>Köy</a:t>
          </a:r>
          <a:endParaRPr lang="tr-TR" dirty="0"/>
        </a:p>
      </dgm:t>
    </dgm:pt>
    <dgm:pt modelId="{006EEC95-5723-4FBC-AC26-983F3C61DB9E}" type="parTrans" cxnId="{08C09B24-FB32-4DF9-98C7-CB4643C8D416}">
      <dgm:prSet/>
      <dgm:spPr/>
      <dgm:t>
        <a:bodyPr/>
        <a:lstStyle/>
        <a:p>
          <a:endParaRPr lang="tr-TR"/>
        </a:p>
      </dgm:t>
    </dgm:pt>
    <dgm:pt modelId="{254CAB52-A24A-4F69-9951-F0799915823D}" type="sibTrans" cxnId="{08C09B24-FB32-4DF9-98C7-CB4643C8D416}">
      <dgm:prSet/>
      <dgm:spPr/>
      <dgm:t>
        <a:bodyPr/>
        <a:lstStyle/>
        <a:p>
          <a:endParaRPr lang="tr-TR"/>
        </a:p>
      </dgm:t>
    </dgm:pt>
    <dgm:pt modelId="{19F91113-2AA8-4D16-B87D-C4547BFC0436}" type="pres">
      <dgm:prSet presAssocID="{1E3AC803-B664-42EF-B134-97B110BD4B7D}" presName="hierChild1" presStyleCnt="0">
        <dgm:presLayoutVars>
          <dgm:chPref val="1"/>
          <dgm:dir/>
          <dgm:animOne val="branch"/>
          <dgm:animLvl val="lvl"/>
          <dgm:resizeHandles/>
        </dgm:presLayoutVars>
      </dgm:prSet>
      <dgm:spPr/>
    </dgm:pt>
    <dgm:pt modelId="{ABAF2838-E828-40C0-A599-A5C07CEDF93C}" type="pres">
      <dgm:prSet presAssocID="{56D123E4-E964-451F-B0F9-1EAB8261EBAC}" presName="hierRoot1" presStyleCnt="0"/>
      <dgm:spPr/>
    </dgm:pt>
    <dgm:pt modelId="{C56A8FD7-9599-4BE2-9FE2-4C61D05A4A29}" type="pres">
      <dgm:prSet presAssocID="{56D123E4-E964-451F-B0F9-1EAB8261EBAC}" presName="composite" presStyleCnt="0"/>
      <dgm:spPr/>
    </dgm:pt>
    <dgm:pt modelId="{E6DDC472-A599-4C0A-B8FD-14AB1C89B1C9}" type="pres">
      <dgm:prSet presAssocID="{56D123E4-E964-451F-B0F9-1EAB8261EBAC}" presName="background" presStyleLbl="node0" presStyleIdx="0" presStyleCnt="1"/>
      <dgm:spPr/>
    </dgm:pt>
    <dgm:pt modelId="{A1D77E60-05F2-498D-8F3C-92ACD4E3AEF9}" type="pres">
      <dgm:prSet presAssocID="{56D123E4-E964-451F-B0F9-1EAB8261EBAC}" presName="text" presStyleLbl="fgAcc0" presStyleIdx="0" presStyleCnt="1">
        <dgm:presLayoutVars>
          <dgm:chPref val="3"/>
        </dgm:presLayoutVars>
      </dgm:prSet>
      <dgm:spPr/>
    </dgm:pt>
    <dgm:pt modelId="{3C30A782-CA77-4E2B-AE0D-10AD15C65C20}" type="pres">
      <dgm:prSet presAssocID="{56D123E4-E964-451F-B0F9-1EAB8261EBAC}" presName="hierChild2" presStyleCnt="0"/>
      <dgm:spPr/>
    </dgm:pt>
    <dgm:pt modelId="{05DA0079-FBBA-4469-8E55-7251695BCFCD}" type="pres">
      <dgm:prSet presAssocID="{F59A41A7-EC5C-452F-A52B-6C22BF1A1329}" presName="Name10" presStyleLbl="parChTrans1D2" presStyleIdx="0" presStyleCnt="2"/>
      <dgm:spPr/>
    </dgm:pt>
    <dgm:pt modelId="{7D58C45E-12F8-4541-A694-2F188A892A52}" type="pres">
      <dgm:prSet presAssocID="{3BA4CF4B-DFD7-478E-93E4-89494BA63C2D}" presName="hierRoot2" presStyleCnt="0"/>
      <dgm:spPr/>
    </dgm:pt>
    <dgm:pt modelId="{60599920-680D-4A5B-A290-FADBAD07C136}" type="pres">
      <dgm:prSet presAssocID="{3BA4CF4B-DFD7-478E-93E4-89494BA63C2D}" presName="composite2" presStyleCnt="0"/>
      <dgm:spPr/>
    </dgm:pt>
    <dgm:pt modelId="{F00F4E07-6080-47DC-B641-28F63C2ACD64}" type="pres">
      <dgm:prSet presAssocID="{3BA4CF4B-DFD7-478E-93E4-89494BA63C2D}" presName="background2" presStyleLbl="node2" presStyleIdx="0" presStyleCnt="2"/>
      <dgm:spPr/>
    </dgm:pt>
    <dgm:pt modelId="{2028C1A8-60DD-46C5-A5F4-E2366E0457FF}" type="pres">
      <dgm:prSet presAssocID="{3BA4CF4B-DFD7-478E-93E4-89494BA63C2D}" presName="text2" presStyleLbl="fgAcc2" presStyleIdx="0" presStyleCnt="2">
        <dgm:presLayoutVars>
          <dgm:chPref val="3"/>
        </dgm:presLayoutVars>
      </dgm:prSet>
      <dgm:spPr/>
    </dgm:pt>
    <dgm:pt modelId="{E454CEE3-7F8D-46EB-A6D5-763B6111F5F6}" type="pres">
      <dgm:prSet presAssocID="{3BA4CF4B-DFD7-478E-93E4-89494BA63C2D}" presName="hierChild3" presStyleCnt="0"/>
      <dgm:spPr/>
    </dgm:pt>
    <dgm:pt modelId="{08AC154A-05CB-44B4-B82B-904B654A3EC9}" type="pres">
      <dgm:prSet presAssocID="{1ED720B4-77A8-497A-B273-B1C1BF6C371B}" presName="Name17" presStyleLbl="parChTrans1D3" presStyleIdx="0" presStyleCnt="7"/>
      <dgm:spPr/>
    </dgm:pt>
    <dgm:pt modelId="{F0AAE004-B50B-4F03-B51A-9EC54D5A0AA0}" type="pres">
      <dgm:prSet presAssocID="{03C44BCB-50E1-45AE-81AB-0E0F3F19DCFA}" presName="hierRoot3" presStyleCnt="0"/>
      <dgm:spPr/>
    </dgm:pt>
    <dgm:pt modelId="{0E387CAF-8A95-4B36-A1A6-F31C8CBE552C}" type="pres">
      <dgm:prSet presAssocID="{03C44BCB-50E1-45AE-81AB-0E0F3F19DCFA}" presName="composite3" presStyleCnt="0"/>
      <dgm:spPr/>
    </dgm:pt>
    <dgm:pt modelId="{DCA6ED6B-FB6D-4A41-84FA-BFD7AD98F3CE}" type="pres">
      <dgm:prSet presAssocID="{03C44BCB-50E1-45AE-81AB-0E0F3F19DCFA}" presName="background3" presStyleLbl="node3" presStyleIdx="0" presStyleCnt="7"/>
      <dgm:spPr/>
    </dgm:pt>
    <dgm:pt modelId="{34356FDB-E96C-4530-A97B-5A1A3ED17602}" type="pres">
      <dgm:prSet presAssocID="{03C44BCB-50E1-45AE-81AB-0E0F3F19DCFA}" presName="text3" presStyleLbl="fgAcc3" presStyleIdx="0" presStyleCnt="7">
        <dgm:presLayoutVars>
          <dgm:chPref val="3"/>
        </dgm:presLayoutVars>
      </dgm:prSet>
      <dgm:spPr/>
    </dgm:pt>
    <dgm:pt modelId="{B94864EC-4DB1-4953-8322-280DFC06EA87}" type="pres">
      <dgm:prSet presAssocID="{03C44BCB-50E1-45AE-81AB-0E0F3F19DCFA}" presName="hierChild4" presStyleCnt="0"/>
      <dgm:spPr/>
    </dgm:pt>
    <dgm:pt modelId="{07CBB710-27FE-4465-8AB1-D163C22E034D}" type="pres">
      <dgm:prSet presAssocID="{6343934D-CA23-4A17-A4E0-73C82415E106}" presName="Name17" presStyleLbl="parChTrans1D3" presStyleIdx="1" presStyleCnt="7"/>
      <dgm:spPr/>
    </dgm:pt>
    <dgm:pt modelId="{4AF13A98-C6AB-4E16-8DA2-B5F08EB39797}" type="pres">
      <dgm:prSet presAssocID="{7A6EF9F9-E036-4199-B8A4-B34EF25E3AF1}" presName="hierRoot3" presStyleCnt="0"/>
      <dgm:spPr/>
    </dgm:pt>
    <dgm:pt modelId="{F0E3D1C9-07E4-40A2-8952-372C31D2488F}" type="pres">
      <dgm:prSet presAssocID="{7A6EF9F9-E036-4199-B8A4-B34EF25E3AF1}" presName="composite3" presStyleCnt="0"/>
      <dgm:spPr/>
    </dgm:pt>
    <dgm:pt modelId="{F61840E5-6437-4EE3-B302-45F4BE8B451A}" type="pres">
      <dgm:prSet presAssocID="{7A6EF9F9-E036-4199-B8A4-B34EF25E3AF1}" presName="background3" presStyleLbl="node3" presStyleIdx="1" presStyleCnt="7"/>
      <dgm:spPr/>
    </dgm:pt>
    <dgm:pt modelId="{5179B7B7-156C-40CD-BF42-4FE2DCAF04CB}" type="pres">
      <dgm:prSet presAssocID="{7A6EF9F9-E036-4199-B8A4-B34EF25E3AF1}" presName="text3" presStyleLbl="fgAcc3" presStyleIdx="1" presStyleCnt="7">
        <dgm:presLayoutVars>
          <dgm:chPref val="3"/>
        </dgm:presLayoutVars>
      </dgm:prSet>
      <dgm:spPr/>
    </dgm:pt>
    <dgm:pt modelId="{78E4AC5B-2A42-4A40-8E37-DC4B39F783FF}" type="pres">
      <dgm:prSet presAssocID="{7A6EF9F9-E036-4199-B8A4-B34EF25E3AF1}" presName="hierChild4" presStyleCnt="0"/>
      <dgm:spPr/>
    </dgm:pt>
    <dgm:pt modelId="{0214E32F-813D-4B01-A7BD-62E4C6FE5D5B}" type="pres">
      <dgm:prSet presAssocID="{ABE44FD7-8E86-43A1-B035-A7DA96F322EE}" presName="Name17" presStyleLbl="parChTrans1D3" presStyleIdx="2" presStyleCnt="7"/>
      <dgm:spPr/>
    </dgm:pt>
    <dgm:pt modelId="{B364E611-502B-435E-99D8-1B34DBCCE53A}" type="pres">
      <dgm:prSet presAssocID="{B5AC4B2C-AB57-4EA1-B2E5-7F7CA90A9041}" presName="hierRoot3" presStyleCnt="0"/>
      <dgm:spPr/>
    </dgm:pt>
    <dgm:pt modelId="{EC2E74F2-2D20-4F90-8DFF-1B159B3A54C9}" type="pres">
      <dgm:prSet presAssocID="{B5AC4B2C-AB57-4EA1-B2E5-7F7CA90A9041}" presName="composite3" presStyleCnt="0"/>
      <dgm:spPr/>
    </dgm:pt>
    <dgm:pt modelId="{3B15F43F-FE5C-49B8-9EB8-4BFD54AC0241}" type="pres">
      <dgm:prSet presAssocID="{B5AC4B2C-AB57-4EA1-B2E5-7F7CA90A9041}" presName="background3" presStyleLbl="node3" presStyleIdx="2" presStyleCnt="7"/>
      <dgm:spPr/>
    </dgm:pt>
    <dgm:pt modelId="{72C99487-87FB-4168-92DE-A19423EAC10B}" type="pres">
      <dgm:prSet presAssocID="{B5AC4B2C-AB57-4EA1-B2E5-7F7CA90A9041}" presName="text3" presStyleLbl="fgAcc3" presStyleIdx="2" presStyleCnt="7">
        <dgm:presLayoutVars>
          <dgm:chPref val="3"/>
        </dgm:presLayoutVars>
      </dgm:prSet>
      <dgm:spPr/>
      <dgm:t>
        <a:bodyPr/>
        <a:lstStyle/>
        <a:p>
          <a:endParaRPr lang="tr-TR"/>
        </a:p>
      </dgm:t>
    </dgm:pt>
    <dgm:pt modelId="{2608201D-7524-4F6B-BECD-66EC804D5680}" type="pres">
      <dgm:prSet presAssocID="{B5AC4B2C-AB57-4EA1-B2E5-7F7CA90A9041}" presName="hierChild4" presStyleCnt="0"/>
      <dgm:spPr/>
    </dgm:pt>
    <dgm:pt modelId="{A178DB9E-7F64-49D5-84DC-FD2638AF9F69}" type="pres">
      <dgm:prSet presAssocID="{D3DFCAB9-B1A8-4846-86B0-A35E42C9421F}" presName="Name17" presStyleLbl="parChTrans1D3" presStyleIdx="3" presStyleCnt="7"/>
      <dgm:spPr/>
    </dgm:pt>
    <dgm:pt modelId="{680C049D-F3EB-4300-9C80-05B8D91E1DED}" type="pres">
      <dgm:prSet presAssocID="{690467D5-F60E-4551-A559-3D3BA853399E}" presName="hierRoot3" presStyleCnt="0"/>
      <dgm:spPr/>
    </dgm:pt>
    <dgm:pt modelId="{6A3EE0F2-4CF3-42EF-AA80-881B9BACA9F7}" type="pres">
      <dgm:prSet presAssocID="{690467D5-F60E-4551-A559-3D3BA853399E}" presName="composite3" presStyleCnt="0"/>
      <dgm:spPr/>
    </dgm:pt>
    <dgm:pt modelId="{FCDCC267-5547-447A-AED9-952DA6145602}" type="pres">
      <dgm:prSet presAssocID="{690467D5-F60E-4551-A559-3D3BA853399E}" presName="background3" presStyleLbl="node3" presStyleIdx="3" presStyleCnt="7"/>
      <dgm:spPr/>
    </dgm:pt>
    <dgm:pt modelId="{B5B6C19A-E4D7-402A-862E-452C673312AB}" type="pres">
      <dgm:prSet presAssocID="{690467D5-F60E-4551-A559-3D3BA853399E}" presName="text3" presStyleLbl="fgAcc3" presStyleIdx="3" presStyleCnt="7">
        <dgm:presLayoutVars>
          <dgm:chPref val="3"/>
        </dgm:presLayoutVars>
      </dgm:prSet>
      <dgm:spPr/>
      <dgm:t>
        <a:bodyPr/>
        <a:lstStyle/>
        <a:p>
          <a:endParaRPr lang="tr-TR"/>
        </a:p>
      </dgm:t>
    </dgm:pt>
    <dgm:pt modelId="{1409026A-41E1-431E-9346-96FDB2249F5E}" type="pres">
      <dgm:prSet presAssocID="{690467D5-F60E-4551-A559-3D3BA853399E}" presName="hierChild4" presStyleCnt="0"/>
      <dgm:spPr/>
    </dgm:pt>
    <dgm:pt modelId="{2E1F1035-1972-4133-B967-41419504FC04}" type="pres">
      <dgm:prSet presAssocID="{C4BD8C74-2702-49EA-97D0-9CAAF81655F5}" presName="Name10" presStyleLbl="parChTrans1D2" presStyleIdx="1" presStyleCnt="2"/>
      <dgm:spPr/>
    </dgm:pt>
    <dgm:pt modelId="{0D711B8B-A9E1-4B10-B6A3-34D96738C14B}" type="pres">
      <dgm:prSet presAssocID="{DA271C90-872F-4B40-A867-396D91B8A05A}" presName="hierRoot2" presStyleCnt="0"/>
      <dgm:spPr/>
    </dgm:pt>
    <dgm:pt modelId="{8DB103F6-4EED-479F-844B-5286C8238E64}" type="pres">
      <dgm:prSet presAssocID="{DA271C90-872F-4B40-A867-396D91B8A05A}" presName="composite2" presStyleCnt="0"/>
      <dgm:spPr/>
    </dgm:pt>
    <dgm:pt modelId="{0B634F82-B07C-4DE7-9B81-017FE5321170}" type="pres">
      <dgm:prSet presAssocID="{DA271C90-872F-4B40-A867-396D91B8A05A}" presName="background2" presStyleLbl="node2" presStyleIdx="1" presStyleCnt="2"/>
      <dgm:spPr/>
    </dgm:pt>
    <dgm:pt modelId="{1DA96809-7874-416E-A34D-25AFADAF06B0}" type="pres">
      <dgm:prSet presAssocID="{DA271C90-872F-4B40-A867-396D91B8A05A}" presName="text2" presStyleLbl="fgAcc2" presStyleIdx="1" presStyleCnt="2">
        <dgm:presLayoutVars>
          <dgm:chPref val="3"/>
        </dgm:presLayoutVars>
      </dgm:prSet>
      <dgm:spPr/>
    </dgm:pt>
    <dgm:pt modelId="{BAB98F19-376A-4673-9209-6ACD570D6F87}" type="pres">
      <dgm:prSet presAssocID="{DA271C90-872F-4B40-A867-396D91B8A05A}" presName="hierChild3" presStyleCnt="0"/>
      <dgm:spPr/>
    </dgm:pt>
    <dgm:pt modelId="{8E92550D-2880-49BA-8F14-C48E28C7B772}" type="pres">
      <dgm:prSet presAssocID="{BAA7329B-5460-49FF-B33F-A85F83848FB6}" presName="Name17" presStyleLbl="parChTrans1D3" presStyleIdx="4" presStyleCnt="7"/>
      <dgm:spPr/>
    </dgm:pt>
    <dgm:pt modelId="{43AE2F5B-927D-44BF-BE8E-FAC7A573DDC4}" type="pres">
      <dgm:prSet presAssocID="{86115D43-7537-4A25-AE8A-AF3B793F42F4}" presName="hierRoot3" presStyleCnt="0"/>
      <dgm:spPr/>
    </dgm:pt>
    <dgm:pt modelId="{0D178625-1C76-4B19-866E-7E5C0F2EDF6C}" type="pres">
      <dgm:prSet presAssocID="{86115D43-7537-4A25-AE8A-AF3B793F42F4}" presName="composite3" presStyleCnt="0"/>
      <dgm:spPr/>
    </dgm:pt>
    <dgm:pt modelId="{A8D4F029-9DD8-40C9-8D6A-EFC56258AE1B}" type="pres">
      <dgm:prSet presAssocID="{86115D43-7537-4A25-AE8A-AF3B793F42F4}" presName="background3" presStyleLbl="node3" presStyleIdx="4" presStyleCnt="7"/>
      <dgm:spPr/>
    </dgm:pt>
    <dgm:pt modelId="{4C3338E7-F38E-443F-9CAF-FDB70C3D1280}" type="pres">
      <dgm:prSet presAssocID="{86115D43-7537-4A25-AE8A-AF3B793F42F4}" presName="text3" presStyleLbl="fgAcc3" presStyleIdx="4" presStyleCnt="7">
        <dgm:presLayoutVars>
          <dgm:chPref val="3"/>
        </dgm:presLayoutVars>
      </dgm:prSet>
      <dgm:spPr/>
    </dgm:pt>
    <dgm:pt modelId="{0DE1F50C-F50A-41FC-BFDE-46AC7E9E8B8A}" type="pres">
      <dgm:prSet presAssocID="{86115D43-7537-4A25-AE8A-AF3B793F42F4}" presName="hierChild4" presStyleCnt="0"/>
      <dgm:spPr/>
    </dgm:pt>
    <dgm:pt modelId="{3229C7A5-EED4-4191-9F52-FB1341ACF1B9}" type="pres">
      <dgm:prSet presAssocID="{41582B2B-555E-454E-A0AF-111629B563AF}" presName="Name17" presStyleLbl="parChTrans1D3" presStyleIdx="5" presStyleCnt="7"/>
      <dgm:spPr/>
    </dgm:pt>
    <dgm:pt modelId="{0BB1CC4D-EDF2-4803-904C-CE59E821AED4}" type="pres">
      <dgm:prSet presAssocID="{29831A7C-778C-44D3-9D6F-441B33C1820B}" presName="hierRoot3" presStyleCnt="0"/>
      <dgm:spPr/>
    </dgm:pt>
    <dgm:pt modelId="{6D06F7AC-C0F0-4AA9-83EA-AE1810121849}" type="pres">
      <dgm:prSet presAssocID="{29831A7C-778C-44D3-9D6F-441B33C1820B}" presName="composite3" presStyleCnt="0"/>
      <dgm:spPr/>
    </dgm:pt>
    <dgm:pt modelId="{C324C304-CA78-4B0C-A5C0-08FB1E1ACDD6}" type="pres">
      <dgm:prSet presAssocID="{29831A7C-778C-44D3-9D6F-441B33C1820B}" presName="background3" presStyleLbl="node3" presStyleIdx="5" presStyleCnt="7"/>
      <dgm:spPr/>
    </dgm:pt>
    <dgm:pt modelId="{B6F30702-0D97-4EFC-A9AC-61CCDC7E34F6}" type="pres">
      <dgm:prSet presAssocID="{29831A7C-778C-44D3-9D6F-441B33C1820B}" presName="text3" presStyleLbl="fgAcc3" presStyleIdx="5" presStyleCnt="7">
        <dgm:presLayoutVars>
          <dgm:chPref val="3"/>
        </dgm:presLayoutVars>
      </dgm:prSet>
      <dgm:spPr/>
    </dgm:pt>
    <dgm:pt modelId="{C7C60847-8196-46F4-B099-E556B44C96C1}" type="pres">
      <dgm:prSet presAssocID="{29831A7C-778C-44D3-9D6F-441B33C1820B}" presName="hierChild4" presStyleCnt="0"/>
      <dgm:spPr/>
    </dgm:pt>
    <dgm:pt modelId="{94E771A8-EC76-41BA-BE98-B5FE4DD4F370}" type="pres">
      <dgm:prSet presAssocID="{006EEC95-5723-4FBC-AC26-983F3C61DB9E}" presName="Name17" presStyleLbl="parChTrans1D3" presStyleIdx="6" presStyleCnt="7"/>
      <dgm:spPr/>
    </dgm:pt>
    <dgm:pt modelId="{DBFC2773-EB76-4CA6-9933-81A025A7549A}" type="pres">
      <dgm:prSet presAssocID="{7B94EC5B-BD2F-4207-94E1-5DD147684ED5}" presName="hierRoot3" presStyleCnt="0"/>
      <dgm:spPr/>
    </dgm:pt>
    <dgm:pt modelId="{552E338E-D593-41E1-8E8F-EF6B3798687F}" type="pres">
      <dgm:prSet presAssocID="{7B94EC5B-BD2F-4207-94E1-5DD147684ED5}" presName="composite3" presStyleCnt="0"/>
      <dgm:spPr/>
    </dgm:pt>
    <dgm:pt modelId="{C718352E-1D04-4A14-B85E-1B166EDECFAA}" type="pres">
      <dgm:prSet presAssocID="{7B94EC5B-BD2F-4207-94E1-5DD147684ED5}" presName="background3" presStyleLbl="node3" presStyleIdx="6" presStyleCnt="7"/>
      <dgm:spPr/>
    </dgm:pt>
    <dgm:pt modelId="{85E01DB8-6A1B-49CD-B5A6-F9704C189D32}" type="pres">
      <dgm:prSet presAssocID="{7B94EC5B-BD2F-4207-94E1-5DD147684ED5}" presName="text3" presStyleLbl="fgAcc3" presStyleIdx="6" presStyleCnt="7">
        <dgm:presLayoutVars>
          <dgm:chPref val="3"/>
        </dgm:presLayoutVars>
      </dgm:prSet>
      <dgm:spPr/>
    </dgm:pt>
    <dgm:pt modelId="{FAB297A9-D3F3-4471-A3E6-3CE3ECEF75FA}" type="pres">
      <dgm:prSet presAssocID="{7B94EC5B-BD2F-4207-94E1-5DD147684ED5}" presName="hierChild4" presStyleCnt="0"/>
      <dgm:spPr/>
    </dgm:pt>
  </dgm:ptLst>
  <dgm:cxnLst>
    <dgm:cxn modelId="{75E50DD9-ABC5-4C79-9EFD-877111DF705C}" type="presOf" srcId="{C4BD8C74-2702-49EA-97D0-9CAAF81655F5}" destId="{2E1F1035-1972-4133-B967-41419504FC04}" srcOrd="0" destOrd="0" presId="urn:microsoft.com/office/officeart/2005/8/layout/hierarchy1"/>
    <dgm:cxn modelId="{41270F39-E254-411C-B337-5FDEE360DDB6}" srcId="{56D123E4-E964-451F-B0F9-1EAB8261EBAC}" destId="{3BA4CF4B-DFD7-478E-93E4-89494BA63C2D}" srcOrd="0" destOrd="0" parTransId="{F59A41A7-EC5C-452F-A52B-6C22BF1A1329}" sibTransId="{68193BAF-6E3D-4F77-BF4D-F832389AD5B8}"/>
    <dgm:cxn modelId="{BA9AF5E9-14B2-4713-B97A-F70C591B17C9}" type="presOf" srcId="{ABE44FD7-8E86-43A1-B035-A7DA96F322EE}" destId="{0214E32F-813D-4B01-A7BD-62E4C6FE5D5B}" srcOrd="0" destOrd="0" presId="urn:microsoft.com/office/officeart/2005/8/layout/hierarchy1"/>
    <dgm:cxn modelId="{05229184-E525-421A-BF54-A7352D9A7DF4}" type="presOf" srcId="{7A6EF9F9-E036-4199-B8A4-B34EF25E3AF1}" destId="{5179B7B7-156C-40CD-BF42-4FE2DCAF04CB}" srcOrd="0" destOrd="0" presId="urn:microsoft.com/office/officeart/2005/8/layout/hierarchy1"/>
    <dgm:cxn modelId="{08C09B24-FB32-4DF9-98C7-CB4643C8D416}" srcId="{DA271C90-872F-4B40-A867-396D91B8A05A}" destId="{7B94EC5B-BD2F-4207-94E1-5DD147684ED5}" srcOrd="2" destOrd="0" parTransId="{006EEC95-5723-4FBC-AC26-983F3C61DB9E}" sibTransId="{254CAB52-A24A-4F69-9951-F0799915823D}"/>
    <dgm:cxn modelId="{6C8E1EDA-93A6-46BA-A6C7-878D0AB738FF}" srcId="{3BA4CF4B-DFD7-478E-93E4-89494BA63C2D}" destId="{03C44BCB-50E1-45AE-81AB-0E0F3F19DCFA}" srcOrd="0" destOrd="0" parTransId="{1ED720B4-77A8-497A-B273-B1C1BF6C371B}" sibTransId="{380A7EE5-A31B-4602-8976-8FDC66B54291}"/>
    <dgm:cxn modelId="{5AC1E8E5-ADDE-47E9-957A-3271DE5874DE}" type="presOf" srcId="{1ED720B4-77A8-497A-B273-B1C1BF6C371B}" destId="{08AC154A-05CB-44B4-B82B-904B654A3EC9}" srcOrd="0" destOrd="0" presId="urn:microsoft.com/office/officeart/2005/8/layout/hierarchy1"/>
    <dgm:cxn modelId="{7D245316-D48F-45CF-81E2-35695815E8A2}" type="presOf" srcId="{D3DFCAB9-B1A8-4846-86B0-A35E42C9421F}" destId="{A178DB9E-7F64-49D5-84DC-FD2638AF9F69}" srcOrd="0" destOrd="0" presId="urn:microsoft.com/office/officeart/2005/8/layout/hierarchy1"/>
    <dgm:cxn modelId="{8F54031D-BD7D-4D54-A6C6-4A261171BB47}" type="presOf" srcId="{DA271C90-872F-4B40-A867-396D91B8A05A}" destId="{1DA96809-7874-416E-A34D-25AFADAF06B0}" srcOrd="0" destOrd="0" presId="urn:microsoft.com/office/officeart/2005/8/layout/hierarchy1"/>
    <dgm:cxn modelId="{5A590E8C-97BD-40BD-9D03-D39D4A91BD70}" srcId="{1E3AC803-B664-42EF-B134-97B110BD4B7D}" destId="{56D123E4-E964-451F-B0F9-1EAB8261EBAC}" srcOrd="0" destOrd="0" parTransId="{E84A95A6-E016-4BBF-953C-31EF60993C78}" sibTransId="{F9E61B93-5A25-4909-B096-8ED643E2B95F}"/>
    <dgm:cxn modelId="{4DB9C599-4813-4551-9D48-E1106EFA13E8}" srcId="{3BA4CF4B-DFD7-478E-93E4-89494BA63C2D}" destId="{690467D5-F60E-4551-A559-3D3BA853399E}" srcOrd="3" destOrd="0" parTransId="{D3DFCAB9-B1A8-4846-86B0-A35E42C9421F}" sibTransId="{947F9D9E-C8D7-4F92-A39E-AAA34FF9950D}"/>
    <dgm:cxn modelId="{525EA967-58DE-41E3-AC0D-75D0C182196C}" type="presOf" srcId="{56D123E4-E964-451F-B0F9-1EAB8261EBAC}" destId="{A1D77E60-05F2-498D-8F3C-92ACD4E3AEF9}" srcOrd="0" destOrd="0" presId="urn:microsoft.com/office/officeart/2005/8/layout/hierarchy1"/>
    <dgm:cxn modelId="{2A43BE67-05A1-4E05-A619-5E5061819DAF}" type="presOf" srcId="{29831A7C-778C-44D3-9D6F-441B33C1820B}" destId="{B6F30702-0D97-4EFC-A9AC-61CCDC7E34F6}" srcOrd="0" destOrd="0" presId="urn:microsoft.com/office/officeart/2005/8/layout/hierarchy1"/>
    <dgm:cxn modelId="{83D646A9-6A75-4964-8CC5-21D284C1FF67}" srcId="{DA271C90-872F-4B40-A867-396D91B8A05A}" destId="{86115D43-7537-4A25-AE8A-AF3B793F42F4}" srcOrd="0" destOrd="0" parTransId="{BAA7329B-5460-49FF-B33F-A85F83848FB6}" sibTransId="{AC4BE713-1CCE-4D4C-9412-201610E770F4}"/>
    <dgm:cxn modelId="{044CCC87-15BB-4886-93D2-742435046DB1}" type="presOf" srcId="{B5AC4B2C-AB57-4EA1-B2E5-7F7CA90A9041}" destId="{72C99487-87FB-4168-92DE-A19423EAC10B}" srcOrd="0" destOrd="0" presId="urn:microsoft.com/office/officeart/2005/8/layout/hierarchy1"/>
    <dgm:cxn modelId="{2A7EE634-599F-47BE-9C41-F00052620DEB}" type="presOf" srcId="{41582B2B-555E-454E-A0AF-111629B563AF}" destId="{3229C7A5-EED4-4191-9F52-FB1341ACF1B9}" srcOrd="0" destOrd="0" presId="urn:microsoft.com/office/officeart/2005/8/layout/hierarchy1"/>
    <dgm:cxn modelId="{73FAF60F-C171-4C8E-92AD-992A9BD64FA3}" srcId="{3BA4CF4B-DFD7-478E-93E4-89494BA63C2D}" destId="{B5AC4B2C-AB57-4EA1-B2E5-7F7CA90A9041}" srcOrd="2" destOrd="0" parTransId="{ABE44FD7-8E86-43A1-B035-A7DA96F322EE}" sibTransId="{9037CDBF-6BAE-4A87-B32B-9CE325CC0CB8}"/>
    <dgm:cxn modelId="{3367C56F-4764-4D4B-B724-6650BFABB5A8}" type="presOf" srcId="{1E3AC803-B664-42EF-B134-97B110BD4B7D}" destId="{19F91113-2AA8-4D16-B87D-C4547BFC0436}" srcOrd="0" destOrd="0" presId="urn:microsoft.com/office/officeart/2005/8/layout/hierarchy1"/>
    <dgm:cxn modelId="{6E95DAC2-5BD0-4913-9078-23676699D2D4}" type="presOf" srcId="{BAA7329B-5460-49FF-B33F-A85F83848FB6}" destId="{8E92550D-2880-49BA-8F14-C48E28C7B772}" srcOrd="0" destOrd="0" presId="urn:microsoft.com/office/officeart/2005/8/layout/hierarchy1"/>
    <dgm:cxn modelId="{A1AA0AD8-D008-4C4D-A87E-544734A6D374}" type="presOf" srcId="{006EEC95-5723-4FBC-AC26-983F3C61DB9E}" destId="{94E771A8-EC76-41BA-BE98-B5FE4DD4F370}" srcOrd="0" destOrd="0" presId="urn:microsoft.com/office/officeart/2005/8/layout/hierarchy1"/>
    <dgm:cxn modelId="{989C33E8-EE64-4CFA-B58C-2246CB14EFC4}" srcId="{DA271C90-872F-4B40-A867-396D91B8A05A}" destId="{29831A7C-778C-44D3-9D6F-441B33C1820B}" srcOrd="1" destOrd="0" parTransId="{41582B2B-555E-454E-A0AF-111629B563AF}" sibTransId="{C2E897FD-9657-4034-A79F-BFC96D0418B6}"/>
    <dgm:cxn modelId="{4C95A727-6A6F-45C2-BDE3-352A1D3BEE4D}" type="presOf" srcId="{F59A41A7-EC5C-452F-A52B-6C22BF1A1329}" destId="{05DA0079-FBBA-4469-8E55-7251695BCFCD}" srcOrd="0" destOrd="0" presId="urn:microsoft.com/office/officeart/2005/8/layout/hierarchy1"/>
    <dgm:cxn modelId="{26931782-87D7-4290-B2DB-72016238C6C6}" type="presOf" srcId="{03C44BCB-50E1-45AE-81AB-0E0F3F19DCFA}" destId="{34356FDB-E96C-4530-A97B-5A1A3ED17602}" srcOrd="0" destOrd="0" presId="urn:microsoft.com/office/officeart/2005/8/layout/hierarchy1"/>
    <dgm:cxn modelId="{CB139055-C0CC-4092-928A-5E9D5B737195}" srcId="{3BA4CF4B-DFD7-478E-93E4-89494BA63C2D}" destId="{7A6EF9F9-E036-4199-B8A4-B34EF25E3AF1}" srcOrd="1" destOrd="0" parTransId="{6343934D-CA23-4A17-A4E0-73C82415E106}" sibTransId="{CA6DAE5B-DEA1-46E5-957F-31BF05F86716}"/>
    <dgm:cxn modelId="{B1DB524F-7B91-48B6-8525-EA2D95FBBCD6}" type="presOf" srcId="{690467D5-F60E-4551-A559-3D3BA853399E}" destId="{B5B6C19A-E4D7-402A-862E-452C673312AB}" srcOrd="0" destOrd="0" presId="urn:microsoft.com/office/officeart/2005/8/layout/hierarchy1"/>
    <dgm:cxn modelId="{AE0893CA-4D24-48C2-AB09-76C74B32A3EF}" type="presOf" srcId="{3BA4CF4B-DFD7-478E-93E4-89494BA63C2D}" destId="{2028C1A8-60DD-46C5-A5F4-E2366E0457FF}" srcOrd="0" destOrd="0" presId="urn:microsoft.com/office/officeart/2005/8/layout/hierarchy1"/>
    <dgm:cxn modelId="{B3C21C94-0F27-4E01-A5B1-D3DE6C51E70E}" srcId="{56D123E4-E964-451F-B0F9-1EAB8261EBAC}" destId="{DA271C90-872F-4B40-A867-396D91B8A05A}" srcOrd="1" destOrd="0" parTransId="{C4BD8C74-2702-49EA-97D0-9CAAF81655F5}" sibTransId="{8585CDA8-D729-46CF-8816-C3D65007B2DD}"/>
    <dgm:cxn modelId="{D60E5967-5E08-4503-9A96-13ECB2D56924}" type="presOf" srcId="{86115D43-7537-4A25-AE8A-AF3B793F42F4}" destId="{4C3338E7-F38E-443F-9CAF-FDB70C3D1280}" srcOrd="0" destOrd="0" presId="urn:microsoft.com/office/officeart/2005/8/layout/hierarchy1"/>
    <dgm:cxn modelId="{7DBE5165-25F1-45EA-A1E2-10C0045A110E}" type="presOf" srcId="{7B94EC5B-BD2F-4207-94E1-5DD147684ED5}" destId="{85E01DB8-6A1B-49CD-B5A6-F9704C189D32}" srcOrd="0" destOrd="0" presId="urn:microsoft.com/office/officeart/2005/8/layout/hierarchy1"/>
    <dgm:cxn modelId="{61716979-A3E5-4893-87AF-EE0B6E886743}" type="presOf" srcId="{6343934D-CA23-4A17-A4E0-73C82415E106}" destId="{07CBB710-27FE-4465-8AB1-D163C22E034D}" srcOrd="0" destOrd="0" presId="urn:microsoft.com/office/officeart/2005/8/layout/hierarchy1"/>
    <dgm:cxn modelId="{24F53FE9-1E13-4A95-8438-D8A316DEC834}" type="presParOf" srcId="{19F91113-2AA8-4D16-B87D-C4547BFC0436}" destId="{ABAF2838-E828-40C0-A599-A5C07CEDF93C}" srcOrd="0" destOrd="0" presId="urn:microsoft.com/office/officeart/2005/8/layout/hierarchy1"/>
    <dgm:cxn modelId="{BAE1D9A7-246B-475D-992E-3686D4BE75AD}" type="presParOf" srcId="{ABAF2838-E828-40C0-A599-A5C07CEDF93C}" destId="{C56A8FD7-9599-4BE2-9FE2-4C61D05A4A29}" srcOrd="0" destOrd="0" presId="urn:microsoft.com/office/officeart/2005/8/layout/hierarchy1"/>
    <dgm:cxn modelId="{71290FE8-EA8F-49BF-9CA4-6C4E49708E9C}" type="presParOf" srcId="{C56A8FD7-9599-4BE2-9FE2-4C61D05A4A29}" destId="{E6DDC472-A599-4C0A-B8FD-14AB1C89B1C9}" srcOrd="0" destOrd="0" presId="urn:microsoft.com/office/officeart/2005/8/layout/hierarchy1"/>
    <dgm:cxn modelId="{02FD6CAA-6013-4AC2-90D0-115482AB3DA0}" type="presParOf" srcId="{C56A8FD7-9599-4BE2-9FE2-4C61D05A4A29}" destId="{A1D77E60-05F2-498D-8F3C-92ACD4E3AEF9}" srcOrd="1" destOrd="0" presId="urn:microsoft.com/office/officeart/2005/8/layout/hierarchy1"/>
    <dgm:cxn modelId="{7039DF42-A75A-4C99-95F2-94B4E8A62092}" type="presParOf" srcId="{ABAF2838-E828-40C0-A599-A5C07CEDF93C}" destId="{3C30A782-CA77-4E2B-AE0D-10AD15C65C20}" srcOrd="1" destOrd="0" presId="urn:microsoft.com/office/officeart/2005/8/layout/hierarchy1"/>
    <dgm:cxn modelId="{B8A0560B-A1F7-4046-AFA6-A26205A3121D}" type="presParOf" srcId="{3C30A782-CA77-4E2B-AE0D-10AD15C65C20}" destId="{05DA0079-FBBA-4469-8E55-7251695BCFCD}" srcOrd="0" destOrd="0" presId="urn:microsoft.com/office/officeart/2005/8/layout/hierarchy1"/>
    <dgm:cxn modelId="{AC9EB775-7B3A-430E-9026-0C0668B67921}" type="presParOf" srcId="{3C30A782-CA77-4E2B-AE0D-10AD15C65C20}" destId="{7D58C45E-12F8-4541-A694-2F188A892A52}" srcOrd="1" destOrd="0" presId="urn:microsoft.com/office/officeart/2005/8/layout/hierarchy1"/>
    <dgm:cxn modelId="{6B8860A1-AB65-4379-A618-7EBE7F8F8898}" type="presParOf" srcId="{7D58C45E-12F8-4541-A694-2F188A892A52}" destId="{60599920-680D-4A5B-A290-FADBAD07C136}" srcOrd="0" destOrd="0" presId="urn:microsoft.com/office/officeart/2005/8/layout/hierarchy1"/>
    <dgm:cxn modelId="{B39EE783-1968-494B-845A-3444A60ADA09}" type="presParOf" srcId="{60599920-680D-4A5B-A290-FADBAD07C136}" destId="{F00F4E07-6080-47DC-B641-28F63C2ACD64}" srcOrd="0" destOrd="0" presId="urn:microsoft.com/office/officeart/2005/8/layout/hierarchy1"/>
    <dgm:cxn modelId="{5E3A7E05-A7BA-4AF2-8877-A3E9EA1BD0F6}" type="presParOf" srcId="{60599920-680D-4A5B-A290-FADBAD07C136}" destId="{2028C1A8-60DD-46C5-A5F4-E2366E0457FF}" srcOrd="1" destOrd="0" presId="urn:microsoft.com/office/officeart/2005/8/layout/hierarchy1"/>
    <dgm:cxn modelId="{AB5EAC99-77C1-45E5-9054-7F3D953790A0}" type="presParOf" srcId="{7D58C45E-12F8-4541-A694-2F188A892A52}" destId="{E454CEE3-7F8D-46EB-A6D5-763B6111F5F6}" srcOrd="1" destOrd="0" presId="urn:microsoft.com/office/officeart/2005/8/layout/hierarchy1"/>
    <dgm:cxn modelId="{D538F156-E5DF-4716-A234-F24151260091}" type="presParOf" srcId="{E454CEE3-7F8D-46EB-A6D5-763B6111F5F6}" destId="{08AC154A-05CB-44B4-B82B-904B654A3EC9}" srcOrd="0" destOrd="0" presId="urn:microsoft.com/office/officeart/2005/8/layout/hierarchy1"/>
    <dgm:cxn modelId="{35C7178F-B280-4AEE-8116-B052D0D4E6EC}" type="presParOf" srcId="{E454CEE3-7F8D-46EB-A6D5-763B6111F5F6}" destId="{F0AAE004-B50B-4F03-B51A-9EC54D5A0AA0}" srcOrd="1" destOrd="0" presId="urn:microsoft.com/office/officeart/2005/8/layout/hierarchy1"/>
    <dgm:cxn modelId="{289DF09A-7109-4D90-A031-7E6C554C3528}" type="presParOf" srcId="{F0AAE004-B50B-4F03-B51A-9EC54D5A0AA0}" destId="{0E387CAF-8A95-4B36-A1A6-F31C8CBE552C}" srcOrd="0" destOrd="0" presId="urn:microsoft.com/office/officeart/2005/8/layout/hierarchy1"/>
    <dgm:cxn modelId="{6F4ABBC7-E1E0-4417-A04D-26751DE1F3DC}" type="presParOf" srcId="{0E387CAF-8A95-4B36-A1A6-F31C8CBE552C}" destId="{DCA6ED6B-FB6D-4A41-84FA-BFD7AD98F3CE}" srcOrd="0" destOrd="0" presId="urn:microsoft.com/office/officeart/2005/8/layout/hierarchy1"/>
    <dgm:cxn modelId="{7FE97BA3-837B-4E1D-A359-0CD5AC5089EE}" type="presParOf" srcId="{0E387CAF-8A95-4B36-A1A6-F31C8CBE552C}" destId="{34356FDB-E96C-4530-A97B-5A1A3ED17602}" srcOrd="1" destOrd="0" presId="urn:microsoft.com/office/officeart/2005/8/layout/hierarchy1"/>
    <dgm:cxn modelId="{A5F411B7-38D0-4F1D-930B-2EB457A9FD31}" type="presParOf" srcId="{F0AAE004-B50B-4F03-B51A-9EC54D5A0AA0}" destId="{B94864EC-4DB1-4953-8322-280DFC06EA87}" srcOrd="1" destOrd="0" presId="urn:microsoft.com/office/officeart/2005/8/layout/hierarchy1"/>
    <dgm:cxn modelId="{33B29F34-3146-4599-BD0A-2C770613CBBB}" type="presParOf" srcId="{E454CEE3-7F8D-46EB-A6D5-763B6111F5F6}" destId="{07CBB710-27FE-4465-8AB1-D163C22E034D}" srcOrd="2" destOrd="0" presId="urn:microsoft.com/office/officeart/2005/8/layout/hierarchy1"/>
    <dgm:cxn modelId="{6C22477B-2B1F-4702-917C-B40DE5D67A4B}" type="presParOf" srcId="{E454CEE3-7F8D-46EB-A6D5-763B6111F5F6}" destId="{4AF13A98-C6AB-4E16-8DA2-B5F08EB39797}" srcOrd="3" destOrd="0" presId="urn:microsoft.com/office/officeart/2005/8/layout/hierarchy1"/>
    <dgm:cxn modelId="{D0B0A024-001B-43F7-AD3B-501143A8C02B}" type="presParOf" srcId="{4AF13A98-C6AB-4E16-8DA2-B5F08EB39797}" destId="{F0E3D1C9-07E4-40A2-8952-372C31D2488F}" srcOrd="0" destOrd="0" presId="urn:microsoft.com/office/officeart/2005/8/layout/hierarchy1"/>
    <dgm:cxn modelId="{FB126EB1-2058-414E-A9C9-FBA4C402D817}" type="presParOf" srcId="{F0E3D1C9-07E4-40A2-8952-372C31D2488F}" destId="{F61840E5-6437-4EE3-B302-45F4BE8B451A}" srcOrd="0" destOrd="0" presId="urn:microsoft.com/office/officeart/2005/8/layout/hierarchy1"/>
    <dgm:cxn modelId="{71AEB3B9-1E66-4B79-93D3-71C29C783B17}" type="presParOf" srcId="{F0E3D1C9-07E4-40A2-8952-372C31D2488F}" destId="{5179B7B7-156C-40CD-BF42-4FE2DCAF04CB}" srcOrd="1" destOrd="0" presId="urn:microsoft.com/office/officeart/2005/8/layout/hierarchy1"/>
    <dgm:cxn modelId="{167F644D-C865-47CF-ACA0-E6BAE8AC69B0}" type="presParOf" srcId="{4AF13A98-C6AB-4E16-8DA2-B5F08EB39797}" destId="{78E4AC5B-2A42-4A40-8E37-DC4B39F783FF}" srcOrd="1" destOrd="0" presId="urn:microsoft.com/office/officeart/2005/8/layout/hierarchy1"/>
    <dgm:cxn modelId="{CF0268CE-9DCA-48C6-842B-264E800ECDD1}" type="presParOf" srcId="{E454CEE3-7F8D-46EB-A6D5-763B6111F5F6}" destId="{0214E32F-813D-4B01-A7BD-62E4C6FE5D5B}" srcOrd="4" destOrd="0" presId="urn:microsoft.com/office/officeart/2005/8/layout/hierarchy1"/>
    <dgm:cxn modelId="{FF75BDF7-126B-416B-BE60-5BC2F922DFC5}" type="presParOf" srcId="{E454CEE3-7F8D-46EB-A6D5-763B6111F5F6}" destId="{B364E611-502B-435E-99D8-1B34DBCCE53A}" srcOrd="5" destOrd="0" presId="urn:microsoft.com/office/officeart/2005/8/layout/hierarchy1"/>
    <dgm:cxn modelId="{85716202-780A-48D8-94E0-AFC8BA138C82}" type="presParOf" srcId="{B364E611-502B-435E-99D8-1B34DBCCE53A}" destId="{EC2E74F2-2D20-4F90-8DFF-1B159B3A54C9}" srcOrd="0" destOrd="0" presId="urn:microsoft.com/office/officeart/2005/8/layout/hierarchy1"/>
    <dgm:cxn modelId="{01256B74-21DE-4F28-A8FE-9913DFABA161}" type="presParOf" srcId="{EC2E74F2-2D20-4F90-8DFF-1B159B3A54C9}" destId="{3B15F43F-FE5C-49B8-9EB8-4BFD54AC0241}" srcOrd="0" destOrd="0" presId="urn:microsoft.com/office/officeart/2005/8/layout/hierarchy1"/>
    <dgm:cxn modelId="{A4613AD0-C346-4CC3-9F6B-1479BB22A562}" type="presParOf" srcId="{EC2E74F2-2D20-4F90-8DFF-1B159B3A54C9}" destId="{72C99487-87FB-4168-92DE-A19423EAC10B}" srcOrd="1" destOrd="0" presId="urn:microsoft.com/office/officeart/2005/8/layout/hierarchy1"/>
    <dgm:cxn modelId="{27EC0818-7915-4C73-ACA3-C676D847D973}" type="presParOf" srcId="{B364E611-502B-435E-99D8-1B34DBCCE53A}" destId="{2608201D-7524-4F6B-BECD-66EC804D5680}" srcOrd="1" destOrd="0" presId="urn:microsoft.com/office/officeart/2005/8/layout/hierarchy1"/>
    <dgm:cxn modelId="{67E0125D-209E-4A69-BD5B-6D7D7E10D61D}" type="presParOf" srcId="{E454CEE3-7F8D-46EB-A6D5-763B6111F5F6}" destId="{A178DB9E-7F64-49D5-84DC-FD2638AF9F69}" srcOrd="6" destOrd="0" presId="urn:microsoft.com/office/officeart/2005/8/layout/hierarchy1"/>
    <dgm:cxn modelId="{A2B5809B-7D06-401E-A3FE-1AEB29D7E4B6}" type="presParOf" srcId="{E454CEE3-7F8D-46EB-A6D5-763B6111F5F6}" destId="{680C049D-F3EB-4300-9C80-05B8D91E1DED}" srcOrd="7" destOrd="0" presId="urn:microsoft.com/office/officeart/2005/8/layout/hierarchy1"/>
    <dgm:cxn modelId="{73783D77-FE80-4710-8D9C-4D5D4F67570F}" type="presParOf" srcId="{680C049D-F3EB-4300-9C80-05B8D91E1DED}" destId="{6A3EE0F2-4CF3-42EF-AA80-881B9BACA9F7}" srcOrd="0" destOrd="0" presId="urn:microsoft.com/office/officeart/2005/8/layout/hierarchy1"/>
    <dgm:cxn modelId="{D647F8FB-D044-45AD-8803-9CA755E219DB}" type="presParOf" srcId="{6A3EE0F2-4CF3-42EF-AA80-881B9BACA9F7}" destId="{FCDCC267-5547-447A-AED9-952DA6145602}" srcOrd="0" destOrd="0" presId="urn:microsoft.com/office/officeart/2005/8/layout/hierarchy1"/>
    <dgm:cxn modelId="{C655D0D6-625A-4A2E-8254-4ABE3BF4DFCC}" type="presParOf" srcId="{6A3EE0F2-4CF3-42EF-AA80-881B9BACA9F7}" destId="{B5B6C19A-E4D7-402A-862E-452C673312AB}" srcOrd="1" destOrd="0" presId="urn:microsoft.com/office/officeart/2005/8/layout/hierarchy1"/>
    <dgm:cxn modelId="{90B07D96-D3E2-4DCD-B477-EB82CE3B9A06}" type="presParOf" srcId="{680C049D-F3EB-4300-9C80-05B8D91E1DED}" destId="{1409026A-41E1-431E-9346-96FDB2249F5E}" srcOrd="1" destOrd="0" presId="urn:microsoft.com/office/officeart/2005/8/layout/hierarchy1"/>
    <dgm:cxn modelId="{932A2662-020B-45E0-9F6A-EB0606860EED}" type="presParOf" srcId="{3C30A782-CA77-4E2B-AE0D-10AD15C65C20}" destId="{2E1F1035-1972-4133-B967-41419504FC04}" srcOrd="2" destOrd="0" presId="urn:microsoft.com/office/officeart/2005/8/layout/hierarchy1"/>
    <dgm:cxn modelId="{3F7070C7-1EBC-4CA6-8539-7D0F29FC1B0A}" type="presParOf" srcId="{3C30A782-CA77-4E2B-AE0D-10AD15C65C20}" destId="{0D711B8B-A9E1-4B10-B6A3-34D96738C14B}" srcOrd="3" destOrd="0" presId="urn:microsoft.com/office/officeart/2005/8/layout/hierarchy1"/>
    <dgm:cxn modelId="{DBFC5FD7-9C3A-4215-A534-2079C6A8035C}" type="presParOf" srcId="{0D711B8B-A9E1-4B10-B6A3-34D96738C14B}" destId="{8DB103F6-4EED-479F-844B-5286C8238E64}" srcOrd="0" destOrd="0" presId="urn:microsoft.com/office/officeart/2005/8/layout/hierarchy1"/>
    <dgm:cxn modelId="{F9FB95A4-9D2D-4E53-83E8-BFAF333D13D9}" type="presParOf" srcId="{8DB103F6-4EED-479F-844B-5286C8238E64}" destId="{0B634F82-B07C-4DE7-9B81-017FE5321170}" srcOrd="0" destOrd="0" presId="urn:microsoft.com/office/officeart/2005/8/layout/hierarchy1"/>
    <dgm:cxn modelId="{C0E8F985-A782-4D82-AEBA-C0281696A6EA}" type="presParOf" srcId="{8DB103F6-4EED-479F-844B-5286C8238E64}" destId="{1DA96809-7874-416E-A34D-25AFADAF06B0}" srcOrd="1" destOrd="0" presId="urn:microsoft.com/office/officeart/2005/8/layout/hierarchy1"/>
    <dgm:cxn modelId="{F83020FF-A84B-48B2-AC51-77C1308219AE}" type="presParOf" srcId="{0D711B8B-A9E1-4B10-B6A3-34D96738C14B}" destId="{BAB98F19-376A-4673-9209-6ACD570D6F87}" srcOrd="1" destOrd="0" presId="urn:microsoft.com/office/officeart/2005/8/layout/hierarchy1"/>
    <dgm:cxn modelId="{739E2CFB-D854-41B0-A5AE-4ABC36DEFE1B}" type="presParOf" srcId="{BAB98F19-376A-4673-9209-6ACD570D6F87}" destId="{8E92550D-2880-49BA-8F14-C48E28C7B772}" srcOrd="0" destOrd="0" presId="urn:microsoft.com/office/officeart/2005/8/layout/hierarchy1"/>
    <dgm:cxn modelId="{C19A53DA-AFCA-492B-B9EC-245A745EB758}" type="presParOf" srcId="{BAB98F19-376A-4673-9209-6ACD570D6F87}" destId="{43AE2F5B-927D-44BF-BE8E-FAC7A573DDC4}" srcOrd="1" destOrd="0" presId="urn:microsoft.com/office/officeart/2005/8/layout/hierarchy1"/>
    <dgm:cxn modelId="{66C74652-71F7-474F-8F1B-FA97AF257E92}" type="presParOf" srcId="{43AE2F5B-927D-44BF-BE8E-FAC7A573DDC4}" destId="{0D178625-1C76-4B19-866E-7E5C0F2EDF6C}" srcOrd="0" destOrd="0" presId="urn:microsoft.com/office/officeart/2005/8/layout/hierarchy1"/>
    <dgm:cxn modelId="{656CD8B6-E234-44F3-95B5-6A8E3EACA5C1}" type="presParOf" srcId="{0D178625-1C76-4B19-866E-7E5C0F2EDF6C}" destId="{A8D4F029-9DD8-40C9-8D6A-EFC56258AE1B}" srcOrd="0" destOrd="0" presId="urn:microsoft.com/office/officeart/2005/8/layout/hierarchy1"/>
    <dgm:cxn modelId="{303BE8DE-AB51-45AE-894F-9F17BE020A90}" type="presParOf" srcId="{0D178625-1C76-4B19-866E-7E5C0F2EDF6C}" destId="{4C3338E7-F38E-443F-9CAF-FDB70C3D1280}" srcOrd="1" destOrd="0" presId="urn:microsoft.com/office/officeart/2005/8/layout/hierarchy1"/>
    <dgm:cxn modelId="{63995CAC-B3BA-4DB5-822A-F5142E9F3BA7}" type="presParOf" srcId="{43AE2F5B-927D-44BF-BE8E-FAC7A573DDC4}" destId="{0DE1F50C-F50A-41FC-BFDE-46AC7E9E8B8A}" srcOrd="1" destOrd="0" presId="urn:microsoft.com/office/officeart/2005/8/layout/hierarchy1"/>
    <dgm:cxn modelId="{D8770F0E-232D-43D4-95A5-B97CEF3B0065}" type="presParOf" srcId="{BAB98F19-376A-4673-9209-6ACD570D6F87}" destId="{3229C7A5-EED4-4191-9F52-FB1341ACF1B9}" srcOrd="2" destOrd="0" presId="urn:microsoft.com/office/officeart/2005/8/layout/hierarchy1"/>
    <dgm:cxn modelId="{1CEDB446-CE63-4D86-BCE5-22B52E668C24}" type="presParOf" srcId="{BAB98F19-376A-4673-9209-6ACD570D6F87}" destId="{0BB1CC4D-EDF2-4803-904C-CE59E821AED4}" srcOrd="3" destOrd="0" presId="urn:microsoft.com/office/officeart/2005/8/layout/hierarchy1"/>
    <dgm:cxn modelId="{44A44D1D-4EE2-4D67-B8D3-70C3DFB2A6F4}" type="presParOf" srcId="{0BB1CC4D-EDF2-4803-904C-CE59E821AED4}" destId="{6D06F7AC-C0F0-4AA9-83EA-AE1810121849}" srcOrd="0" destOrd="0" presId="urn:microsoft.com/office/officeart/2005/8/layout/hierarchy1"/>
    <dgm:cxn modelId="{970FDC7D-54F1-4891-B4B6-BBA2CE484875}" type="presParOf" srcId="{6D06F7AC-C0F0-4AA9-83EA-AE1810121849}" destId="{C324C304-CA78-4B0C-A5C0-08FB1E1ACDD6}" srcOrd="0" destOrd="0" presId="urn:microsoft.com/office/officeart/2005/8/layout/hierarchy1"/>
    <dgm:cxn modelId="{B608CD21-E2A7-44CD-AC17-823828D0CA69}" type="presParOf" srcId="{6D06F7AC-C0F0-4AA9-83EA-AE1810121849}" destId="{B6F30702-0D97-4EFC-A9AC-61CCDC7E34F6}" srcOrd="1" destOrd="0" presId="urn:microsoft.com/office/officeart/2005/8/layout/hierarchy1"/>
    <dgm:cxn modelId="{8D5DE98E-3643-415E-90D8-57F8BD9F6B31}" type="presParOf" srcId="{0BB1CC4D-EDF2-4803-904C-CE59E821AED4}" destId="{C7C60847-8196-46F4-B099-E556B44C96C1}" srcOrd="1" destOrd="0" presId="urn:microsoft.com/office/officeart/2005/8/layout/hierarchy1"/>
    <dgm:cxn modelId="{9766D861-53D9-4BA8-B605-159CA67D1BB0}" type="presParOf" srcId="{BAB98F19-376A-4673-9209-6ACD570D6F87}" destId="{94E771A8-EC76-41BA-BE98-B5FE4DD4F370}" srcOrd="4" destOrd="0" presId="urn:microsoft.com/office/officeart/2005/8/layout/hierarchy1"/>
    <dgm:cxn modelId="{FF22FABC-B72C-40F1-AEE6-653F9A25F066}" type="presParOf" srcId="{BAB98F19-376A-4673-9209-6ACD570D6F87}" destId="{DBFC2773-EB76-4CA6-9933-81A025A7549A}" srcOrd="5" destOrd="0" presId="urn:microsoft.com/office/officeart/2005/8/layout/hierarchy1"/>
    <dgm:cxn modelId="{4B10D61D-5686-447D-9148-FD493A9CAEDF}" type="presParOf" srcId="{DBFC2773-EB76-4CA6-9933-81A025A7549A}" destId="{552E338E-D593-41E1-8E8F-EF6B3798687F}" srcOrd="0" destOrd="0" presId="urn:microsoft.com/office/officeart/2005/8/layout/hierarchy1"/>
    <dgm:cxn modelId="{2EE9B9F0-E6CD-45A3-8D13-B87ED0E6CA63}" type="presParOf" srcId="{552E338E-D593-41E1-8E8F-EF6B3798687F}" destId="{C718352E-1D04-4A14-B85E-1B166EDECFAA}" srcOrd="0" destOrd="0" presId="urn:microsoft.com/office/officeart/2005/8/layout/hierarchy1"/>
    <dgm:cxn modelId="{0E8D0ABC-56B0-4343-9246-25C85C6A9A44}" type="presParOf" srcId="{552E338E-D593-41E1-8E8F-EF6B3798687F}" destId="{85E01DB8-6A1B-49CD-B5A6-F9704C189D32}" srcOrd="1" destOrd="0" presId="urn:microsoft.com/office/officeart/2005/8/layout/hierarchy1"/>
    <dgm:cxn modelId="{467C79B4-6E60-458E-B643-60A3B761C127}" type="presParOf" srcId="{DBFC2773-EB76-4CA6-9933-81A025A7549A}" destId="{FAB297A9-D3F3-4471-A3E6-3CE3ECEF75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771A8-EC76-41BA-BE98-B5FE4DD4F370}">
      <dsp:nvSpPr>
        <dsp:cNvPr id="0" name=""/>
        <dsp:cNvSpPr/>
      </dsp:nvSpPr>
      <dsp:spPr>
        <a:xfrm>
          <a:off x="8206336" y="2055120"/>
          <a:ext cx="1515433" cy="360604"/>
        </a:xfrm>
        <a:custGeom>
          <a:avLst/>
          <a:gdLst/>
          <a:ahLst/>
          <a:cxnLst/>
          <a:rect l="0" t="0" r="0" b="0"/>
          <a:pathLst>
            <a:path>
              <a:moveTo>
                <a:pt x="0" y="0"/>
              </a:moveTo>
              <a:lnTo>
                <a:pt x="0" y="245741"/>
              </a:lnTo>
              <a:lnTo>
                <a:pt x="1515433" y="245741"/>
              </a:lnTo>
              <a:lnTo>
                <a:pt x="1515433"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29C7A5-EED4-4191-9F52-FB1341ACF1B9}">
      <dsp:nvSpPr>
        <dsp:cNvPr id="0" name=""/>
        <dsp:cNvSpPr/>
      </dsp:nvSpPr>
      <dsp:spPr>
        <a:xfrm>
          <a:off x="8160616" y="2055120"/>
          <a:ext cx="91440" cy="360604"/>
        </a:xfrm>
        <a:custGeom>
          <a:avLst/>
          <a:gdLst/>
          <a:ahLst/>
          <a:cxnLst/>
          <a:rect l="0" t="0" r="0" b="0"/>
          <a:pathLst>
            <a:path>
              <a:moveTo>
                <a:pt x="45720" y="0"/>
              </a:moveTo>
              <a:lnTo>
                <a:pt x="45720"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92550D-2880-49BA-8F14-C48E28C7B772}">
      <dsp:nvSpPr>
        <dsp:cNvPr id="0" name=""/>
        <dsp:cNvSpPr/>
      </dsp:nvSpPr>
      <dsp:spPr>
        <a:xfrm>
          <a:off x="6690902" y="2055120"/>
          <a:ext cx="1515433" cy="360604"/>
        </a:xfrm>
        <a:custGeom>
          <a:avLst/>
          <a:gdLst/>
          <a:ahLst/>
          <a:cxnLst/>
          <a:rect l="0" t="0" r="0" b="0"/>
          <a:pathLst>
            <a:path>
              <a:moveTo>
                <a:pt x="1515433" y="0"/>
              </a:moveTo>
              <a:lnTo>
                <a:pt x="1515433" y="245741"/>
              </a:lnTo>
              <a:lnTo>
                <a:pt x="0" y="245741"/>
              </a:lnTo>
              <a:lnTo>
                <a:pt x="0"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1F1035-1972-4133-B967-41419504FC04}">
      <dsp:nvSpPr>
        <dsp:cNvPr id="0" name=""/>
        <dsp:cNvSpPr/>
      </dsp:nvSpPr>
      <dsp:spPr>
        <a:xfrm>
          <a:off x="5554327" y="907179"/>
          <a:ext cx="2652008" cy="360604"/>
        </a:xfrm>
        <a:custGeom>
          <a:avLst/>
          <a:gdLst/>
          <a:ahLst/>
          <a:cxnLst/>
          <a:rect l="0" t="0" r="0" b="0"/>
          <a:pathLst>
            <a:path>
              <a:moveTo>
                <a:pt x="0" y="0"/>
              </a:moveTo>
              <a:lnTo>
                <a:pt x="0" y="245741"/>
              </a:lnTo>
              <a:lnTo>
                <a:pt x="2652008" y="245741"/>
              </a:lnTo>
              <a:lnTo>
                <a:pt x="2652008" y="360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78DB9E-7F64-49D5-84DC-FD2638AF9F69}">
      <dsp:nvSpPr>
        <dsp:cNvPr id="0" name=""/>
        <dsp:cNvSpPr/>
      </dsp:nvSpPr>
      <dsp:spPr>
        <a:xfrm>
          <a:off x="2902318" y="2055120"/>
          <a:ext cx="2273150" cy="360604"/>
        </a:xfrm>
        <a:custGeom>
          <a:avLst/>
          <a:gdLst/>
          <a:ahLst/>
          <a:cxnLst/>
          <a:rect l="0" t="0" r="0" b="0"/>
          <a:pathLst>
            <a:path>
              <a:moveTo>
                <a:pt x="0" y="0"/>
              </a:moveTo>
              <a:lnTo>
                <a:pt x="0" y="245741"/>
              </a:lnTo>
              <a:lnTo>
                <a:pt x="2273150" y="245741"/>
              </a:lnTo>
              <a:lnTo>
                <a:pt x="2273150"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4E32F-813D-4B01-A7BD-62E4C6FE5D5B}">
      <dsp:nvSpPr>
        <dsp:cNvPr id="0" name=""/>
        <dsp:cNvSpPr/>
      </dsp:nvSpPr>
      <dsp:spPr>
        <a:xfrm>
          <a:off x="2902318" y="2055120"/>
          <a:ext cx="757716" cy="360604"/>
        </a:xfrm>
        <a:custGeom>
          <a:avLst/>
          <a:gdLst/>
          <a:ahLst/>
          <a:cxnLst/>
          <a:rect l="0" t="0" r="0" b="0"/>
          <a:pathLst>
            <a:path>
              <a:moveTo>
                <a:pt x="0" y="0"/>
              </a:moveTo>
              <a:lnTo>
                <a:pt x="0" y="245741"/>
              </a:lnTo>
              <a:lnTo>
                <a:pt x="757716" y="245741"/>
              </a:lnTo>
              <a:lnTo>
                <a:pt x="757716"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CBB710-27FE-4465-8AB1-D163C22E034D}">
      <dsp:nvSpPr>
        <dsp:cNvPr id="0" name=""/>
        <dsp:cNvSpPr/>
      </dsp:nvSpPr>
      <dsp:spPr>
        <a:xfrm>
          <a:off x="2144602" y="2055120"/>
          <a:ext cx="757716" cy="360604"/>
        </a:xfrm>
        <a:custGeom>
          <a:avLst/>
          <a:gdLst/>
          <a:ahLst/>
          <a:cxnLst/>
          <a:rect l="0" t="0" r="0" b="0"/>
          <a:pathLst>
            <a:path>
              <a:moveTo>
                <a:pt x="757716" y="0"/>
              </a:moveTo>
              <a:lnTo>
                <a:pt x="757716" y="245741"/>
              </a:lnTo>
              <a:lnTo>
                <a:pt x="0" y="245741"/>
              </a:lnTo>
              <a:lnTo>
                <a:pt x="0"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AC154A-05CB-44B4-B82B-904B654A3EC9}">
      <dsp:nvSpPr>
        <dsp:cNvPr id="0" name=""/>
        <dsp:cNvSpPr/>
      </dsp:nvSpPr>
      <dsp:spPr>
        <a:xfrm>
          <a:off x="629168" y="2055120"/>
          <a:ext cx="2273150" cy="360604"/>
        </a:xfrm>
        <a:custGeom>
          <a:avLst/>
          <a:gdLst/>
          <a:ahLst/>
          <a:cxnLst/>
          <a:rect l="0" t="0" r="0" b="0"/>
          <a:pathLst>
            <a:path>
              <a:moveTo>
                <a:pt x="2273150" y="0"/>
              </a:moveTo>
              <a:lnTo>
                <a:pt x="2273150" y="245741"/>
              </a:lnTo>
              <a:lnTo>
                <a:pt x="0" y="245741"/>
              </a:lnTo>
              <a:lnTo>
                <a:pt x="0" y="3606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DA0079-FBBA-4469-8E55-7251695BCFCD}">
      <dsp:nvSpPr>
        <dsp:cNvPr id="0" name=""/>
        <dsp:cNvSpPr/>
      </dsp:nvSpPr>
      <dsp:spPr>
        <a:xfrm>
          <a:off x="2902318" y="907179"/>
          <a:ext cx="2652008" cy="360604"/>
        </a:xfrm>
        <a:custGeom>
          <a:avLst/>
          <a:gdLst/>
          <a:ahLst/>
          <a:cxnLst/>
          <a:rect l="0" t="0" r="0" b="0"/>
          <a:pathLst>
            <a:path>
              <a:moveTo>
                <a:pt x="2652008" y="0"/>
              </a:moveTo>
              <a:lnTo>
                <a:pt x="2652008" y="245741"/>
              </a:lnTo>
              <a:lnTo>
                <a:pt x="0" y="245741"/>
              </a:lnTo>
              <a:lnTo>
                <a:pt x="0" y="360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6DDC472-A599-4C0A-B8FD-14AB1C89B1C9}">
      <dsp:nvSpPr>
        <dsp:cNvPr id="0" name=""/>
        <dsp:cNvSpPr/>
      </dsp:nvSpPr>
      <dsp:spPr>
        <a:xfrm>
          <a:off x="4934377" y="119842"/>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D77E60-05F2-498D-8F3C-92ACD4E3AEF9}">
      <dsp:nvSpPr>
        <dsp:cNvPr id="0" name=""/>
        <dsp:cNvSpPr/>
      </dsp:nvSpPr>
      <dsp:spPr>
        <a:xfrm>
          <a:off x="5072144" y="250721"/>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İdare</a:t>
          </a:r>
          <a:endParaRPr lang="tr-TR" sz="2000" kern="1200" dirty="0"/>
        </a:p>
      </dsp:txBody>
      <dsp:txXfrm>
        <a:off x="5095204" y="273781"/>
        <a:ext cx="1193780" cy="741216"/>
      </dsp:txXfrm>
    </dsp:sp>
    <dsp:sp modelId="{F00F4E07-6080-47DC-B641-28F63C2ACD64}">
      <dsp:nvSpPr>
        <dsp:cNvPr id="0" name=""/>
        <dsp:cNvSpPr/>
      </dsp:nvSpPr>
      <dsp:spPr>
        <a:xfrm>
          <a:off x="2282368" y="1267783"/>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8C1A8-60DD-46C5-A5F4-E2366E0457FF}">
      <dsp:nvSpPr>
        <dsp:cNvPr id="0" name=""/>
        <dsp:cNvSpPr/>
      </dsp:nvSpPr>
      <dsp:spPr>
        <a:xfrm>
          <a:off x="2420135" y="1398661"/>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Merkezi İdare</a:t>
          </a:r>
          <a:endParaRPr lang="tr-TR" sz="2000" kern="1200" dirty="0"/>
        </a:p>
      </dsp:txBody>
      <dsp:txXfrm>
        <a:off x="2443195" y="1421721"/>
        <a:ext cx="1193780" cy="741216"/>
      </dsp:txXfrm>
    </dsp:sp>
    <dsp:sp modelId="{DCA6ED6B-FB6D-4A41-84FA-BFD7AD98F3CE}">
      <dsp:nvSpPr>
        <dsp:cNvPr id="0" name=""/>
        <dsp:cNvSpPr/>
      </dsp:nvSpPr>
      <dsp:spPr>
        <a:xfrm>
          <a:off x="9218"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356FDB-E96C-4530-A97B-5A1A3ED17602}">
      <dsp:nvSpPr>
        <dsp:cNvPr id="0" name=""/>
        <dsp:cNvSpPr/>
      </dsp:nvSpPr>
      <dsp:spPr>
        <a:xfrm>
          <a:off x="146985"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İl</a:t>
          </a:r>
          <a:endParaRPr lang="tr-TR" sz="2000" kern="1200" dirty="0"/>
        </a:p>
      </dsp:txBody>
      <dsp:txXfrm>
        <a:off x="170045" y="2569662"/>
        <a:ext cx="1193780" cy="741216"/>
      </dsp:txXfrm>
    </dsp:sp>
    <dsp:sp modelId="{F61840E5-6437-4EE3-B302-45F4BE8B451A}">
      <dsp:nvSpPr>
        <dsp:cNvPr id="0" name=""/>
        <dsp:cNvSpPr/>
      </dsp:nvSpPr>
      <dsp:spPr>
        <a:xfrm>
          <a:off x="1524652"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79B7B7-156C-40CD-BF42-4FE2DCAF04CB}">
      <dsp:nvSpPr>
        <dsp:cNvPr id="0" name=""/>
        <dsp:cNvSpPr/>
      </dsp:nvSpPr>
      <dsp:spPr>
        <a:xfrm>
          <a:off x="1662418"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İlçe</a:t>
          </a:r>
          <a:endParaRPr lang="tr-TR" sz="2000" kern="1200" dirty="0"/>
        </a:p>
      </dsp:txBody>
      <dsp:txXfrm>
        <a:off x="1685478" y="2569662"/>
        <a:ext cx="1193780" cy="741216"/>
      </dsp:txXfrm>
    </dsp:sp>
    <dsp:sp modelId="{3B15F43F-FE5C-49B8-9EB8-4BFD54AC0241}">
      <dsp:nvSpPr>
        <dsp:cNvPr id="0" name=""/>
        <dsp:cNvSpPr/>
      </dsp:nvSpPr>
      <dsp:spPr>
        <a:xfrm>
          <a:off x="3040085"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C99487-87FB-4168-92DE-A19423EAC10B}">
      <dsp:nvSpPr>
        <dsp:cNvPr id="0" name=""/>
        <dsp:cNvSpPr/>
      </dsp:nvSpPr>
      <dsp:spPr>
        <a:xfrm>
          <a:off x="3177852"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Bucak</a:t>
          </a:r>
          <a:endParaRPr lang="tr-TR" sz="2000" kern="1200" dirty="0"/>
        </a:p>
      </dsp:txBody>
      <dsp:txXfrm>
        <a:off x="3200912" y="2569662"/>
        <a:ext cx="1193780" cy="741216"/>
      </dsp:txXfrm>
    </dsp:sp>
    <dsp:sp modelId="{FCDCC267-5547-447A-AED9-952DA6145602}">
      <dsp:nvSpPr>
        <dsp:cNvPr id="0" name=""/>
        <dsp:cNvSpPr/>
      </dsp:nvSpPr>
      <dsp:spPr>
        <a:xfrm>
          <a:off x="4555519"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B6C19A-E4D7-402A-862E-452C673312AB}">
      <dsp:nvSpPr>
        <dsp:cNvPr id="0" name=""/>
        <dsp:cNvSpPr/>
      </dsp:nvSpPr>
      <dsp:spPr>
        <a:xfrm>
          <a:off x="4693285"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Bölge</a:t>
          </a:r>
          <a:endParaRPr lang="tr-TR" sz="2000" kern="1200" dirty="0"/>
        </a:p>
      </dsp:txBody>
      <dsp:txXfrm>
        <a:off x="4716345" y="2569662"/>
        <a:ext cx="1193780" cy="741216"/>
      </dsp:txXfrm>
    </dsp:sp>
    <dsp:sp modelId="{0B634F82-B07C-4DE7-9B81-017FE5321170}">
      <dsp:nvSpPr>
        <dsp:cNvPr id="0" name=""/>
        <dsp:cNvSpPr/>
      </dsp:nvSpPr>
      <dsp:spPr>
        <a:xfrm>
          <a:off x="7586386" y="1267783"/>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A96809-7874-416E-A34D-25AFADAF06B0}">
      <dsp:nvSpPr>
        <dsp:cNvPr id="0" name=""/>
        <dsp:cNvSpPr/>
      </dsp:nvSpPr>
      <dsp:spPr>
        <a:xfrm>
          <a:off x="7724152" y="1398661"/>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Mahalli İdareler</a:t>
          </a:r>
          <a:endParaRPr lang="tr-TR" sz="2000" kern="1200" dirty="0"/>
        </a:p>
      </dsp:txBody>
      <dsp:txXfrm>
        <a:off x="7747212" y="1421721"/>
        <a:ext cx="1193780" cy="741216"/>
      </dsp:txXfrm>
    </dsp:sp>
    <dsp:sp modelId="{A8D4F029-9DD8-40C9-8D6A-EFC56258AE1B}">
      <dsp:nvSpPr>
        <dsp:cNvPr id="0" name=""/>
        <dsp:cNvSpPr/>
      </dsp:nvSpPr>
      <dsp:spPr>
        <a:xfrm>
          <a:off x="6070952"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3338E7-F38E-443F-9CAF-FDB70C3D1280}">
      <dsp:nvSpPr>
        <dsp:cNvPr id="0" name=""/>
        <dsp:cNvSpPr/>
      </dsp:nvSpPr>
      <dsp:spPr>
        <a:xfrm>
          <a:off x="6208719"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İl Özel İdaresi</a:t>
          </a:r>
          <a:endParaRPr lang="tr-TR" sz="2000" kern="1200" dirty="0"/>
        </a:p>
      </dsp:txBody>
      <dsp:txXfrm>
        <a:off x="6231779" y="2569662"/>
        <a:ext cx="1193780" cy="741216"/>
      </dsp:txXfrm>
    </dsp:sp>
    <dsp:sp modelId="{C324C304-CA78-4B0C-A5C0-08FB1E1ACDD6}">
      <dsp:nvSpPr>
        <dsp:cNvPr id="0" name=""/>
        <dsp:cNvSpPr/>
      </dsp:nvSpPr>
      <dsp:spPr>
        <a:xfrm>
          <a:off x="7586386"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30702-0D97-4EFC-A9AC-61CCDC7E34F6}">
      <dsp:nvSpPr>
        <dsp:cNvPr id="0" name=""/>
        <dsp:cNvSpPr/>
      </dsp:nvSpPr>
      <dsp:spPr>
        <a:xfrm>
          <a:off x="7724152"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Belediye</a:t>
          </a:r>
          <a:endParaRPr lang="tr-TR" sz="2000" kern="1200" dirty="0"/>
        </a:p>
      </dsp:txBody>
      <dsp:txXfrm>
        <a:off x="7747212" y="2569662"/>
        <a:ext cx="1193780" cy="741216"/>
      </dsp:txXfrm>
    </dsp:sp>
    <dsp:sp modelId="{C718352E-1D04-4A14-B85E-1B166EDECFAA}">
      <dsp:nvSpPr>
        <dsp:cNvPr id="0" name=""/>
        <dsp:cNvSpPr/>
      </dsp:nvSpPr>
      <dsp:spPr>
        <a:xfrm>
          <a:off x="9101819" y="2415724"/>
          <a:ext cx="1239900" cy="7873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E01DB8-6A1B-49CD-B5A6-F9704C189D32}">
      <dsp:nvSpPr>
        <dsp:cNvPr id="0" name=""/>
        <dsp:cNvSpPr/>
      </dsp:nvSpPr>
      <dsp:spPr>
        <a:xfrm>
          <a:off x="9239586" y="2546602"/>
          <a:ext cx="1239900" cy="78733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Köy</a:t>
          </a:r>
          <a:endParaRPr lang="tr-TR" sz="2000" kern="1200" dirty="0"/>
        </a:p>
      </dsp:txBody>
      <dsp:txXfrm>
        <a:off x="9262646" y="2569662"/>
        <a:ext cx="1193780" cy="7412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D31B9-814D-4D9F-B490-E053B0A94F9B}" type="datetimeFigureOut">
              <a:rPr lang="tr-TR" smtClean="0"/>
              <a:t>27.12.2015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A424CC-EF79-4839-89DB-36E756000897}" type="slidenum">
              <a:rPr lang="tr-TR" smtClean="0"/>
              <a:t>‹#›</a:t>
            </a:fld>
            <a:endParaRPr lang="tr-TR"/>
          </a:p>
        </p:txBody>
      </p:sp>
    </p:spTree>
    <p:extLst>
      <p:ext uri="{BB962C8B-B14F-4D97-AF65-F5344CB8AC3E}">
        <p14:creationId xmlns:p14="http://schemas.microsoft.com/office/powerpoint/2010/main" val="2359116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24337A6-4CF7-4BC0-8D10-64F8104B7DC6}" type="slidenum">
              <a:rPr lang="tr-TR" smtClean="0"/>
              <a:t>1</a:t>
            </a:fld>
            <a:endParaRPr lang="tr-TR"/>
          </a:p>
        </p:txBody>
      </p:sp>
    </p:spTree>
    <p:extLst>
      <p:ext uri="{BB962C8B-B14F-4D97-AF65-F5344CB8AC3E}">
        <p14:creationId xmlns:p14="http://schemas.microsoft.com/office/powerpoint/2010/main" val="54017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1A424CC-EF79-4839-89DB-36E756000897}" type="slidenum">
              <a:rPr lang="tr-TR" smtClean="0"/>
              <a:t>20</a:t>
            </a:fld>
            <a:endParaRPr lang="tr-TR"/>
          </a:p>
        </p:txBody>
      </p:sp>
    </p:spTree>
    <p:extLst>
      <p:ext uri="{BB962C8B-B14F-4D97-AF65-F5344CB8AC3E}">
        <p14:creationId xmlns:p14="http://schemas.microsoft.com/office/powerpoint/2010/main" val="217167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7510254-4CC3-46FB-A138-E3067DFA5603}" type="datetime1">
              <a:rPr lang="tr-TR" smtClean="0"/>
              <a:t>27.12.2015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8145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4DAEC2-A659-4538-A466-0CEF6E3D6445}" type="datetime1">
              <a:rPr lang="tr-TR" smtClean="0"/>
              <a:t>27.12.2015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244256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71EFC0-9681-46BC-8412-F3B086AF2D77}" type="datetime1">
              <a:rPr lang="tr-TR" smtClean="0"/>
              <a:t>27.12.2015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339011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C5D373F-A624-40DE-996E-0800100222F1}" type="datetime1">
              <a:rPr lang="tr-TR" smtClean="0"/>
              <a:t>27.12.2015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95649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2FB6294-E767-47A9-873A-30046B93AEC6}" type="datetime1">
              <a:rPr lang="tr-TR" smtClean="0"/>
              <a:t>27.12.2015</a:t>
            </a:fld>
            <a:endParaRPr lang="tr-TR"/>
          </a:p>
        </p:txBody>
      </p:sp>
      <p:sp>
        <p:nvSpPr>
          <p:cNvPr id="5" name="Altbilgi Yer Tutucusu 4"/>
          <p:cNvSpPr>
            <a:spLocks noGrp="1"/>
          </p:cNvSpPr>
          <p:nvPr>
            <p:ph type="ftr" sz="quarter" idx="11"/>
          </p:nvPr>
        </p:nvSpPr>
        <p:spPr/>
        <p:txBody>
          <a:bodyPr/>
          <a:lstStyle/>
          <a:p>
            <a:r>
              <a:rPr lang="tr-TR" smtClean="0"/>
              <a:t>Turgut Göksu</a:t>
            </a:r>
            <a:endParaRPr lang="tr-TR"/>
          </a:p>
        </p:txBody>
      </p:sp>
      <p:sp>
        <p:nvSpPr>
          <p:cNvPr id="6" name="Slayt Numarası Yer Tutucusu 5"/>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1564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E3B205A-136C-48C2-93AA-8A3670556258}" type="datetime1">
              <a:rPr lang="tr-TR" smtClean="0"/>
              <a:t>27.12.2015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202890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BA0E223-B824-4AA5-9530-6216524CB0D0}" type="datetime1">
              <a:rPr lang="tr-TR" smtClean="0"/>
              <a:t>27.12.2015</a:t>
            </a:fld>
            <a:endParaRPr lang="tr-TR"/>
          </a:p>
        </p:txBody>
      </p:sp>
      <p:sp>
        <p:nvSpPr>
          <p:cNvPr id="8" name="Altbilgi Yer Tutucusu 7"/>
          <p:cNvSpPr>
            <a:spLocks noGrp="1"/>
          </p:cNvSpPr>
          <p:nvPr>
            <p:ph type="ftr" sz="quarter" idx="11"/>
          </p:nvPr>
        </p:nvSpPr>
        <p:spPr/>
        <p:txBody>
          <a:bodyPr/>
          <a:lstStyle/>
          <a:p>
            <a:r>
              <a:rPr lang="tr-TR" smtClean="0"/>
              <a:t>Turgut Göksu</a:t>
            </a:r>
            <a:endParaRPr lang="tr-TR"/>
          </a:p>
        </p:txBody>
      </p:sp>
      <p:sp>
        <p:nvSpPr>
          <p:cNvPr id="9" name="Slayt Numarası Yer Tutucusu 8"/>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170491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488563-BCCF-4277-B421-EEB04622938E}" type="datetime1">
              <a:rPr lang="tr-TR" smtClean="0"/>
              <a:t>27.12.2015</a:t>
            </a:fld>
            <a:endParaRPr lang="tr-TR"/>
          </a:p>
        </p:txBody>
      </p:sp>
      <p:sp>
        <p:nvSpPr>
          <p:cNvPr id="4" name="Altbilgi Yer Tutucusu 3"/>
          <p:cNvSpPr>
            <a:spLocks noGrp="1"/>
          </p:cNvSpPr>
          <p:nvPr>
            <p:ph type="ftr" sz="quarter" idx="11"/>
          </p:nvPr>
        </p:nvSpPr>
        <p:spPr/>
        <p:txBody>
          <a:bodyPr/>
          <a:lstStyle/>
          <a:p>
            <a:r>
              <a:rPr lang="tr-TR" smtClean="0"/>
              <a:t>Turgut Göksu</a:t>
            </a:r>
            <a:endParaRPr lang="tr-TR"/>
          </a:p>
        </p:txBody>
      </p:sp>
      <p:sp>
        <p:nvSpPr>
          <p:cNvPr id="5" name="Slayt Numarası Yer Tutucusu 4"/>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4292552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484B162-AF0B-424D-808A-5F6550D0DB72}" type="datetime1">
              <a:rPr lang="tr-TR" smtClean="0"/>
              <a:t>27.12.2015</a:t>
            </a:fld>
            <a:endParaRPr lang="tr-T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297483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B6DB5F9-0288-475A-91C2-6B92143C44E6}" type="datetime1">
              <a:rPr lang="tr-TR" smtClean="0"/>
              <a:t>27.12.2015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395824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918934-D24A-4A62-BC57-6906FF497DF1}" type="datetime1">
              <a:rPr lang="tr-TR" smtClean="0"/>
              <a:t>27.12.2015</a:t>
            </a:fld>
            <a:endParaRPr lang="tr-TR"/>
          </a:p>
        </p:txBody>
      </p:sp>
      <p:sp>
        <p:nvSpPr>
          <p:cNvPr id="6" name="Altbilgi Yer Tutucusu 5"/>
          <p:cNvSpPr>
            <a:spLocks noGrp="1"/>
          </p:cNvSpPr>
          <p:nvPr>
            <p:ph type="ftr" sz="quarter" idx="11"/>
          </p:nvPr>
        </p:nvSpPr>
        <p:spPr/>
        <p:txBody>
          <a:bodyPr/>
          <a:lstStyle/>
          <a:p>
            <a:r>
              <a:rPr lang="tr-TR" smtClean="0"/>
              <a:t>Turgut Göksu</a:t>
            </a:r>
            <a:endParaRPr lang="tr-TR"/>
          </a:p>
        </p:txBody>
      </p:sp>
      <p:sp>
        <p:nvSpPr>
          <p:cNvPr id="7" name="Slayt Numarası Yer Tutucusu 6"/>
          <p:cNvSpPr>
            <a:spLocks noGrp="1"/>
          </p:cNvSpPr>
          <p:nvPr>
            <p:ph type="sldNum" sz="quarter" idx="12"/>
          </p:nvPr>
        </p:nvSpPr>
        <p:spPr/>
        <p:txBody>
          <a:bodyPr/>
          <a:lstStyle/>
          <a:p>
            <a:fld id="{4D792ACC-86AD-45EF-AA2A-D760CDA0DB0D}" type="slidenum">
              <a:rPr lang="tr-TR" smtClean="0"/>
              <a:t>‹#›</a:t>
            </a:fld>
            <a:endParaRPr lang="tr-TR"/>
          </a:p>
        </p:txBody>
      </p:sp>
    </p:spTree>
    <p:extLst>
      <p:ext uri="{BB962C8B-B14F-4D97-AF65-F5344CB8AC3E}">
        <p14:creationId xmlns:p14="http://schemas.microsoft.com/office/powerpoint/2010/main" val="305219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375D2-DBD7-418A-AD1F-6ACE47F83B15}" type="datetime1">
              <a:rPr lang="tr-TR" smtClean="0"/>
              <a:t>27.12.2015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Turgut Göksu</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92ACC-86AD-45EF-AA2A-D760CDA0DB0D}" type="slidenum">
              <a:rPr lang="tr-TR" smtClean="0"/>
              <a:t>‹#›</a:t>
            </a:fld>
            <a:endParaRPr lang="tr-TR"/>
          </a:p>
        </p:txBody>
      </p:sp>
    </p:spTree>
    <p:extLst>
      <p:ext uri="{BB962C8B-B14F-4D97-AF65-F5344CB8AC3E}">
        <p14:creationId xmlns:p14="http://schemas.microsoft.com/office/powerpoint/2010/main" val="2222580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14399" y="1122363"/>
            <a:ext cx="10246659" cy="2387600"/>
          </a:xfrm>
        </p:spPr>
        <p:txBody>
          <a:bodyPr>
            <a:normAutofit fontScale="90000"/>
          </a:bodyPr>
          <a:lstStyle/>
          <a:p>
            <a:r>
              <a:rPr lang="tr-TR" dirty="0" smtClean="0">
                <a:latin typeface="Georgia" panose="02040502050405020303" pitchFamily="18" charset="0"/>
              </a:rPr>
              <a:t>Cumhuriyetin Temel Organları </a:t>
            </a:r>
            <a:br>
              <a:rPr lang="tr-TR" dirty="0" smtClean="0">
                <a:latin typeface="Georgia" panose="02040502050405020303" pitchFamily="18" charset="0"/>
              </a:rPr>
            </a:br>
            <a:r>
              <a:rPr lang="tr-TR" dirty="0" smtClean="0">
                <a:latin typeface="Georgia" panose="02040502050405020303" pitchFamily="18" charset="0"/>
              </a:rPr>
              <a:t>(YÜRÜTME)</a:t>
            </a:r>
            <a:endParaRPr lang="tr-TR" dirty="0">
              <a:latin typeface="Georgia" panose="02040502050405020303" pitchFamily="18" charset="0"/>
            </a:endParaRPr>
          </a:p>
        </p:txBody>
      </p:sp>
      <p:sp>
        <p:nvSpPr>
          <p:cNvPr id="3" name="Alt Başlık 2"/>
          <p:cNvSpPr>
            <a:spLocks noGrp="1"/>
          </p:cNvSpPr>
          <p:nvPr>
            <p:ph type="subTitle" idx="1"/>
          </p:nvPr>
        </p:nvSpPr>
        <p:spPr/>
        <p:txBody>
          <a:bodyPr>
            <a:normAutofit/>
          </a:bodyPr>
          <a:lstStyle/>
          <a:p>
            <a:r>
              <a:rPr lang="tr-TR" sz="3600" dirty="0" smtClean="0">
                <a:latin typeface="Georgia" panose="02040502050405020303" pitchFamily="18" charset="0"/>
              </a:rPr>
              <a:t>PROF. DR. TURGUT GÖKSU </a:t>
            </a:r>
            <a:endParaRPr lang="tr-TR" sz="3600" dirty="0">
              <a:latin typeface="Georgia" panose="02040502050405020303" pitchFamily="18" charset="0"/>
            </a:endParaRPr>
          </a:p>
        </p:txBody>
      </p:sp>
    </p:spTree>
    <p:extLst>
      <p:ext uri="{BB962C8B-B14F-4D97-AF65-F5344CB8AC3E}">
        <p14:creationId xmlns:p14="http://schemas.microsoft.com/office/powerpoint/2010/main" val="2472462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224" y="430307"/>
            <a:ext cx="11053482" cy="6186309"/>
          </a:xfrm>
          <a:prstGeom prst="rect">
            <a:avLst/>
          </a:prstGeom>
        </p:spPr>
        <p:txBody>
          <a:bodyPr wrap="square">
            <a:spAutoFit/>
          </a:bodyPr>
          <a:lstStyle/>
          <a:p>
            <a:r>
              <a:rPr lang="tr-TR" sz="3200" b="1" dirty="0" smtClean="0"/>
              <a:t>b) Cumhurbaşkanının Yürütmeyle İlgili Görev ve Yetkileri: </a:t>
            </a:r>
          </a:p>
          <a:p>
            <a:endParaRPr lang="tr-TR" sz="1600" dirty="0" smtClean="0"/>
          </a:p>
          <a:p>
            <a:pPr marL="457200" indent="-457200">
              <a:buFont typeface="Wingdings" panose="05000000000000000000" pitchFamily="2" charset="2"/>
              <a:buChar char="Ø"/>
            </a:pPr>
            <a:r>
              <a:rPr lang="tr-TR" sz="2800" dirty="0" smtClean="0"/>
              <a:t>Millî Güvenlik Kurulunu toplantıya çağırmak, </a:t>
            </a:r>
          </a:p>
          <a:p>
            <a:pPr marL="457200" indent="-457200">
              <a:buFont typeface="Wingdings" panose="05000000000000000000" pitchFamily="2" charset="2"/>
              <a:buChar char="Ø"/>
            </a:pPr>
            <a:r>
              <a:rPr lang="tr-TR" sz="2800" dirty="0" smtClean="0"/>
              <a:t>Millî Güvenlik Kuruluna Başkanlık etmek, </a:t>
            </a:r>
          </a:p>
          <a:p>
            <a:pPr marL="457200" indent="-457200">
              <a:buFont typeface="Wingdings" panose="05000000000000000000" pitchFamily="2" charset="2"/>
              <a:buChar char="Ø"/>
            </a:pPr>
            <a:r>
              <a:rPr lang="tr-TR" sz="2800" dirty="0" smtClean="0"/>
              <a:t>Başkanlığında toplanan Bakanlar Kurulu kararıyla sıkıyönetim veya olağanüstü hal ilân etmek ve kanun hükmünde kararname çıkarmak, </a:t>
            </a:r>
          </a:p>
          <a:p>
            <a:pPr marL="457200" indent="-457200">
              <a:buFont typeface="Wingdings" panose="05000000000000000000" pitchFamily="2" charset="2"/>
              <a:buChar char="Ø"/>
            </a:pPr>
            <a:r>
              <a:rPr lang="tr-TR" sz="2800" dirty="0" smtClean="0"/>
              <a:t>Kararnameleri imzalamak, </a:t>
            </a:r>
          </a:p>
          <a:p>
            <a:pPr marL="457200" indent="-457200">
              <a:buFont typeface="Wingdings" panose="05000000000000000000" pitchFamily="2" charset="2"/>
              <a:buChar char="Ø"/>
            </a:pPr>
            <a:r>
              <a:rPr lang="tr-TR" sz="2800" dirty="0" smtClean="0"/>
              <a:t>Sürekli hastalık, sakatlık ve kocama sebebi ile belirli kişilerin cezalarını hafifletmek veya kaldırmak, </a:t>
            </a:r>
          </a:p>
          <a:p>
            <a:pPr marL="457200" indent="-457200">
              <a:buFont typeface="Wingdings" panose="05000000000000000000" pitchFamily="2" charset="2"/>
              <a:buChar char="Ø"/>
            </a:pPr>
            <a:r>
              <a:rPr lang="tr-TR" sz="2800" dirty="0" smtClean="0"/>
              <a:t>Devlet Denetleme Kurulunun üyelerini ve Başkanını atamak, </a:t>
            </a:r>
          </a:p>
          <a:p>
            <a:pPr marL="457200" indent="-457200">
              <a:buFont typeface="Wingdings" panose="05000000000000000000" pitchFamily="2" charset="2"/>
              <a:buChar char="Ø"/>
            </a:pPr>
            <a:r>
              <a:rPr lang="tr-TR" sz="2800" dirty="0" smtClean="0"/>
              <a:t>Devlet Denetleme Kuruluna inceleme, araştırma ve denetleme yaptırtmak,</a:t>
            </a:r>
          </a:p>
          <a:p>
            <a:pPr marL="457200" indent="-457200">
              <a:buFont typeface="Wingdings" panose="05000000000000000000" pitchFamily="2" charset="2"/>
              <a:buChar char="Ø"/>
            </a:pPr>
            <a:r>
              <a:rPr lang="tr-TR" sz="2800" dirty="0" smtClean="0"/>
              <a:t>Yükseköğretim Kurulu üyelerini seçmek, </a:t>
            </a:r>
          </a:p>
          <a:p>
            <a:pPr marL="457200" indent="-457200">
              <a:buFont typeface="Wingdings" panose="05000000000000000000" pitchFamily="2" charset="2"/>
              <a:buChar char="Ø"/>
            </a:pPr>
            <a:r>
              <a:rPr lang="tr-TR" sz="2800" dirty="0" smtClean="0"/>
              <a:t>Üniversite rektörlerini seçmek, </a:t>
            </a:r>
            <a:endParaRPr lang="tr-TR" sz="28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10</a:t>
            </a:fld>
            <a:endParaRPr lang="tr-TR"/>
          </a:p>
        </p:txBody>
      </p:sp>
    </p:spTree>
    <p:extLst>
      <p:ext uri="{BB962C8B-B14F-4D97-AF65-F5344CB8AC3E}">
        <p14:creationId xmlns:p14="http://schemas.microsoft.com/office/powerpoint/2010/main" val="11541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2012" y="578224"/>
            <a:ext cx="10919012" cy="5816977"/>
          </a:xfrm>
          <a:prstGeom prst="rect">
            <a:avLst/>
          </a:prstGeom>
        </p:spPr>
        <p:txBody>
          <a:bodyPr wrap="square">
            <a:spAutoFit/>
          </a:bodyPr>
          <a:lstStyle/>
          <a:p>
            <a:pPr marL="342900" indent="-342900">
              <a:buAutoNum type="alphaLcParenR" startAt="3"/>
            </a:pPr>
            <a:r>
              <a:rPr lang="tr-TR" sz="3600" b="1" dirty="0" smtClean="0"/>
              <a:t> Cumhurbaşkanının Yargıyla İlgili Görev ve Yetkileri:  </a:t>
            </a:r>
          </a:p>
          <a:p>
            <a:pPr marL="457200" indent="-457200">
              <a:buFont typeface="Wingdings" panose="05000000000000000000" pitchFamily="2" charset="2"/>
              <a:buChar char="Ø"/>
            </a:pPr>
            <a:r>
              <a:rPr lang="tr-TR" sz="3200" dirty="0" smtClean="0"/>
              <a:t>Anayasa Mahkemesi üyelerini seçmek, </a:t>
            </a:r>
          </a:p>
          <a:p>
            <a:pPr marL="457200" indent="-457200">
              <a:buFont typeface="Wingdings" panose="05000000000000000000" pitchFamily="2" charset="2"/>
              <a:buChar char="Ø"/>
            </a:pPr>
            <a:r>
              <a:rPr lang="tr-TR" sz="3200" dirty="0" smtClean="0"/>
              <a:t>Danıştay üyelerinin dörtte birini seçmek </a:t>
            </a:r>
          </a:p>
          <a:p>
            <a:pPr marL="457200" indent="-457200">
              <a:buFont typeface="Wingdings" panose="05000000000000000000" pitchFamily="2" charset="2"/>
              <a:buChar char="Ø"/>
            </a:pPr>
            <a:r>
              <a:rPr lang="tr-TR" sz="3200" dirty="0" smtClean="0"/>
              <a:t>Yargıtay Cumhuriyet Başsavcısı ve Yargıtay Cumhuriyet </a:t>
            </a:r>
            <a:r>
              <a:rPr lang="tr-TR" sz="3200" dirty="0" err="1" smtClean="0"/>
              <a:t>Başsavcıvekilini</a:t>
            </a:r>
            <a:r>
              <a:rPr lang="tr-TR" sz="3200" dirty="0" smtClean="0"/>
              <a:t> seçmek</a:t>
            </a:r>
          </a:p>
          <a:p>
            <a:pPr marL="457200" indent="-457200">
              <a:buFont typeface="Wingdings" panose="05000000000000000000" pitchFamily="2" charset="2"/>
              <a:buChar char="Ø"/>
            </a:pPr>
            <a:r>
              <a:rPr lang="tr-TR" sz="3200" dirty="0" smtClean="0"/>
              <a:t>Askerî Yargıtay üyelerini seçmek </a:t>
            </a:r>
          </a:p>
          <a:p>
            <a:pPr marL="457200" indent="-457200">
              <a:buFont typeface="Wingdings" panose="05000000000000000000" pitchFamily="2" charset="2"/>
              <a:buChar char="Ø"/>
            </a:pPr>
            <a:r>
              <a:rPr lang="tr-TR" sz="3200" dirty="0" smtClean="0"/>
              <a:t>Askerî Yüksek İdare Mahkemesi üyelerini, </a:t>
            </a:r>
          </a:p>
          <a:p>
            <a:pPr marL="457200" indent="-457200">
              <a:buFont typeface="Wingdings" panose="05000000000000000000" pitchFamily="2" charset="2"/>
              <a:buChar char="Ø"/>
            </a:pPr>
            <a:r>
              <a:rPr lang="tr-TR" sz="3200" dirty="0" smtClean="0"/>
              <a:t>Hâkimler ve Savcılar Yüksek Kurulu üyelerini seçmek. </a:t>
            </a:r>
          </a:p>
          <a:p>
            <a:endParaRPr lang="tr-TR" sz="1600" dirty="0"/>
          </a:p>
          <a:p>
            <a:r>
              <a:rPr lang="tr-TR" sz="3200" dirty="0" smtClean="0"/>
              <a:t>Cumhurbaşkanı, ayrıca Anayasada ve kanunlarda verilen seçme ve atama görevleri ile diğer görevleri yerine getirir ve yetkileri kullanır. </a:t>
            </a:r>
            <a:endParaRPr lang="tr-TR" sz="32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11</a:t>
            </a:fld>
            <a:endParaRPr lang="tr-TR"/>
          </a:p>
        </p:txBody>
      </p:sp>
    </p:spTree>
    <p:extLst>
      <p:ext uri="{BB962C8B-B14F-4D97-AF65-F5344CB8AC3E}">
        <p14:creationId xmlns:p14="http://schemas.microsoft.com/office/powerpoint/2010/main" val="65702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0989" y="484094"/>
            <a:ext cx="11147612" cy="5816977"/>
          </a:xfrm>
          <a:prstGeom prst="rect">
            <a:avLst/>
          </a:prstGeom>
        </p:spPr>
        <p:txBody>
          <a:bodyPr wrap="square">
            <a:spAutoFit/>
          </a:bodyPr>
          <a:lstStyle/>
          <a:p>
            <a:r>
              <a:rPr lang="tr-TR" sz="3600" b="1" dirty="0" smtClean="0"/>
              <a:t>Cumhurbaşkanının Sorumluluk ve Sorumsuzluk Hali  </a:t>
            </a:r>
            <a:r>
              <a:rPr lang="tr-TR" sz="3200" dirty="0" smtClean="0"/>
              <a:t>(105)</a:t>
            </a:r>
          </a:p>
          <a:p>
            <a:endParaRPr lang="tr-TR" sz="2800" dirty="0" smtClean="0"/>
          </a:p>
          <a:p>
            <a:pPr marL="538163" indent="-538163"/>
            <a:r>
              <a:rPr lang="tr-TR" sz="2800" dirty="0" smtClean="0"/>
              <a:t>Cumhurbaşkanının, Anayasa ve diğer kanunlarda Başbakan ve ilgili bakanın imzalarına gerek olmaksızın tek başına yapabileceği belirtilen işlemleri dışındaki bütün kararları, Başbakan ve ilgili bakanlarca imzalanır; bu kararlardan Başbakan ve ilgili bakan sorumludur. </a:t>
            </a:r>
          </a:p>
          <a:p>
            <a:pPr marL="538163" indent="-538163"/>
            <a:endParaRPr lang="tr-TR" sz="2800" dirty="0" smtClean="0"/>
          </a:p>
          <a:p>
            <a:pPr marL="538163" indent="-538163"/>
            <a:r>
              <a:rPr lang="tr-TR" sz="2800" dirty="0" smtClean="0"/>
              <a:t>Cumhurbaşkanının resen imzaladığı kararlar ve emirler aleyhine Anayasa Mahkemesi dahil, yargı mercilerine başvurulamaz. </a:t>
            </a:r>
          </a:p>
          <a:p>
            <a:pPr marL="538163" indent="-538163"/>
            <a:endParaRPr lang="tr-TR" sz="2800" dirty="0"/>
          </a:p>
          <a:p>
            <a:pPr marL="538163" indent="-538163"/>
            <a:r>
              <a:rPr lang="tr-TR" sz="2800" dirty="0" smtClean="0"/>
              <a:t>Cumhurbaşkanı, vatana ihanetten dolayı, TBMM üye tamsayısının en az üçte birinin </a:t>
            </a:r>
            <a:r>
              <a:rPr lang="tr-TR" sz="2800" dirty="0" smtClean="0"/>
              <a:t>(1/3) (184) teklifi </a:t>
            </a:r>
            <a:r>
              <a:rPr lang="tr-TR" sz="2800" dirty="0" smtClean="0"/>
              <a:t>üzerine, üye tamsayısının en az dörtte üçünün </a:t>
            </a:r>
            <a:r>
              <a:rPr lang="tr-TR" sz="2800" dirty="0" smtClean="0"/>
              <a:t>(3/4) (413) vereceği </a:t>
            </a:r>
            <a:r>
              <a:rPr lang="tr-TR" sz="2800" dirty="0" smtClean="0"/>
              <a:t>kararla </a:t>
            </a:r>
            <a:r>
              <a:rPr lang="tr-TR" sz="2800" dirty="0" err="1" smtClean="0"/>
              <a:t>suçlandırılır</a:t>
            </a:r>
            <a:r>
              <a:rPr lang="tr-TR" sz="2800" dirty="0" smtClean="0"/>
              <a:t>. </a:t>
            </a:r>
            <a:endParaRPr lang="tr-TR" sz="28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12</a:t>
            </a:fld>
            <a:endParaRPr lang="tr-TR"/>
          </a:p>
        </p:txBody>
      </p:sp>
    </p:spTree>
    <p:extLst>
      <p:ext uri="{BB962C8B-B14F-4D97-AF65-F5344CB8AC3E}">
        <p14:creationId xmlns:p14="http://schemas.microsoft.com/office/powerpoint/2010/main" val="211280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9587" y="564776"/>
            <a:ext cx="10824883" cy="4924425"/>
          </a:xfrm>
          <a:prstGeom prst="rect">
            <a:avLst/>
          </a:prstGeom>
        </p:spPr>
        <p:txBody>
          <a:bodyPr wrap="square">
            <a:spAutoFit/>
          </a:bodyPr>
          <a:lstStyle/>
          <a:p>
            <a:r>
              <a:rPr lang="tr-TR" sz="3600" b="1" dirty="0" smtClean="0"/>
              <a:t>Cumhurbaşkanına Vekalet</a:t>
            </a:r>
          </a:p>
          <a:p>
            <a:endParaRPr lang="tr-TR" dirty="0" smtClean="0"/>
          </a:p>
          <a:p>
            <a:pPr marL="538163" indent="-538163"/>
            <a:r>
              <a:rPr lang="tr-TR" sz="3200" dirty="0" smtClean="0"/>
              <a:t>Cumhurbaşkanının hastalık ve yurt dışına çıkma gibi sebeplerle geçici olarak görevinden ayrılması hallerinde, görevine dönmesine kadar;</a:t>
            </a:r>
          </a:p>
          <a:p>
            <a:pPr marL="538163" indent="-538163"/>
            <a:endParaRPr lang="tr-TR" dirty="0" smtClean="0"/>
          </a:p>
          <a:p>
            <a:pPr marL="538163" indent="-538163"/>
            <a:r>
              <a:rPr lang="tr-TR" sz="3200" dirty="0" smtClean="0"/>
              <a:t>Ölüm</a:t>
            </a:r>
            <a:r>
              <a:rPr lang="tr-TR" sz="3200" dirty="0" smtClean="0"/>
              <a:t>, çekilme veya başka bir sebeple Cumhurbaşkanlığı makamının boşalması halinde de yenisi seçilinceye kadar, </a:t>
            </a:r>
          </a:p>
          <a:p>
            <a:pPr marL="538163" indent="-538163"/>
            <a:endParaRPr lang="tr-TR" u="sng" dirty="0" smtClean="0"/>
          </a:p>
          <a:p>
            <a:pPr marL="538163" indent="-538163"/>
            <a:r>
              <a:rPr lang="tr-TR" sz="3200" u="sng" dirty="0" smtClean="0"/>
              <a:t>TBMM </a:t>
            </a:r>
            <a:r>
              <a:rPr lang="tr-TR" sz="3200" u="sng" dirty="0" smtClean="0"/>
              <a:t>Başkanı </a:t>
            </a:r>
            <a:r>
              <a:rPr lang="tr-TR" sz="3200" dirty="0" smtClean="0"/>
              <a:t>Cumhurbaşkanlığına vekillik eder ve Cumhurbaşkanına ait yetkileri kullanır. </a:t>
            </a:r>
            <a:endParaRPr lang="tr-TR" sz="32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13</a:t>
            </a:fld>
            <a:endParaRPr lang="tr-TR"/>
          </a:p>
        </p:txBody>
      </p:sp>
    </p:spTree>
    <p:extLst>
      <p:ext uri="{BB962C8B-B14F-4D97-AF65-F5344CB8AC3E}">
        <p14:creationId xmlns:p14="http://schemas.microsoft.com/office/powerpoint/2010/main" val="1901414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6141" y="537883"/>
            <a:ext cx="10784541" cy="5940088"/>
          </a:xfrm>
          <a:prstGeom prst="rect">
            <a:avLst/>
          </a:prstGeom>
        </p:spPr>
        <p:txBody>
          <a:bodyPr wrap="square">
            <a:spAutoFit/>
          </a:bodyPr>
          <a:lstStyle/>
          <a:p>
            <a:pPr algn="ctr"/>
            <a:r>
              <a:rPr lang="tr-TR" sz="2800" dirty="0" smtClean="0"/>
              <a:t> </a:t>
            </a:r>
            <a:r>
              <a:rPr lang="tr-TR" sz="3200" b="1" dirty="0" smtClean="0"/>
              <a:t>Devlet Denetleme Kurulu </a:t>
            </a:r>
          </a:p>
          <a:p>
            <a:r>
              <a:rPr lang="tr-TR" sz="2400" dirty="0" smtClean="0"/>
              <a:t>Cumhurbaşkanlığına bağlı olarak kurulmuştur</a:t>
            </a:r>
          </a:p>
          <a:p>
            <a:pPr marL="538163" indent="-538163"/>
            <a:endParaRPr lang="tr-TR" sz="1400" dirty="0" smtClean="0"/>
          </a:p>
          <a:p>
            <a:pPr marL="538163" indent="-538163"/>
            <a:r>
              <a:rPr lang="tr-TR" sz="2400" dirty="0" smtClean="0"/>
              <a:t>Amacı </a:t>
            </a:r>
            <a:r>
              <a:rPr lang="tr-TR" sz="2400" dirty="0" smtClean="0"/>
              <a:t>idarenin hukuka uygunluğunun, düzenli ve verimli şekilde yürütülmesinin ve geliştirilmesinin sağlanmasıdır.</a:t>
            </a:r>
          </a:p>
          <a:p>
            <a:pPr marL="538163" indent="-538163"/>
            <a:endParaRPr lang="tr-TR" sz="1200" dirty="0" smtClean="0"/>
          </a:p>
          <a:p>
            <a:pPr marL="538163" indent="-538163"/>
            <a:r>
              <a:rPr lang="tr-TR" sz="2400" dirty="0" smtClean="0"/>
              <a:t>Cumhurbaşkanının isteği üzerine, tüm kamu kurum ve kuruluşlarında ve sermayesinin yarısından fazlasına bu kurum ve kuruluşların katıldığı her türlü kuruluşta, kamu kurumu niteliğinde olan meslek kuruluşlarında, her düzeydeki işçi ve işveren meslek kuruluşlarında, kamuya yararlı derneklerle vakıflarda, her türlü inceleme, araştırma ve denetlemeleri yapar. </a:t>
            </a:r>
          </a:p>
          <a:p>
            <a:pPr marL="538163" indent="-538163"/>
            <a:endParaRPr lang="tr-TR" sz="2400" dirty="0" smtClean="0"/>
          </a:p>
          <a:p>
            <a:pPr marL="538163" indent="-538163"/>
            <a:r>
              <a:rPr lang="tr-TR" sz="2400" dirty="0" smtClean="0"/>
              <a:t>Silahlı Kuvvetler ve yargı organları, Devlet Denetleme Kurulunun görev alanı dışındadır. </a:t>
            </a:r>
          </a:p>
          <a:p>
            <a:pPr marL="538163" indent="-538163"/>
            <a:r>
              <a:rPr lang="tr-TR" sz="2400" dirty="0" smtClean="0"/>
              <a:t>Devlet Denetleme Kurulunun üyeleri ve üyeleri içinden Başkanı, kanunda belirlenen nitelikteki kişiler arasından, Cumhurbaşkanınca atanır. </a:t>
            </a:r>
            <a:endParaRPr lang="tr-TR" sz="24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14</a:t>
            </a:fld>
            <a:endParaRPr lang="tr-TR"/>
          </a:p>
        </p:txBody>
      </p:sp>
    </p:spTree>
    <p:extLst>
      <p:ext uri="{BB962C8B-B14F-4D97-AF65-F5344CB8AC3E}">
        <p14:creationId xmlns:p14="http://schemas.microsoft.com/office/powerpoint/2010/main" val="48570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9247" y="591671"/>
            <a:ext cx="10811435" cy="5386090"/>
          </a:xfrm>
          <a:prstGeom prst="rect">
            <a:avLst/>
          </a:prstGeom>
        </p:spPr>
        <p:txBody>
          <a:bodyPr wrap="square">
            <a:spAutoFit/>
          </a:bodyPr>
          <a:lstStyle/>
          <a:p>
            <a:pPr algn="ctr"/>
            <a:r>
              <a:rPr lang="tr-TR" sz="3600" b="1" dirty="0" smtClean="0"/>
              <a:t>II. Bakanlar Kurulu </a:t>
            </a:r>
          </a:p>
          <a:p>
            <a:r>
              <a:rPr lang="tr-TR" sz="3600" b="1" dirty="0" smtClean="0"/>
              <a:t>A. Kuruluş </a:t>
            </a:r>
            <a:r>
              <a:rPr lang="tr-TR" sz="3200" dirty="0" smtClean="0"/>
              <a:t>(109)</a:t>
            </a:r>
          </a:p>
          <a:p>
            <a:endParaRPr lang="tr-TR" sz="1600" dirty="0" smtClean="0"/>
          </a:p>
          <a:p>
            <a:r>
              <a:rPr lang="tr-TR" sz="3200" dirty="0" smtClean="0"/>
              <a:t>Bakanlar Kurulu, Başbakan ve bakanlardan kurulur. </a:t>
            </a:r>
          </a:p>
          <a:p>
            <a:endParaRPr lang="tr-TR" sz="1600" dirty="0" smtClean="0"/>
          </a:p>
          <a:p>
            <a:pPr marL="538163" indent="-538163"/>
            <a:r>
              <a:rPr lang="tr-TR" sz="3200" dirty="0" smtClean="0"/>
              <a:t>Başbakan, Cumhurbaşkanı tarafından, TBMM üyeleri arasından atanır. </a:t>
            </a:r>
          </a:p>
          <a:p>
            <a:pPr marL="538163" indent="-538163"/>
            <a:endParaRPr lang="tr-TR" sz="1600" dirty="0" smtClean="0"/>
          </a:p>
          <a:p>
            <a:pPr marL="538163" indent="-538163"/>
            <a:r>
              <a:rPr lang="tr-TR" sz="3200" dirty="0" smtClean="0"/>
              <a:t>Bakanlar, Türkiye Büyük Millet Meclisi üyeleri veya milletvekili seçilme yeterliğine sahip olanlar arasından Başbakanca seçilir ve Cumhurbaşkanınca atanır; gerektiğinde Başbakanın önerisi üzerine Cumhurbaşkanınca görevlerine son verilir. </a:t>
            </a:r>
            <a:endParaRPr lang="tr-TR" sz="32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15</a:t>
            </a:fld>
            <a:endParaRPr lang="tr-TR"/>
          </a:p>
        </p:txBody>
      </p:sp>
    </p:spTree>
    <p:extLst>
      <p:ext uri="{BB962C8B-B14F-4D97-AF65-F5344CB8AC3E}">
        <p14:creationId xmlns:p14="http://schemas.microsoft.com/office/powerpoint/2010/main" val="93028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66483" y="645459"/>
            <a:ext cx="10582836" cy="5570756"/>
          </a:xfrm>
          <a:prstGeom prst="rect">
            <a:avLst/>
          </a:prstGeom>
        </p:spPr>
        <p:txBody>
          <a:bodyPr wrap="square">
            <a:spAutoFit/>
          </a:bodyPr>
          <a:lstStyle/>
          <a:p>
            <a:r>
              <a:rPr lang="tr-TR" sz="4000" b="1" dirty="0"/>
              <a:t>B. </a:t>
            </a:r>
            <a:r>
              <a:rPr lang="tr-TR" sz="4000" b="1" dirty="0" smtClean="0"/>
              <a:t>BK Göreve </a:t>
            </a:r>
            <a:r>
              <a:rPr lang="tr-TR" sz="4000" b="1" dirty="0"/>
              <a:t>başlama ve güvenoyu </a:t>
            </a:r>
            <a:r>
              <a:rPr lang="tr-TR" sz="3200" dirty="0" smtClean="0"/>
              <a:t>(110)</a:t>
            </a:r>
          </a:p>
          <a:p>
            <a:pPr marL="538163" indent="-538163"/>
            <a:endParaRPr lang="tr-TR" dirty="0" smtClean="0"/>
          </a:p>
          <a:p>
            <a:pPr marL="538163" indent="-538163"/>
            <a:r>
              <a:rPr lang="tr-TR" sz="3200" dirty="0" smtClean="0"/>
              <a:t>Bakanlar </a:t>
            </a:r>
            <a:r>
              <a:rPr lang="tr-TR" sz="3200" dirty="0"/>
              <a:t>Kurulunun listesi tam olarak </a:t>
            </a:r>
            <a:r>
              <a:rPr lang="tr-TR" sz="3200" dirty="0" smtClean="0"/>
              <a:t>TBMM’ye </a:t>
            </a:r>
            <a:r>
              <a:rPr lang="tr-TR" sz="3200" dirty="0"/>
              <a:t>sunulur. </a:t>
            </a:r>
            <a:r>
              <a:rPr lang="tr-TR" sz="3200" dirty="0" smtClean="0"/>
              <a:t>Meclis </a:t>
            </a:r>
            <a:r>
              <a:rPr lang="tr-TR" sz="3200" dirty="0"/>
              <a:t>tatilde ise toplantıya çağrılır. </a:t>
            </a:r>
            <a:endParaRPr lang="tr-TR" sz="3200" dirty="0" smtClean="0"/>
          </a:p>
          <a:p>
            <a:pPr marL="538163" indent="-538163"/>
            <a:endParaRPr lang="tr-TR" dirty="0" smtClean="0"/>
          </a:p>
          <a:p>
            <a:pPr marL="538163" indent="-538163"/>
            <a:r>
              <a:rPr lang="tr-TR" sz="3200" dirty="0" smtClean="0"/>
              <a:t>Bakanlar </a:t>
            </a:r>
            <a:r>
              <a:rPr lang="tr-TR" sz="3200" dirty="0"/>
              <a:t>Kurulunun programı, kuruluşundan en geç </a:t>
            </a:r>
            <a:r>
              <a:rPr lang="tr-TR" sz="3200" u="sng" dirty="0"/>
              <a:t>bir hafta </a:t>
            </a:r>
            <a:r>
              <a:rPr lang="tr-TR" sz="3200" dirty="0"/>
              <a:t>içinde Başbakan veya bir bakan tarafından </a:t>
            </a:r>
            <a:r>
              <a:rPr lang="tr-TR" sz="3200" dirty="0" smtClean="0"/>
              <a:t>TBMM’de </a:t>
            </a:r>
            <a:r>
              <a:rPr lang="tr-TR" sz="3200" dirty="0"/>
              <a:t>okunur ve </a:t>
            </a:r>
            <a:r>
              <a:rPr lang="tr-TR" sz="3200" u="sng" dirty="0"/>
              <a:t>güvenoyu</a:t>
            </a:r>
            <a:r>
              <a:rPr lang="tr-TR" sz="3200" dirty="0"/>
              <a:t>na başvurulur. </a:t>
            </a:r>
            <a:endParaRPr lang="tr-TR" sz="3200" dirty="0" smtClean="0"/>
          </a:p>
          <a:p>
            <a:pPr marL="538163" indent="-538163"/>
            <a:endParaRPr lang="tr-TR" dirty="0" smtClean="0"/>
          </a:p>
          <a:p>
            <a:pPr marL="538163" indent="-538163"/>
            <a:r>
              <a:rPr lang="tr-TR" sz="3200" dirty="0" smtClean="0"/>
              <a:t>Güvenoyu </a:t>
            </a:r>
            <a:r>
              <a:rPr lang="tr-TR" sz="3200" dirty="0"/>
              <a:t>için görüşmeler, programın okunmasından iki tam gün geçtikten sonra başlar ve görüşmelerin bitiminden bir tam gün geçtikten sonra oylama yapılır.</a:t>
            </a: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16</a:t>
            </a:fld>
            <a:endParaRPr lang="tr-TR"/>
          </a:p>
        </p:txBody>
      </p:sp>
    </p:spTree>
    <p:extLst>
      <p:ext uri="{BB962C8B-B14F-4D97-AF65-F5344CB8AC3E}">
        <p14:creationId xmlns:p14="http://schemas.microsoft.com/office/powerpoint/2010/main" val="563057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4059" y="712694"/>
            <a:ext cx="10663517" cy="5570756"/>
          </a:xfrm>
          <a:prstGeom prst="rect">
            <a:avLst/>
          </a:prstGeom>
        </p:spPr>
        <p:txBody>
          <a:bodyPr wrap="square">
            <a:spAutoFit/>
          </a:bodyPr>
          <a:lstStyle/>
          <a:p>
            <a:pPr marL="342900" indent="-342900">
              <a:buAutoNum type="alphaUcPeriod" startAt="3"/>
            </a:pPr>
            <a:r>
              <a:rPr lang="tr-TR" sz="3600" b="1" dirty="0" smtClean="0"/>
              <a:t>Görev </a:t>
            </a:r>
            <a:r>
              <a:rPr lang="tr-TR" sz="3600" b="1" dirty="0"/>
              <a:t>sırasında güvenoyu  </a:t>
            </a:r>
            <a:endParaRPr lang="tr-TR" sz="3600" b="1" dirty="0" smtClean="0"/>
          </a:p>
          <a:p>
            <a:endParaRPr lang="tr-TR" sz="3200" dirty="0" smtClean="0"/>
          </a:p>
          <a:p>
            <a:pPr marL="538163" indent="-538163"/>
            <a:r>
              <a:rPr lang="tr-TR" sz="3200" dirty="0" smtClean="0"/>
              <a:t>Başbakan</a:t>
            </a:r>
            <a:r>
              <a:rPr lang="tr-TR" sz="3200" dirty="0"/>
              <a:t>, gerekli görürse, Bakanlar Kurulunda görüştükten sonra, Türkiye Büyük Millet Meclisinden güven isteyebilir. </a:t>
            </a:r>
            <a:endParaRPr lang="tr-TR" sz="3200" dirty="0" smtClean="0"/>
          </a:p>
          <a:p>
            <a:pPr marL="538163" indent="-538163"/>
            <a:endParaRPr lang="tr-TR" sz="3200" dirty="0" smtClean="0"/>
          </a:p>
          <a:p>
            <a:pPr marL="538163" indent="-538163"/>
            <a:r>
              <a:rPr lang="tr-TR" sz="3200" dirty="0" smtClean="0"/>
              <a:t>Güven </a:t>
            </a:r>
            <a:r>
              <a:rPr lang="tr-TR" sz="3200" dirty="0"/>
              <a:t>istemi, Türkiye Büyük Millet Meclisine bildirilmesinden bir tam gün geçmedikçe görüşülemez ve görüşmelerin bitiminden bir tam gün geçmedikçe oya konulamaz. </a:t>
            </a:r>
            <a:endParaRPr lang="tr-TR" sz="3200" dirty="0" smtClean="0"/>
          </a:p>
          <a:p>
            <a:pPr marL="538163" indent="-538163"/>
            <a:endParaRPr lang="tr-TR" sz="3200" dirty="0" smtClean="0"/>
          </a:p>
          <a:p>
            <a:pPr marL="538163" indent="-538163"/>
            <a:r>
              <a:rPr lang="tr-TR" sz="3200" dirty="0" smtClean="0"/>
              <a:t>Güven </a:t>
            </a:r>
            <a:r>
              <a:rPr lang="tr-TR" sz="3200" dirty="0"/>
              <a:t>istemi, ancak üye tamsayısının salt çoğunluğuyla </a:t>
            </a:r>
            <a:r>
              <a:rPr lang="tr-TR" sz="3200" dirty="0" smtClean="0"/>
              <a:t>(276) reddedilebilir</a:t>
            </a:r>
            <a:r>
              <a:rPr lang="tr-TR" sz="3200" dirty="0"/>
              <a:t>. </a:t>
            </a: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17</a:t>
            </a:fld>
            <a:endParaRPr lang="tr-TR"/>
          </a:p>
        </p:txBody>
      </p:sp>
    </p:spTree>
    <p:extLst>
      <p:ext uri="{BB962C8B-B14F-4D97-AF65-F5344CB8AC3E}">
        <p14:creationId xmlns:p14="http://schemas.microsoft.com/office/powerpoint/2010/main" val="1630729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8564" y="645460"/>
            <a:ext cx="11093823" cy="5786199"/>
          </a:xfrm>
          <a:prstGeom prst="rect">
            <a:avLst/>
          </a:prstGeom>
        </p:spPr>
        <p:txBody>
          <a:bodyPr wrap="square">
            <a:spAutoFit/>
          </a:bodyPr>
          <a:lstStyle/>
          <a:p>
            <a:r>
              <a:rPr lang="tr-TR" sz="3600" b="1" dirty="0"/>
              <a:t>D. Görev ve siyasî sorumluluk  </a:t>
            </a:r>
            <a:r>
              <a:rPr lang="tr-TR" sz="3600" b="1" dirty="0" smtClean="0"/>
              <a:t>(1)</a:t>
            </a:r>
          </a:p>
          <a:p>
            <a:endParaRPr lang="tr-TR" sz="2000" dirty="0" smtClean="0"/>
          </a:p>
          <a:p>
            <a:pPr marL="538163" indent="-538163"/>
            <a:r>
              <a:rPr lang="tr-TR" sz="3200" b="1" dirty="0" smtClean="0"/>
              <a:t>Başbakan</a:t>
            </a:r>
            <a:r>
              <a:rPr lang="tr-TR" sz="3200" dirty="0"/>
              <a:t>, Bakanlar Kurulunun başkanı olarak, Bakanlıklar arasında işbirliğini sağlar ve hükümetin genel siyasetinin yürütülmesini gözetir. </a:t>
            </a:r>
            <a:endParaRPr lang="tr-TR" sz="3200" dirty="0" smtClean="0"/>
          </a:p>
          <a:p>
            <a:pPr marL="538163" indent="-538163"/>
            <a:endParaRPr lang="tr-TR" sz="2000" dirty="0" smtClean="0"/>
          </a:p>
          <a:p>
            <a:pPr marL="538163" indent="-538163"/>
            <a:r>
              <a:rPr lang="tr-TR" sz="3200" dirty="0" smtClean="0"/>
              <a:t>Bakanlar </a:t>
            </a:r>
            <a:r>
              <a:rPr lang="tr-TR" sz="3200" dirty="0"/>
              <a:t>Kurulu, bu siyasetin yürütülmesinden birlikte sorumludur. </a:t>
            </a:r>
            <a:r>
              <a:rPr lang="tr-TR" sz="3200" dirty="0" smtClean="0"/>
              <a:t>(MS) -</a:t>
            </a:r>
            <a:r>
              <a:rPr lang="tr-TR" sz="3200" dirty="0" smtClean="0">
                <a:sym typeface="Wingdings" panose="05000000000000000000" pitchFamily="2" charset="2"/>
              </a:rPr>
              <a:t>TBMM</a:t>
            </a:r>
            <a:endParaRPr lang="tr-TR" sz="3200" dirty="0" smtClean="0"/>
          </a:p>
          <a:p>
            <a:pPr marL="538163" indent="-538163"/>
            <a:endParaRPr lang="tr-TR" sz="2000" dirty="0" smtClean="0"/>
          </a:p>
          <a:p>
            <a:pPr marL="538163" indent="-538163"/>
            <a:r>
              <a:rPr lang="tr-TR" sz="3200" dirty="0" smtClean="0"/>
              <a:t>Her </a:t>
            </a:r>
            <a:r>
              <a:rPr lang="tr-TR" sz="3200" u="sng" dirty="0"/>
              <a:t>bakan</a:t>
            </a:r>
            <a:r>
              <a:rPr lang="tr-TR" sz="3200" dirty="0"/>
              <a:t>, </a:t>
            </a:r>
            <a:r>
              <a:rPr lang="tr-TR" sz="3200" u="sng" dirty="0"/>
              <a:t>Başbakana karşı </a:t>
            </a:r>
            <a:r>
              <a:rPr lang="tr-TR" sz="3200" dirty="0"/>
              <a:t>sorumlu olup ayrıca kendi yetkisi içindeki işlerden ve emri altındakilerin eylem ve işlemlerinden de sorumludur. </a:t>
            </a:r>
            <a:endParaRPr lang="tr-TR" sz="3200" dirty="0" smtClean="0"/>
          </a:p>
          <a:p>
            <a:pPr marL="538163" indent="-538163"/>
            <a:endParaRPr lang="tr-TR" sz="2000" dirty="0" smtClean="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18</a:t>
            </a:fld>
            <a:endParaRPr lang="tr-TR"/>
          </a:p>
        </p:txBody>
      </p:sp>
    </p:spTree>
    <p:extLst>
      <p:ext uri="{BB962C8B-B14F-4D97-AF65-F5344CB8AC3E}">
        <p14:creationId xmlns:p14="http://schemas.microsoft.com/office/powerpoint/2010/main" val="128236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19</a:t>
            </a:fld>
            <a:endParaRPr lang="tr-TR"/>
          </a:p>
        </p:txBody>
      </p:sp>
      <p:sp>
        <p:nvSpPr>
          <p:cNvPr id="4" name="Dikdörtgen 3"/>
          <p:cNvSpPr/>
          <p:nvPr/>
        </p:nvSpPr>
        <p:spPr>
          <a:xfrm>
            <a:off x="618564" y="645460"/>
            <a:ext cx="11093823" cy="5201424"/>
          </a:xfrm>
          <a:prstGeom prst="rect">
            <a:avLst/>
          </a:prstGeom>
        </p:spPr>
        <p:txBody>
          <a:bodyPr wrap="square">
            <a:spAutoFit/>
          </a:bodyPr>
          <a:lstStyle/>
          <a:p>
            <a:r>
              <a:rPr lang="tr-TR" sz="3600" b="1" dirty="0"/>
              <a:t>D. Görev ve siyasî sorumluluk  </a:t>
            </a:r>
            <a:r>
              <a:rPr lang="tr-TR" sz="3600" b="1" dirty="0" smtClean="0"/>
              <a:t>(2)</a:t>
            </a:r>
          </a:p>
          <a:p>
            <a:pPr marL="538163" indent="-538163"/>
            <a:endParaRPr lang="tr-TR" sz="2000" dirty="0" smtClean="0"/>
          </a:p>
          <a:p>
            <a:pPr marL="538163" indent="-538163"/>
            <a:r>
              <a:rPr lang="tr-TR" sz="3200" dirty="0" smtClean="0"/>
              <a:t>Başbakan</a:t>
            </a:r>
            <a:r>
              <a:rPr lang="tr-TR" sz="3200" dirty="0"/>
              <a:t>, bakanların görevlerinin Anayasa ve kanunlara uygun olarak yerine getirilmesini gözetmek ve düzeltici önlemleri almakla yükümlüdür. </a:t>
            </a:r>
            <a:endParaRPr lang="tr-TR" sz="3200" dirty="0" smtClean="0"/>
          </a:p>
          <a:p>
            <a:pPr marL="538163" indent="-538163"/>
            <a:endParaRPr lang="tr-TR" sz="2000" dirty="0" smtClean="0"/>
          </a:p>
          <a:p>
            <a:pPr marL="538163" indent="-538163"/>
            <a:r>
              <a:rPr lang="tr-TR" sz="3200" dirty="0" smtClean="0"/>
              <a:t>Bakanlar </a:t>
            </a:r>
            <a:r>
              <a:rPr lang="tr-TR" sz="3200" dirty="0"/>
              <a:t>Kurulu üyelerinden milletvekili olmayanlar; </a:t>
            </a:r>
            <a:r>
              <a:rPr lang="tr-TR" sz="3200" dirty="0" smtClean="0"/>
              <a:t>Millet </a:t>
            </a:r>
            <a:r>
              <a:rPr lang="tr-TR" sz="3200" dirty="0"/>
              <a:t>Meclisi önünde </a:t>
            </a:r>
            <a:r>
              <a:rPr lang="tr-TR" sz="3200" dirty="0" smtClean="0"/>
              <a:t>milletvekilleri gibi </a:t>
            </a:r>
            <a:r>
              <a:rPr lang="tr-TR" sz="3200" dirty="0" err="1" smtClean="0"/>
              <a:t>andiçerler</a:t>
            </a:r>
            <a:r>
              <a:rPr lang="tr-TR" sz="3200" dirty="0" smtClean="0"/>
              <a:t> </a:t>
            </a:r>
            <a:r>
              <a:rPr lang="tr-TR" sz="3200" dirty="0"/>
              <a:t>ve bakan sıfatını taşıdıkları sürece milletvekillerinin tâbi oldukları kayıt ve şartlara uyarlar ve yasama dokunulmazlığına sahip bulunurlar. Bunlar </a:t>
            </a:r>
            <a:r>
              <a:rPr lang="tr-TR" sz="3200" dirty="0" smtClean="0"/>
              <a:t>TBMM üyeleri </a:t>
            </a:r>
            <a:r>
              <a:rPr lang="tr-TR" sz="3200" dirty="0"/>
              <a:t>gibi ödenek ve yolluk alırlar. </a:t>
            </a:r>
          </a:p>
        </p:txBody>
      </p:sp>
    </p:spTree>
    <p:extLst>
      <p:ext uri="{BB962C8B-B14F-4D97-AF65-F5344CB8AC3E}">
        <p14:creationId xmlns:p14="http://schemas.microsoft.com/office/powerpoint/2010/main" val="320001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smtClean="0"/>
              <a:t>Turgut Göksu</a:t>
            </a:r>
            <a:endParaRPr lang="tr-TR"/>
          </a:p>
        </p:txBody>
      </p:sp>
      <p:sp>
        <p:nvSpPr>
          <p:cNvPr id="5" name="Slayt Numarası Yer Tutucusu 4"/>
          <p:cNvSpPr>
            <a:spLocks noGrp="1"/>
          </p:cNvSpPr>
          <p:nvPr>
            <p:ph type="sldNum" sz="quarter" idx="12"/>
          </p:nvPr>
        </p:nvSpPr>
        <p:spPr/>
        <p:txBody>
          <a:bodyPr/>
          <a:lstStyle/>
          <a:p>
            <a:fld id="{4D792ACC-86AD-45EF-AA2A-D760CDA0DB0D}" type="slidenum">
              <a:rPr lang="tr-TR" smtClean="0"/>
              <a:t>2</a:t>
            </a:fld>
            <a:endParaRPr lang="tr-TR"/>
          </a:p>
        </p:txBody>
      </p:sp>
      <p:sp>
        <p:nvSpPr>
          <p:cNvPr id="6" name="Metin kutusu 5"/>
          <p:cNvSpPr txBox="1"/>
          <p:nvPr/>
        </p:nvSpPr>
        <p:spPr>
          <a:xfrm>
            <a:off x="672353" y="497541"/>
            <a:ext cx="11026588" cy="5970865"/>
          </a:xfrm>
          <a:prstGeom prst="rect">
            <a:avLst/>
          </a:prstGeom>
          <a:noFill/>
        </p:spPr>
        <p:txBody>
          <a:bodyPr wrap="square" rtlCol="0">
            <a:spAutoFit/>
          </a:bodyPr>
          <a:lstStyle/>
          <a:p>
            <a:r>
              <a:rPr lang="tr-TR" sz="4800" dirty="0" smtClean="0"/>
              <a:t>Yürütme</a:t>
            </a:r>
          </a:p>
          <a:p>
            <a:r>
              <a:rPr lang="tr-TR" sz="4800" dirty="0"/>
              <a:t>	</a:t>
            </a:r>
            <a:r>
              <a:rPr lang="tr-TR" sz="4800" dirty="0" smtClean="0"/>
              <a:t>Organik Anlamda: Kuruluş, yapı</a:t>
            </a:r>
          </a:p>
          <a:p>
            <a:r>
              <a:rPr lang="tr-TR" sz="4800" dirty="0"/>
              <a:t>	</a:t>
            </a:r>
            <a:r>
              <a:rPr lang="tr-TR" sz="4800" dirty="0" smtClean="0"/>
              <a:t>Fonksiyonel Anlamda: Yapılan işler</a:t>
            </a:r>
          </a:p>
          <a:p>
            <a:endParaRPr lang="tr-TR" sz="4800" dirty="0"/>
          </a:p>
          <a:p>
            <a:r>
              <a:rPr lang="tr-TR" sz="4400" dirty="0" smtClean="0"/>
              <a:t>Yasama: TBMM</a:t>
            </a:r>
          </a:p>
          <a:p>
            <a:r>
              <a:rPr lang="tr-TR" sz="4400" dirty="0" smtClean="0"/>
              <a:t>Yargı: Bağımsız mahkemeler</a:t>
            </a:r>
          </a:p>
          <a:p>
            <a:r>
              <a:rPr lang="tr-TR" sz="4400" dirty="0" smtClean="0"/>
              <a:t>Yürütme: CB-BK-İdare </a:t>
            </a:r>
          </a:p>
          <a:p>
            <a:r>
              <a:rPr lang="tr-TR" sz="4400" dirty="0"/>
              <a:t>	</a:t>
            </a:r>
            <a:r>
              <a:rPr lang="tr-TR" sz="4400" dirty="0" smtClean="0"/>
              <a:t>	(Dar anlamda: CB-BK)</a:t>
            </a:r>
          </a:p>
          <a:p>
            <a:r>
              <a:rPr lang="tr-TR" sz="1400" dirty="0" smtClean="0"/>
              <a:t>(Kay: Gözler, 2011)</a:t>
            </a:r>
            <a:endParaRPr lang="tr-TR" sz="1400" dirty="0"/>
          </a:p>
        </p:txBody>
      </p:sp>
    </p:spTree>
    <p:extLst>
      <p:ext uri="{BB962C8B-B14F-4D97-AF65-F5344CB8AC3E}">
        <p14:creationId xmlns:p14="http://schemas.microsoft.com/office/powerpoint/2010/main" val="3725981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4094" y="551329"/>
            <a:ext cx="11080377" cy="5539978"/>
          </a:xfrm>
          <a:prstGeom prst="rect">
            <a:avLst/>
          </a:prstGeom>
        </p:spPr>
        <p:txBody>
          <a:bodyPr wrap="square">
            <a:spAutoFit/>
          </a:bodyPr>
          <a:lstStyle/>
          <a:p>
            <a:r>
              <a:rPr lang="tr-TR" sz="2800" b="1" dirty="0"/>
              <a:t>E. Bakanlıkların kurulması ve bakanlar  </a:t>
            </a:r>
          </a:p>
          <a:p>
            <a:endParaRPr lang="tr-TR" sz="1400" dirty="0" smtClean="0"/>
          </a:p>
          <a:p>
            <a:pPr marL="538163" indent="-538163"/>
            <a:r>
              <a:rPr lang="tr-TR" sz="3200" dirty="0" smtClean="0"/>
              <a:t>Bakanlıkların </a:t>
            </a:r>
            <a:r>
              <a:rPr lang="tr-TR" sz="3200" dirty="0"/>
              <a:t>kurulması, kaldırılması, görevleri, yetkileri ve teşkilatı </a:t>
            </a:r>
            <a:r>
              <a:rPr lang="tr-TR" sz="3200" u="sng" dirty="0"/>
              <a:t>kanunla</a:t>
            </a:r>
            <a:r>
              <a:rPr lang="tr-TR" sz="3200" dirty="0"/>
              <a:t> düzenlenir.  </a:t>
            </a:r>
            <a:r>
              <a:rPr lang="tr-TR" sz="3200" dirty="0" smtClean="0"/>
              <a:t>(</a:t>
            </a:r>
            <a:r>
              <a:rPr lang="tr-TR" sz="3200" b="1" dirty="0" smtClean="0"/>
              <a:t>3046</a:t>
            </a:r>
            <a:r>
              <a:rPr lang="tr-TR" sz="3200" dirty="0" smtClean="0"/>
              <a:t> SK)</a:t>
            </a:r>
            <a:endParaRPr lang="tr-TR" sz="3200" dirty="0"/>
          </a:p>
          <a:p>
            <a:pPr marL="538163" indent="-538163"/>
            <a:endParaRPr lang="tr-TR" sz="1600" dirty="0" smtClean="0"/>
          </a:p>
          <a:p>
            <a:pPr marL="538163" indent="-538163"/>
            <a:r>
              <a:rPr lang="tr-TR" sz="2800" dirty="0" smtClean="0"/>
              <a:t>Açık </a:t>
            </a:r>
            <a:r>
              <a:rPr lang="tr-TR" sz="2800" dirty="0"/>
              <a:t>olan bakanlıklarla izinli veya özürlü olan bir bakana, diğer bir bakan geçici olarak </a:t>
            </a:r>
            <a:r>
              <a:rPr lang="tr-TR" sz="2800" u="sng" dirty="0"/>
              <a:t>vekillik</a:t>
            </a:r>
            <a:r>
              <a:rPr lang="tr-TR" sz="2800" dirty="0"/>
              <a:t> eder. </a:t>
            </a:r>
            <a:r>
              <a:rPr lang="tr-TR" sz="2800" dirty="0" smtClean="0"/>
              <a:t>Bir </a:t>
            </a:r>
            <a:r>
              <a:rPr lang="tr-TR" sz="2800" dirty="0"/>
              <a:t>bakan birden fazlasına vekillik edemez. </a:t>
            </a:r>
            <a:endParaRPr lang="tr-TR" sz="2800" dirty="0" smtClean="0"/>
          </a:p>
          <a:p>
            <a:pPr marL="538163" indent="-538163"/>
            <a:endParaRPr lang="tr-TR" sz="1600" dirty="0" smtClean="0"/>
          </a:p>
          <a:p>
            <a:pPr marL="538163" indent="-538163"/>
            <a:r>
              <a:rPr lang="tr-TR" sz="3200" dirty="0" smtClean="0"/>
              <a:t>Meclis </a:t>
            </a:r>
            <a:r>
              <a:rPr lang="tr-TR" sz="3200" dirty="0"/>
              <a:t>kararı ile Yüce Divana verilen bir bakan bakanlıktan düşer. </a:t>
            </a:r>
            <a:endParaRPr lang="tr-TR" sz="3200" dirty="0" smtClean="0"/>
          </a:p>
          <a:p>
            <a:pPr marL="538163" indent="-538163"/>
            <a:endParaRPr lang="tr-TR" sz="1600" dirty="0" smtClean="0"/>
          </a:p>
          <a:p>
            <a:pPr marL="538163" indent="-538163"/>
            <a:r>
              <a:rPr lang="tr-TR" sz="3200" dirty="0" smtClean="0"/>
              <a:t>Başbakanın </a:t>
            </a:r>
            <a:r>
              <a:rPr lang="tr-TR" sz="3200" dirty="0"/>
              <a:t>Yüce Divana sevki halinde hükümet istifa etmiş sayılır. </a:t>
            </a:r>
            <a:endParaRPr lang="tr-TR" sz="3200" dirty="0" smtClean="0"/>
          </a:p>
          <a:p>
            <a:pPr marL="538163" indent="-538163"/>
            <a:endParaRPr lang="tr-TR" sz="1600" dirty="0" smtClean="0"/>
          </a:p>
          <a:p>
            <a:pPr marL="538163" indent="-538163"/>
            <a:r>
              <a:rPr lang="tr-TR" sz="3200" dirty="0" smtClean="0"/>
              <a:t>Herhangi </a:t>
            </a:r>
            <a:r>
              <a:rPr lang="tr-TR" sz="3200" dirty="0"/>
              <a:t>bir sebeple boşalan bakanlığa en geç </a:t>
            </a:r>
            <a:r>
              <a:rPr lang="tr-TR" sz="3200" dirty="0" smtClean="0"/>
              <a:t>15 gün </a:t>
            </a:r>
            <a:r>
              <a:rPr lang="tr-TR" sz="3200" dirty="0"/>
              <a:t>içinde atama yapılır. </a:t>
            </a: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20</a:t>
            </a:fld>
            <a:endParaRPr lang="tr-TR"/>
          </a:p>
        </p:txBody>
      </p:sp>
    </p:spTree>
    <p:extLst>
      <p:ext uri="{BB962C8B-B14F-4D97-AF65-F5344CB8AC3E}">
        <p14:creationId xmlns:p14="http://schemas.microsoft.com/office/powerpoint/2010/main" val="1604355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21</a:t>
            </a:fld>
            <a:endParaRPr lang="tr-TR"/>
          </a:p>
        </p:txBody>
      </p:sp>
      <p:sp>
        <p:nvSpPr>
          <p:cNvPr id="4" name="Dikdörtgen 3"/>
          <p:cNvSpPr/>
          <p:nvPr/>
        </p:nvSpPr>
        <p:spPr>
          <a:xfrm>
            <a:off x="658905" y="474345"/>
            <a:ext cx="10959353" cy="5078313"/>
          </a:xfrm>
          <a:prstGeom prst="rect">
            <a:avLst/>
          </a:prstGeom>
        </p:spPr>
        <p:txBody>
          <a:bodyPr wrap="square">
            <a:spAutoFit/>
          </a:bodyPr>
          <a:lstStyle/>
          <a:p>
            <a:r>
              <a:rPr lang="tr-TR" sz="3600" b="1" dirty="0"/>
              <a:t>F. Seçimlerde geçici Bakanlar Kurulu </a:t>
            </a:r>
            <a:r>
              <a:rPr lang="tr-TR" sz="3600" b="1" dirty="0" smtClean="0"/>
              <a:t>(1) </a:t>
            </a:r>
            <a:r>
              <a:rPr lang="tr-TR" sz="3200" dirty="0" smtClean="0"/>
              <a:t>(114)</a:t>
            </a:r>
          </a:p>
          <a:p>
            <a:endParaRPr lang="tr-TR" sz="3200" dirty="0" smtClean="0"/>
          </a:p>
          <a:p>
            <a:pPr marL="538163" indent="-538163"/>
            <a:r>
              <a:rPr lang="tr-TR" sz="3200" dirty="0" smtClean="0"/>
              <a:t>TBMM genel </a:t>
            </a:r>
            <a:r>
              <a:rPr lang="tr-TR" sz="3200" dirty="0"/>
              <a:t>seçimlerinden önce, Adalet, İçişleri ve Ulaştırma bakanları çekilir. </a:t>
            </a:r>
            <a:endParaRPr lang="tr-TR" sz="3200" dirty="0" smtClean="0"/>
          </a:p>
          <a:p>
            <a:pPr marL="538163" indent="-538163"/>
            <a:endParaRPr lang="tr-TR" sz="3200" dirty="0"/>
          </a:p>
          <a:p>
            <a:pPr marL="538163" indent="-538163"/>
            <a:r>
              <a:rPr lang="tr-TR" sz="3200" dirty="0" smtClean="0"/>
              <a:t>Seçimin </a:t>
            </a:r>
            <a:r>
              <a:rPr lang="tr-TR" sz="3200" dirty="0"/>
              <a:t>başlangıç tarihinden üç gün önce; seçim dönemi bitmeden seçimin yenilenmesine karar verilmesi halinde ise, bu karardan başlayarak beş gün içinde, bu bakanlıklara </a:t>
            </a:r>
            <a:r>
              <a:rPr lang="tr-TR" sz="3200" dirty="0" smtClean="0"/>
              <a:t>TBMM içinden </a:t>
            </a:r>
            <a:r>
              <a:rPr lang="tr-TR" sz="3200" dirty="0"/>
              <a:t>veya dışarıdan bağımsızlar Başbakanca atanır. </a:t>
            </a:r>
            <a:endParaRPr lang="tr-TR" sz="3200" dirty="0" smtClean="0"/>
          </a:p>
          <a:p>
            <a:endParaRPr lang="tr-TR" sz="3200" dirty="0" smtClean="0"/>
          </a:p>
        </p:txBody>
      </p:sp>
    </p:spTree>
    <p:extLst>
      <p:ext uri="{BB962C8B-B14F-4D97-AF65-F5344CB8AC3E}">
        <p14:creationId xmlns:p14="http://schemas.microsoft.com/office/powerpoint/2010/main" val="2842527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22</a:t>
            </a:fld>
            <a:endParaRPr lang="tr-TR"/>
          </a:p>
        </p:txBody>
      </p:sp>
      <p:sp>
        <p:nvSpPr>
          <p:cNvPr id="4" name="Dikdörtgen 3"/>
          <p:cNvSpPr/>
          <p:nvPr/>
        </p:nvSpPr>
        <p:spPr>
          <a:xfrm>
            <a:off x="658905" y="474345"/>
            <a:ext cx="10959353" cy="5570756"/>
          </a:xfrm>
          <a:prstGeom prst="rect">
            <a:avLst/>
          </a:prstGeom>
        </p:spPr>
        <p:txBody>
          <a:bodyPr wrap="square">
            <a:spAutoFit/>
          </a:bodyPr>
          <a:lstStyle/>
          <a:p>
            <a:r>
              <a:rPr lang="tr-TR" sz="2800" b="1" dirty="0"/>
              <a:t>F. Seçimlerde geçici Bakanlar Kurulu </a:t>
            </a:r>
            <a:r>
              <a:rPr lang="tr-TR" sz="2800" b="1" dirty="0" smtClean="0"/>
              <a:t>(2) </a:t>
            </a:r>
            <a:r>
              <a:rPr lang="tr-TR" sz="2400" dirty="0" smtClean="0"/>
              <a:t>(114)</a:t>
            </a:r>
          </a:p>
          <a:p>
            <a:endParaRPr lang="tr-TR" sz="1600" dirty="0" smtClean="0"/>
          </a:p>
          <a:p>
            <a:pPr marL="538163" indent="-538163"/>
            <a:r>
              <a:rPr lang="tr-TR" sz="2400" dirty="0" smtClean="0"/>
              <a:t>116. </a:t>
            </a:r>
            <a:r>
              <a:rPr lang="tr-TR" sz="2400" dirty="0"/>
              <a:t>madde gereğince seçimlerin yenilenmesine karar verildiğinde Bakanlar Kurulu çekilir ve Cumhurbaşkanı geçici Bakanlar Kurulunu kurmak üzere bir Başbakan atar</a:t>
            </a:r>
            <a:r>
              <a:rPr lang="tr-TR" sz="2400" dirty="0" smtClean="0"/>
              <a:t>.</a:t>
            </a:r>
          </a:p>
          <a:p>
            <a:pPr marL="538163" indent="-538163"/>
            <a:endParaRPr lang="tr-TR" sz="1600" dirty="0" smtClean="0"/>
          </a:p>
          <a:p>
            <a:pPr marL="538163" indent="-538163"/>
            <a:r>
              <a:rPr lang="tr-TR" sz="2400" dirty="0" smtClean="0"/>
              <a:t>Geçici </a:t>
            </a:r>
            <a:r>
              <a:rPr lang="tr-TR" sz="2400" dirty="0"/>
              <a:t>Bakanlar Kuruluna, Adalet, İçişleri ve Ulaştırma bakanları Türkiye Büyük Millet Meclisindeki veya Meclis dışındaki bağımsızlardan olmak üzere, siyasî parti gruplarından, oranlarına göre üye alınır. </a:t>
            </a:r>
            <a:endParaRPr lang="tr-TR" sz="2400" dirty="0" smtClean="0"/>
          </a:p>
          <a:p>
            <a:pPr marL="538163" indent="-538163"/>
            <a:endParaRPr lang="tr-TR" sz="1600" dirty="0"/>
          </a:p>
          <a:p>
            <a:pPr marL="538163" indent="-538163"/>
            <a:r>
              <a:rPr lang="tr-TR" sz="2400" dirty="0" smtClean="0"/>
              <a:t>Siyasî </a:t>
            </a:r>
            <a:r>
              <a:rPr lang="tr-TR" sz="2400" dirty="0"/>
              <a:t>parti gruplarından alınacak üye sayısını </a:t>
            </a:r>
            <a:r>
              <a:rPr lang="tr-TR" sz="2400" dirty="0" smtClean="0"/>
              <a:t>Meclis </a:t>
            </a:r>
            <a:r>
              <a:rPr lang="tr-TR" sz="2400" dirty="0"/>
              <a:t>Başkanı tespit ederek Başbakana bildirir. Teklif edilen bakanlığı kabul etmeyen veya sonradan çekilen partililer yerine, </a:t>
            </a:r>
            <a:r>
              <a:rPr lang="tr-TR" sz="2400" dirty="0" smtClean="0"/>
              <a:t>Meclis </a:t>
            </a:r>
            <a:r>
              <a:rPr lang="tr-TR" sz="2400" dirty="0"/>
              <a:t>içinden veya dışarıdan bağımsızlar atanır. </a:t>
            </a:r>
            <a:endParaRPr lang="tr-TR" sz="2400" dirty="0" smtClean="0"/>
          </a:p>
          <a:p>
            <a:pPr marL="538163" indent="-538163"/>
            <a:endParaRPr lang="tr-TR" sz="1600" dirty="0"/>
          </a:p>
          <a:p>
            <a:pPr marL="538163" indent="-538163"/>
            <a:r>
              <a:rPr lang="tr-TR" sz="2400" dirty="0" smtClean="0"/>
              <a:t>Geçici </a:t>
            </a:r>
            <a:r>
              <a:rPr lang="tr-TR" sz="2400" dirty="0"/>
              <a:t>Bakanlar Kurulu, yenilenme kararının Resmî Gazetede ilânından itibaren beş gün içinde kurulur.  Geçici Bakanlar Kurulu için güvenoyuna başvurulmaz. Geçici Bakanlar Kurulu seçim süresince ve yeni Meclis toplanıncaya kadar vazife görür.</a:t>
            </a:r>
          </a:p>
        </p:txBody>
      </p:sp>
    </p:spTree>
    <p:extLst>
      <p:ext uri="{BB962C8B-B14F-4D97-AF65-F5344CB8AC3E}">
        <p14:creationId xmlns:p14="http://schemas.microsoft.com/office/powerpoint/2010/main" val="3949988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62762EFD-657D-45CE-B531-C05CD1EAB630}" type="slidenum">
              <a:rPr lang="tr-TR" smtClean="0"/>
              <a:t>23</a:t>
            </a:fld>
            <a:endParaRPr lang="tr-TR"/>
          </a:p>
        </p:txBody>
      </p:sp>
      <p:sp>
        <p:nvSpPr>
          <p:cNvPr id="4" name="Dikdörtgen 3"/>
          <p:cNvSpPr/>
          <p:nvPr/>
        </p:nvSpPr>
        <p:spPr>
          <a:xfrm>
            <a:off x="699247" y="376519"/>
            <a:ext cx="11053483" cy="5755422"/>
          </a:xfrm>
          <a:prstGeom prst="rect">
            <a:avLst/>
          </a:prstGeom>
        </p:spPr>
        <p:txBody>
          <a:bodyPr wrap="square">
            <a:spAutoFit/>
          </a:bodyPr>
          <a:lstStyle/>
          <a:p>
            <a:r>
              <a:rPr lang="tr-TR" sz="3200" b="1" dirty="0" smtClean="0"/>
              <a:t>TBMM Seçimlerinin </a:t>
            </a:r>
            <a:r>
              <a:rPr lang="tr-TR" sz="3200" b="1" dirty="0"/>
              <a:t>Cumhurbaşkanınca yenilenmesi </a:t>
            </a:r>
            <a:r>
              <a:rPr lang="tr-TR" sz="2800" dirty="0" smtClean="0"/>
              <a:t>(116)</a:t>
            </a:r>
          </a:p>
          <a:p>
            <a:pPr marL="538163" indent="-538163"/>
            <a:r>
              <a:rPr lang="tr-TR" sz="2800" dirty="0" smtClean="0"/>
              <a:t>Bakanlar </a:t>
            </a:r>
            <a:r>
              <a:rPr lang="tr-TR" sz="2800" dirty="0"/>
              <a:t>Kurulunun, </a:t>
            </a:r>
            <a:r>
              <a:rPr lang="tr-TR" sz="2800" dirty="0" smtClean="0"/>
              <a:t>güvenoyunu </a:t>
            </a:r>
            <a:r>
              <a:rPr lang="tr-TR" sz="2800" dirty="0"/>
              <a:t>alamaması ve </a:t>
            </a:r>
            <a:r>
              <a:rPr lang="tr-TR" sz="2800" dirty="0" smtClean="0"/>
              <a:t>güvensizlik </a:t>
            </a:r>
            <a:r>
              <a:rPr lang="tr-TR" sz="2800" dirty="0"/>
              <a:t>oyuyla düşürülmesi hallerinde; </a:t>
            </a:r>
            <a:endParaRPr lang="tr-TR" sz="2800" dirty="0" smtClean="0"/>
          </a:p>
          <a:p>
            <a:pPr marL="538163" indent="-538163"/>
            <a:r>
              <a:rPr lang="tr-TR" sz="2800" dirty="0" err="1" smtClean="0"/>
              <a:t>Kırkbeş</a:t>
            </a:r>
            <a:r>
              <a:rPr lang="tr-TR" sz="2800" dirty="0" smtClean="0"/>
              <a:t> </a:t>
            </a:r>
            <a:r>
              <a:rPr lang="tr-TR" sz="2800" dirty="0"/>
              <a:t>gün içinde yeni Bakanlar Kurulu kurulamadığı veya kurulduğu halde güvenoyu alamadığı </a:t>
            </a:r>
            <a:r>
              <a:rPr lang="tr-TR" sz="2800" dirty="0" smtClean="0"/>
              <a:t>takdirde;</a:t>
            </a:r>
          </a:p>
          <a:p>
            <a:pPr marL="538163" indent="-538163"/>
            <a:r>
              <a:rPr lang="tr-TR" sz="2800" dirty="0" smtClean="0"/>
              <a:t>Başbakanın </a:t>
            </a:r>
            <a:r>
              <a:rPr lang="tr-TR" sz="2800" dirty="0"/>
              <a:t>güvensizlik oyu ile düşürülmeden istifa etmesi üzerine </a:t>
            </a:r>
            <a:r>
              <a:rPr lang="tr-TR" sz="2800" dirty="0" err="1"/>
              <a:t>kırkbeş</a:t>
            </a:r>
            <a:r>
              <a:rPr lang="tr-TR" sz="2800" dirty="0"/>
              <a:t> gün içinde </a:t>
            </a:r>
            <a:r>
              <a:rPr lang="tr-TR" sz="2800" u="sng" dirty="0"/>
              <a:t>veya </a:t>
            </a:r>
            <a:endParaRPr lang="tr-TR" sz="2800" u="sng" dirty="0" smtClean="0"/>
          </a:p>
          <a:p>
            <a:pPr marL="538163" indent="-538163"/>
            <a:r>
              <a:rPr lang="tr-TR" sz="2800" dirty="0" smtClean="0"/>
              <a:t>Yeni </a:t>
            </a:r>
            <a:r>
              <a:rPr lang="tr-TR" sz="2800" dirty="0"/>
              <a:t>seçilen </a:t>
            </a:r>
            <a:r>
              <a:rPr lang="tr-TR" sz="2800" dirty="0" smtClean="0"/>
              <a:t>TBMM Başkanlık </a:t>
            </a:r>
            <a:r>
              <a:rPr lang="tr-TR" sz="2800" dirty="0"/>
              <a:t>Divanı seçiminden sonra yine </a:t>
            </a:r>
            <a:r>
              <a:rPr lang="tr-TR" sz="2800" dirty="0" err="1"/>
              <a:t>kırkbeş</a:t>
            </a:r>
            <a:r>
              <a:rPr lang="tr-TR" sz="2800" dirty="0"/>
              <a:t> gün içinde Bakanlar Kurulunun kurulamaması </a:t>
            </a:r>
            <a:r>
              <a:rPr lang="tr-TR" sz="2800" dirty="0" smtClean="0"/>
              <a:t>hallerinde;</a:t>
            </a:r>
          </a:p>
          <a:p>
            <a:pPr marL="538163" indent="-538163"/>
            <a:r>
              <a:rPr lang="tr-TR" sz="2800" dirty="0" smtClean="0"/>
              <a:t>Cumhurbaşkanı Meclis </a:t>
            </a:r>
            <a:r>
              <a:rPr lang="tr-TR" sz="2800" dirty="0"/>
              <a:t>Başkanına danışarak seçimlerin yenilenmesine karar verebilir. </a:t>
            </a:r>
            <a:endParaRPr lang="tr-TR" sz="2800" dirty="0" smtClean="0"/>
          </a:p>
          <a:p>
            <a:r>
              <a:rPr lang="tr-TR" sz="2800" dirty="0" smtClean="0"/>
              <a:t>Yenilenme </a:t>
            </a:r>
            <a:r>
              <a:rPr lang="tr-TR" sz="2800" dirty="0"/>
              <a:t>kararı Resmî </a:t>
            </a:r>
            <a:r>
              <a:rPr lang="tr-TR" sz="2800" dirty="0" err="1" smtClean="0"/>
              <a:t>Gazete’de</a:t>
            </a:r>
            <a:r>
              <a:rPr lang="tr-TR" sz="2800" dirty="0" smtClean="0"/>
              <a:t> </a:t>
            </a:r>
            <a:r>
              <a:rPr lang="tr-TR" sz="2800" dirty="0"/>
              <a:t>yayımlanır ve seçime gidilir. </a:t>
            </a:r>
            <a:endParaRPr lang="tr-TR" sz="2800" dirty="0" smtClean="0"/>
          </a:p>
          <a:p>
            <a:r>
              <a:rPr lang="tr-TR" sz="2800" dirty="0" smtClean="0"/>
              <a:t>90</a:t>
            </a:r>
            <a:r>
              <a:rPr lang="tr-TR" sz="2800" dirty="0" smtClean="0"/>
              <a:t>. günü </a:t>
            </a:r>
            <a:r>
              <a:rPr lang="tr-TR" sz="2800" dirty="0" smtClean="0"/>
              <a:t>takip eden ilk Pazar</a:t>
            </a:r>
            <a:endParaRPr lang="tr-TR" sz="2800" dirty="0"/>
          </a:p>
        </p:txBody>
      </p:sp>
    </p:spTree>
    <p:extLst>
      <p:ext uri="{BB962C8B-B14F-4D97-AF65-F5344CB8AC3E}">
        <p14:creationId xmlns:p14="http://schemas.microsoft.com/office/powerpoint/2010/main" val="1019846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24</a:t>
            </a:fld>
            <a:endParaRPr lang="tr-TR"/>
          </a:p>
        </p:txBody>
      </p:sp>
      <p:sp>
        <p:nvSpPr>
          <p:cNvPr id="4" name="Dikdörtgen 3"/>
          <p:cNvSpPr/>
          <p:nvPr/>
        </p:nvSpPr>
        <p:spPr>
          <a:xfrm>
            <a:off x="658905" y="537882"/>
            <a:ext cx="10986247" cy="5755422"/>
          </a:xfrm>
          <a:prstGeom prst="rect">
            <a:avLst/>
          </a:prstGeom>
        </p:spPr>
        <p:txBody>
          <a:bodyPr wrap="square">
            <a:spAutoFit/>
          </a:bodyPr>
          <a:lstStyle/>
          <a:p>
            <a:r>
              <a:rPr lang="tr-TR" sz="2800" b="1" dirty="0" smtClean="0"/>
              <a:t>İ. Millî </a:t>
            </a:r>
            <a:r>
              <a:rPr lang="tr-TR" sz="2800" b="1" dirty="0"/>
              <a:t>Savunma  </a:t>
            </a:r>
            <a:endParaRPr lang="tr-TR" sz="2800" b="1" dirty="0" smtClean="0"/>
          </a:p>
          <a:p>
            <a:pPr marL="342900" indent="-342900">
              <a:buAutoNum type="arabicPeriod"/>
            </a:pPr>
            <a:r>
              <a:rPr lang="tr-TR" sz="2800" b="1" dirty="0" smtClean="0"/>
              <a:t>Başkomutanlık </a:t>
            </a:r>
            <a:r>
              <a:rPr lang="tr-TR" sz="2800" b="1" dirty="0"/>
              <a:t>ve Genelkurmay Başkanlığı </a:t>
            </a:r>
            <a:endParaRPr lang="tr-TR" sz="2800" b="1" dirty="0" smtClean="0"/>
          </a:p>
          <a:p>
            <a:endParaRPr lang="tr-TR" sz="2400" dirty="0" smtClean="0"/>
          </a:p>
          <a:p>
            <a:pPr marL="538163" indent="-538163"/>
            <a:r>
              <a:rPr lang="tr-TR" sz="2400" dirty="0" smtClean="0"/>
              <a:t>Başkomutanlık</a:t>
            </a:r>
            <a:r>
              <a:rPr lang="tr-TR" sz="2400" dirty="0"/>
              <a:t>, </a:t>
            </a:r>
            <a:r>
              <a:rPr lang="tr-TR" sz="2400" dirty="0" smtClean="0"/>
              <a:t>TBMM’nin manevî </a:t>
            </a:r>
            <a:r>
              <a:rPr lang="tr-TR" sz="2400" dirty="0"/>
              <a:t>varlığından ayrılamaz ve Cumhurbaşkanı tarafından temsil olunur. </a:t>
            </a:r>
            <a:endParaRPr lang="tr-TR" sz="2400" dirty="0" smtClean="0"/>
          </a:p>
          <a:p>
            <a:pPr marL="538163" indent="-538163"/>
            <a:endParaRPr lang="tr-TR" sz="2400" dirty="0"/>
          </a:p>
          <a:p>
            <a:pPr marL="538163" indent="-538163"/>
            <a:r>
              <a:rPr lang="tr-TR" sz="2400" dirty="0" smtClean="0"/>
              <a:t>Millî </a:t>
            </a:r>
            <a:r>
              <a:rPr lang="tr-TR" sz="2400" dirty="0"/>
              <a:t>güvenliğin sağlanmasından ve Silahlı Kuvvetlerin yurt savunmasına hazırlanmasından, </a:t>
            </a:r>
            <a:r>
              <a:rPr lang="tr-TR" sz="2400" dirty="0" smtClean="0"/>
              <a:t>TBMM’ye karşı</a:t>
            </a:r>
            <a:r>
              <a:rPr lang="tr-TR" sz="2400" dirty="0"/>
              <a:t>, Bakanlar Kurulu sorumludur. </a:t>
            </a:r>
            <a:endParaRPr lang="tr-TR" sz="2400" dirty="0" smtClean="0"/>
          </a:p>
          <a:p>
            <a:pPr marL="538163" indent="-538163"/>
            <a:endParaRPr lang="tr-TR" sz="2400" dirty="0"/>
          </a:p>
          <a:p>
            <a:pPr marL="538163" indent="-538163"/>
            <a:r>
              <a:rPr lang="tr-TR" sz="2400" dirty="0" smtClean="0"/>
              <a:t>Genelkurmay </a:t>
            </a:r>
            <a:r>
              <a:rPr lang="tr-TR" sz="2400" dirty="0"/>
              <a:t>Başkanı; Silahlı Kuvvetlerin komutanı olup, savaşta Başkomutanlık görevlerini Cumhurbaşkanlığı namına yerine getirir. </a:t>
            </a:r>
            <a:endParaRPr lang="tr-TR" sz="2400" dirty="0" smtClean="0"/>
          </a:p>
          <a:p>
            <a:pPr marL="538163" indent="-538163"/>
            <a:endParaRPr lang="tr-TR" sz="2400" dirty="0"/>
          </a:p>
          <a:p>
            <a:pPr marL="538163" indent="-538163"/>
            <a:r>
              <a:rPr lang="tr-TR" sz="2400" dirty="0" smtClean="0"/>
              <a:t>Genelkurmay </a:t>
            </a:r>
            <a:r>
              <a:rPr lang="tr-TR" sz="2400" dirty="0"/>
              <a:t>Başkanı, Bakanlar Kurulunun teklifi üzerine, Cumhurbaşkanınca atanır; görev ve yetkileri kanunla düzenlenir. Genelkurmay Başkanı, bu görev ve yetkilerinden dolayı Başbakana karşı sorumludur</a:t>
            </a:r>
            <a:r>
              <a:rPr lang="tr-TR" sz="2400" dirty="0" smtClean="0"/>
              <a:t>.</a:t>
            </a:r>
          </a:p>
        </p:txBody>
      </p:sp>
    </p:spTree>
    <p:extLst>
      <p:ext uri="{BB962C8B-B14F-4D97-AF65-F5344CB8AC3E}">
        <p14:creationId xmlns:p14="http://schemas.microsoft.com/office/powerpoint/2010/main" val="2244795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25</a:t>
            </a:fld>
            <a:endParaRPr lang="tr-TR"/>
          </a:p>
        </p:txBody>
      </p:sp>
      <p:sp>
        <p:nvSpPr>
          <p:cNvPr id="4" name="Dikdörtgen 3"/>
          <p:cNvSpPr/>
          <p:nvPr/>
        </p:nvSpPr>
        <p:spPr>
          <a:xfrm>
            <a:off x="712694" y="474345"/>
            <a:ext cx="11066930" cy="6186309"/>
          </a:xfrm>
          <a:prstGeom prst="rect">
            <a:avLst/>
          </a:prstGeom>
        </p:spPr>
        <p:txBody>
          <a:bodyPr wrap="square">
            <a:spAutoFit/>
          </a:bodyPr>
          <a:lstStyle/>
          <a:p>
            <a:r>
              <a:rPr lang="tr-TR" sz="3200" b="1" dirty="0"/>
              <a:t>2. Millî Güvenlik Kurulu </a:t>
            </a:r>
            <a:r>
              <a:rPr lang="tr-TR" sz="3200" b="1" dirty="0" smtClean="0"/>
              <a:t>(MGK) (1)</a:t>
            </a:r>
          </a:p>
          <a:p>
            <a:endParaRPr lang="tr-TR" sz="2800" dirty="0"/>
          </a:p>
          <a:p>
            <a:pPr marL="538163" indent="-538163"/>
            <a:r>
              <a:rPr lang="tr-TR" sz="2800" dirty="0" smtClean="0"/>
              <a:t>Millî </a:t>
            </a:r>
            <a:r>
              <a:rPr lang="tr-TR" sz="2800" dirty="0"/>
              <a:t>Güvenlik Kurulu; Cumhurbaşkanının başkanlığında, Başbakan, Genelkurmay Başkanı, Başbakan yardımcıları, Adalet, Millî Savunma, İçişleri, Dışişleri Bakanları, Kara, Deniz ve Hava Kuvvetleri Komutanları ve Jandarma Genel Komutanından kurulur. </a:t>
            </a:r>
            <a:r>
              <a:rPr lang="tr-TR" sz="2800" dirty="0" smtClean="0"/>
              <a:t>(2001)</a:t>
            </a:r>
          </a:p>
          <a:p>
            <a:pPr marL="538163" indent="-538163"/>
            <a:endParaRPr lang="tr-TR" sz="2800" dirty="0" smtClean="0"/>
          </a:p>
          <a:p>
            <a:pPr marL="538163" indent="-538163"/>
            <a:r>
              <a:rPr lang="tr-TR" sz="2800" dirty="0" smtClean="0"/>
              <a:t>Gündemin </a:t>
            </a:r>
            <a:r>
              <a:rPr lang="tr-TR" sz="2800" dirty="0"/>
              <a:t>özelliğine göre Kurul toplantılarına ilgili bakan ve kişiler çağrılıp görüşleri alınabilir.  </a:t>
            </a:r>
            <a:endParaRPr lang="tr-TR" sz="2800" dirty="0" smtClean="0"/>
          </a:p>
          <a:p>
            <a:pPr marL="538163" indent="-538163"/>
            <a:endParaRPr lang="tr-TR" sz="2800" dirty="0"/>
          </a:p>
          <a:p>
            <a:pPr marL="538163" indent="-538163"/>
            <a:r>
              <a:rPr lang="tr-TR" sz="2800" dirty="0" smtClean="0"/>
              <a:t>MGK; </a:t>
            </a:r>
            <a:r>
              <a:rPr lang="tr-TR" sz="2800" dirty="0"/>
              <a:t>Devletin millî güvenlik siyasetinin tayini, tespiti ve uygulanması ile ilgili alınan tavsiye kararları ve gerekli koordinasyonun sağlanması konusundaki görüşlerini </a:t>
            </a:r>
            <a:r>
              <a:rPr lang="tr-TR" sz="2800" dirty="0" smtClean="0"/>
              <a:t>Bakanlar </a:t>
            </a:r>
            <a:r>
              <a:rPr lang="tr-TR" sz="2800" dirty="0"/>
              <a:t>Kuruluna bildirir. </a:t>
            </a:r>
            <a:endParaRPr lang="tr-TR" sz="2800" dirty="0" smtClean="0"/>
          </a:p>
          <a:p>
            <a:pPr marL="538163" indent="-538163"/>
            <a:endParaRPr lang="tr-TR" sz="2800" dirty="0" smtClean="0"/>
          </a:p>
        </p:txBody>
      </p:sp>
    </p:spTree>
    <p:extLst>
      <p:ext uri="{BB962C8B-B14F-4D97-AF65-F5344CB8AC3E}">
        <p14:creationId xmlns:p14="http://schemas.microsoft.com/office/powerpoint/2010/main" val="3505760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26</a:t>
            </a:fld>
            <a:endParaRPr lang="tr-TR"/>
          </a:p>
        </p:txBody>
      </p:sp>
      <p:sp>
        <p:nvSpPr>
          <p:cNvPr id="4" name="Dikdörtgen 3"/>
          <p:cNvSpPr/>
          <p:nvPr/>
        </p:nvSpPr>
        <p:spPr>
          <a:xfrm>
            <a:off x="712694" y="474345"/>
            <a:ext cx="11066930" cy="6063198"/>
          </a:xfrm>
          <a:prstGeom prst="rect">
            <a:avLst/>
          </a:prstGeom>
        </p:spPr>
        <p:txBody>
          <a:bodyPr wrap="square">
            <a:spAutoFit/>
          </a:bodyPr>
          <a:lstStyle/>
          <a:p>
            <a:r>
              <a:rPr lang="tr-TR" sz="3200" b="1" dirty="0"/>
              <a:t>2. Millî Güvenlik Kurulu </a:t>
            </a:r>
            <a:r>
              <a:rPr lang="tr-TR" sz="3200" b="1" dirty="0" smtClean="0"/>
              <a:t>(MGK) (2)</a:t>
            </a:r>
          </a:p>
          <a:p>
            <a:pPr marL="538163" indent="-538163"/>
            <a:endParaRPr lang="tr-TR" sz="1600" dirty="0" smtClean="0"/>
          </a:p>
          <a:p>
            <a:pPr marL="538163" indent="-538163"/>
            <a:r>
              <a:rPr lang="tr-TR" sz="2800" dirty="0" smtClean="0"/>
              <a:t>Kurulun</a:t>
            </a:r>
            <a:r>
              <a:rPr lang="tr-TR" sz="2800" dirty="0"/>
              <a:t>, Devletin varlığı ve bağımsızlığı, ülkenin bütünlüğü ve bölünmezliği, toplumun huzur ve güvenliğinin korunması hususunda alınmasını zorunlu gördüğü tedbirlere ait kararlar Bakanlar Kurulunca </a:t>
            </a:r>
            <a:r>
              <a:rPr lang="tr-TR" sz="2800" u="sng" dirty="0"/>
              <a:t>değerlendirilir</a:t>
            </a:r>
            <a:r>
              <a:rPr lang="tr-TR" sz="2800" dirty="0"/>
              <a:t>. </a:t>
            </a:r>
            <a:r>
              <a:rPr lang="tr-TR" sz="2800" dirty="0" smtClean="0"/>
              <a:t>(-2001 «öncelikle dikkate alınır»)</a:t>
            </a:r>
          </a:p>
          <a:p>
            <a:pPr marL="538163" indent="-538163"/>
            <a:endParaRPr lang="tr-TR" sz="1600" dirty="0"/>
          </a:p>
          <a:p>
            <a:pPr marL="538163" indent="-538163"/>
            <a:r>
              <a:rPr lang="tr-TR" sz="2800" dirty="0" smtClean="0"/>
              <a:t>MGK’nın gündemi</a:t>
            </a:r>
            <a:r>
              <a:rPr lang="tr-TR" sz="2800" dirty="0"/>
              <a:t>; Başbakan ve Genelkurmay Başkanının önerileri dikkate alınarak Cumhurbaşkanınca düzenlenir. </a:t>
            </a:r>
            <a:endParaRPr lang="tr-TR" sz="2800" dirty="0" smtClean="0"/>
          </a:p>
          <a:p>
            <a:pPr marL="538163" indent="-538163"/>
            <a:endParaRPr lang="tr-TR" sz="1600" dirty="0"/>
          </a:p>
          <a:p>
            <a:pPr marL="538163" indent="-538163"/>
            <a:r>
              <a:rPr lang="tr-TR" sz="2800" dirty="0" smtClean="0"/>
              <a:t>Cumhurbaşkanı </a:t>
            </a:r>
            <a:r>
              <a:rPr lang="tr-TR" sz="2800" dirty="0"/>
              <a:t>katılamadığı zamanlar Millî Güvenlik Kurulu Başbakanın başkanlığında toplanır. </a:t>
            </a:r>
            <a:endParaRPr lang="tr-TR" sz="2800" dirty="0" smtClean="0"/>
          </a:p>
          <a:p>
            <a:endParaRPr lang="tr-TR" sz="1600" dirty="0"/>
          </a:p>
          <a:p>
            <a:r>
              <a:rPr lang="tr-TR" sz="2800" dirty="0" smtClean="0"/>
              <a:t>Millî </a:t>
            </a:r>
            <a:r>
              <a:rPr lang="tr-TR" sz="2800" dirty="0"/>
              <a:t>Güvenlik Kurulu Genel Sekreterliğinin teşkilatı ve görevleri kanunla düzenlenir. </a:t>
            </a:r>
          </a:p>
        </p:txBody>
      </p:sp>
    </p:spTree>
    <p:extLst>
      <p:ext uri="{BB962C8B-B14F-4D97-AF65-F5344CB8AC3E}">
        <p14:creationId xmlns:p14="http://schemas.microsoft.com/office/powerpoint/2010/main" val="1435609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27</a:t>
            </a:fld>
            <a:endParaRPr lang="tr-TR"/>
          </a:p>
        </p:txBody>
      </p:sp>
      <p:sp>
        <p:nvSpPr>
          <p:cNvPr id="4" name="Dikdörtgen 3"/>
          <p:cNvSpPr/>
          <p:nvPr/>
        </p:nvSpPr>
        <p:spPr>
          <a:xfrm>
            <a:off x="739588" y="702840"/>
            <a:ext cx="10771093" cy="4647426"/>
          </a:xfrm>
          <a:prstGeom prst="rect">
            <a:avLst/>
          </a:prstGeom>
        </p:spPr>
        <p:txBody>
          <a:bodyPr wrap="square">
            <a:spAutoFit/>
          </a:bodyPr>
          <a:lstStyle/>
          <a:p>
            <a:pPr algn="ctr"/>
            <a:r>
              <a:rPr lang="tr-TR" sz="3600" b="1" dirty="0"/>
              <a:t>III. Olağanüstü yönetim usulleri </a:t>
            </a:r>
            <a:endParaRPr lang="tr-TR" sz="3600" b="1" dirty="0" smtClean="0"/>
          </a:p>
          <a:p>
            <a:endParaRPr lang="tr-TR" sz="3600" b="1" dirty="0" smtClean="0"/>
          </a:p>
          <a:p>
            <a:pPr marL="342900" indent="-342900">
              <a:buAutoNum type="alphaUcPeriod"/>
            </a:pPr>
            <a:r>
              <a:rPr lang="tr-TR" sz="3200" dirty="0" smtClean="0"/>
              <a:t>Olağanüstü </a:t>
            </a:r>
            <a:r>
              <a:rPr lang="tr-TR" sz="3200" dirty="0"/>
              <a:t>haller </a:t>
            </a:r>
            <a:r>
              <a:rPr lang="tr-TR" sz="3200" dirty="0" smtClean="0"/>
              <a:t>(OHAL)</a:t>
            </a:r>
          </a:p>
          <a:p>
            <a:pPr marL="342900" indent="-342900">
              <a:buAutoNum type="alphaUcPeriod"/>
            </a:pPr>
            <a:r>
              <a:rPr lang="tr-TR" sz="3200" dirty="0" smtClean="0"/>
              <a:t>Sıkıyönetim</a:t>
            </a:r>
            <a:r>
              <a:rPr lang="tr-TR" sz="3200" dirty="0"/>
              <a:t>, seferberlik ve savaş </a:t>
            </a:r>
            <a:r>
              <a:rPr lang="tr-TR" sz="3200" dirty="0" smtClean="0"/>
              <a:t>hali</a:t>
            </a:r>
          </a:p>
          <a:p>
            <a:endParaRPr lang="tr-TR" sz="3200" dirty="0" smtClean="0"/>
          </a:p>
          <a:p>
            <a:r>
              <a:rPr lang="tr-TR" sz="3200" dirty="0" smtClean="0"/>
              <a:t>Olağanüstü </a:t>
            </a:r>
            <a:r>
              <a:rPr lang="tr-TR" sz="3200" dirty="0"/>
              <a:t>haller </a:t>
            </a:r>
            <a:endParaRPr lang="tr-TR" sz="3200" dirty="0" smtClean="0"/>
          </a:p>
          <a:p>
            <a:pPr marL="514350" indent="-514350">
              <a:buAutoNum type="arabicPeriod"/>
            </a:pPr>
            <a:r>
              <a:rPr lang="tr-TR" sz="3200" dirty="0" smtClean="0"/>
              <a:t>Tabiî </a:t>
            </a:r>
            <a:r>
              <a:rPr lang="tr-TR" sz="3200" dirty="0"/>
              <a:t>afet ve ağır ekonomik bunalım sebebiyle </a:t>
            </a:r>
            <a:r>
              <a:rPr lang="tr-TR" sz="3200" dirty="0" smtClean="0"/>
              <a:t>OHAL </a:t>
            </a:r>
            <a:r>
              <a:rPr lang="tr-TR" sz="3200" dirty="0"/>
              <a:t>ilânı </a:t>
            </a:r>
            <a:endParaRPr lang="tr-TR" sz="3200" dirty="0" smtClean="0"/>
          </a:p>
          <a:p>
            <a:pPr marL="514350" indent="-514350">
              <a:buAutoNum type="arabicPeriod"/>
            </a:pPr>
            <a:r>
              <a:rPr lang="tr-TR" sz="3200" dirty="0" smtClean="0"/>
              <a:t>Şiddet </a:t>
            </a:r>
            <a:r>
              <a:rPr lang="tr-TR" sz="3200" dirty="0"/>
              <a:t>olaylarının yaygınlaşması ve kamu düzeninin ciddî şekilde bozulması sebepleriyle </a:t>
            </a:r>
            <a:r>
              <a:rPr lang="tr-TR" sz="3200" dirty="0" smtClean="0"/>
              <a:t>OHAL </a:t>
            </a:r>
            <a:r>
              <a:rPr lang="tr-TR" sz="3200" dirty="0"/>
              <a:t>ilânı </a:t>
            </a:r>
          </a:p>
        </p:txBody>
      </p:sp>
    </p:spTree>
    <p:extLst>
      <p:ext uri="{BB962C8B-B14F-4D97-AF65-F5344CB8AC3E}">
        <p14:creationId xmlns:p14="http://schemas.microsoft.com/office/powerpoint/2010/main" val="34503691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28</a:t>
            </a:fld>
            <a:endParaRPr lang="tr-TR"/>
          </a:p>
        </p:txBody>
      </p:sp>
      <p:sp>
        <p:nvSpPr>
          <p:cNvPr id="4" name="Dikdörtgen 3"/>
          <p:cNvSpPr/>
          <p:nvPr/>
        </p:nvSpPr>
        <p:spPr>
          <a:xfrm>
            <a:off x="887505" y="753035"/>
            <a:ext cx="10730753" cy="3662541"/>
          </a:xfrm>
          <a:prstGeom prst="rect">
            <a:avLst/>
          </a:prstGeom>
        </p:spPr>
        <p:txBody>
          <a:bodyPr wrap="square">
            <a:spAutoFit/>
          </a:bodyPr>
          <a:lstStyle/>
          <a:p>
            <a:pPr marL="342900" indent="-342900">
              <a:buAutoNum type="arabicPeriod"/>
            </a:pPr>
            <a:r>
              <a:rPr lang="tr-TR" sz="3600" b="1" dirty="0" smtClean="0"/>
              <a:t>Tabiî </a:t>
            </a:r>
            <a:r>
              <a:rPr lang="tr-TR" sz="3600" b="1" dirty="0"/>
              <a:t>afet ve ağır ekonomik bunalım sebebiyle olağanüstü hal ilânı </a:t>
            </a:r>
            <a:endParaRPr lang="tr-TR" sz="3600" b="1" dirty="0" smtClean="0"/>
          </a:p>
          <a:p>
            <a:endParaRPr lang="tr-TR" sz="3200" dirty="0" smtClean="0"/>
          </a:p>
          <a:p>
            <a:r>
              <a:rPr lang="tr-TR" sz="3200" u="sng" dirty="0" smtClean="0"/>
              <a:t>Tabiî </a:t>
            </a:r>
            <a:r>
              <a:rPr lang="tr-TR" sz="3200" u="sng" dirty="0"/>
              <a:t>afet</a:t>
            </a:r>
            <a:r>
              <a:rPr lang="tr-TR" sz="3200" dirty="0"/>
              <a:t>, tehlikeli </a:t>
            </a:r>
            <a:r>
              <a:rPr lang="tr-TR" sz="3200" u="sng" dirty="0"/>
              <a:t>salgın hastalıklar </a:t>
            </a:r>
            <a:r>
              <a:rPr lang="tr-TR" sz="3200" dirty="0"/>
              <a:t>veya ağır </a:t>
            </a:r>
            <a:r>
              <a:rPr lang="tr-TR" sz="3200" u="sng" dirty="0"/>
              <a:t>ekonomik bunalım  </a:t>
            </a:r>
            <a:r>
              <a:rPr lang="tr-TR" sz="3200" dirty="0"/>
              <a:t>hallerinde, </a:t>
            </a:r>
            <a:r>
              <a:rPr lang="tr-TR" sz="3200" u="sng" dirty="0"/>
              <a:t>Cumhurbaşkanı başkanlığında </a:t>
            </a:r>
            <a:r>
              <a:rPr lang="tr-TR" sz="3200" dirty="0"/>
              <a:t>toplanan </a:t>
            </a:r>
            <a:r>
              <a:rPr lang="tr-TR" sz="3200" u="sng" dirty="0"/>
              <a:t>Bakanlar Kurulu</a:t>
            </a:r>
            <a:r>
              <a:rPr lang="tr-TR" sz="3200" dirty="0"/>
              <a:t>, yurdun </a:t>
            </a:r>
            <a:r>
              <a:rPr lang="tr-TR" sz="3200" u="sng" dirty="0"/>
              <a:t>bir veya birden fazla bölgesinde </a:t>
            </a:r>
            <a:r>
              <a:rPr lang="tr-TR" sz="3200" dirty="0"/>
              <a:t>veya </a:t>
            </a:r>
            <a:r>
              <a:rPr lang="tr-TR" sz="3200" u="sng" dirty="0"/>
              <a:t>bütününde</a:t>
            </a:r>
            <a:r>
              <a:rPr lang="tr-TR" sz="3200" dirty="0"/>
              <a:t> </a:t>
            </a:r>
            <a:r>
              <a:rPr lang="tr-TR" sz="3200" u="sng" dirty="0"/>
              <a:t>süresi altı ayı geçmemek üzere </a:t>
            </a:r>
            <a:r>
              <a:rPr lang="tr-TR" sz="3200" dirty="0" smtClean="0"/>
              <a:t>OHAL </a:t>
            </a:r>
            <a:r>
              <a:rPr lang="tr-TR" sz="3200" dirty="0"/>
              <a:t>ilân edebilir. </a:t>
            </a:r>
          </a:p>
        </p:txBody>
      </p:sp>
    </p:spTree>
    <p:extLst>
      <p:ext uri="{BB962C8B-B14F-4D97-AF65-F5344CB8AC3E}">
        <p14:creationId xmlns:p14="http://schemas.microsoft.com/office/powerpoint/2010/main" val="29281749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dirty="0" smtClean="0"/>
              <a:t>Turgut Göksu</a:t>
            </a:r>
            <a:endParaRPr lang="tr-TR" dirty="0"/>
          </a:p>
        </p:txBody>
      </p:sp>
      <p:sp>
        <p:nvSpPr>
          <p:cNvPr id="3" name="Slayt Numarası Yer Tutucusu 2"/>
          <p:cNvSpPr>
            <a:spLocks noGrp="1"/>
          </p:cNvSpPr>
          <p:nvPr>
            <p:ph type="sldNum" sz="quarter" idx="12"/>
          </p:nvPr>
        </p:nvSpPr>
        <p:spPr/>
        <p:txBody>
          <a:bodyPr/>
          <a:lstStyle/>
          <a:p>
            <a:fld id="{4D792ACC-86AD-45EF-AA2A-D760CDA0DB0D}" type="slidenum">
              <a:rPr lang="tr-TR" smtClean="0"/>
              <a:t>29</a:t>
            </a:fld>
            <a:endParaRPr lang="tr-TR" dirty="0"/>
          </a:p>
        </p:txBody>
      </p:sp>
      <p:sp>
        <p:nvSpPr>
          <p:cNvPr id="4" name="Dikdörtgen 3"/>
          <p:cNvSpPr/>
          <p:nvPr/>
        </p:nvSpPr>
        <p:spPr>
          <a:xfrm>
            <a:off x="712693" y="564776"/>
            <a:ext cx="10878671" cy="5632311"/>
          </a:xfrm>
          <a:prstGeom prst="rect">
            <a:avLst/>
          </a:prstGeom>
        </p:spPr>
        <p:txBody>
          <a:bodyPr wrap="square">
            <a:spAutoFit/>
          </a:bodyPr>
          <a:lstStyle/>
          <a:p>
            <a:r>
              <a:rPr lang="tr-TR" sz="3600" b="1" dirty="0"/>
              <a:t>2. Şiddet olaylarının yaygınlaşması ve kamu düzeninin ciddî şekilde bozulması sebepleriyle </a:t>
            </a:r>
            <a:r>
              <a:rPr lang="tr-TR" sz="3600" b="1" dirty="0" smtClean="0"/>
              <a:t>OHAL ilânı </a:t>
            </a:r>
            <a:r>
              <a:rPr lang="tr-TR" sz="3200" dirty="0" smtClean="0"/>
              <a:t>(120)</a:t>
            </a:r>
          </a:p>
          <a:p>
            <a:endParaRPr lang="tr-TR" sz="3200" dirty="0" smtClean="0"/>
          </a:p>
          <a:p>
            <a:r>
              <a:rPr lang="tr-TR" sz="3200" dirty="0" smtClean="0"/>
              <a:t>Anayasa </a:t>
            </a:r>
            <a:r>
              <a:rPr lang="tr-TR" sz="3200" dirty="0"/>
              <a:t>ile kurulan hür demokrasi düzenini veya temel hak ve hürriyetleri ortadan kaldırmaya yönelik yaygın şiddet hareketlerine ait ciddî belirtilerin ortaya çıkması veya şiddet olayları sebebiyle kamu düzeninin ciddî şekilde bozulması hallerinde, </a:t>
            </a:r>
            <a:r>
              <a:rPr lang="tr-TR" sz="3200" u="sng" dirty="0"/>
              <a:t>Cumhurbaşkanı başkanlığında</a:t>
            </a:r>
            <a:r>
              <a:rPr lang="tr-TR" sz="3200" dirty="0"/>
              <a:t> toplanan </a:t>
            </a:r>
            <a:r>
              <a:rPr lang="tr-TR" sz="3200" u="sng" dirty="0"/>
              <a:t>Bakanlar Kurulu</a:t>
            </a:r>
            <a:r>
              <a:rPr lang="tr-TR" sz="3200" dirty="0"/>
              <a:t>, Milli Güvenlik Kurulunun da görüşünü aldıktan sonra yurdun </a:t>
            </a:r>
            <a:r>
              <a:rPr lang="tr-TR" sz="3200" u="sng" dirty="0"/>
              <a:t>bir veya birden fazla bölgesinde veya bütününde</a:t>
            </a:r>
            <a:r>
              <a:rPr lang="tr-TR" sz="3200" dirty="0"/>
              <a:t>, süresi </a:t>
            </a:r>
            <a:r>
              <a:rPr lang="tr-TR" sz="3200" u="sng" dirty="0"/>
              <a:t>altı ayı geçmemek üzere </a:t>
            </a:r>
            <a:r>
              <a:rPr lang="tr-TR" sz="3200" b="1" dirty="0"/>
              <a:t>olağanüstü hal </a:t>
            </a:r>
            <a:r>
              <a:rPr lang="tr-TR" sz="3200" dirty="0"/>
              <a:t>ilân edebilir.</a:t>
            </a:r>
          </a:p>
        </p:txBody>
      </p:sp>
    </p:spTree>
    <p:extLst>
      <p:ext uri="{BB962C8B-B14F-4D97-AF65-F5344CB8AC3E}">
        <p14:creationId xmlns:p14="http://schemas.microsoft.com/office/powerpoint/2010/main" val="307769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a:t>
            </a:fld>
            <a:endParaRPr lang="tr-TR"/>
          </a:p>
        </p:txBody>
      </p:sp>
      <p:sp>
        <p:nvSpPr>
          <p:cNvPr id="4" name="Metin kutusu 3"/>
          <p:cNvSpPr txBox="1"/>
          <p:nvPr/>
        </p:nvSpPr>
        <p:spPr>
          <a:xfrm>
            <a:off x="591671" y="524436"/>
            <a:ext cx="10762129" cy="5940088"/>
          </a:xfrm>
          <a:prstGeom prst="rect">
            <a:avLst/>
          </a:prstGeom>
          <a:noFill/>
        </p:spPr>
        <p:txBody>
          <a:bodyPr wrap="square" rtlCol="0">
            <a:spAutoFit/>
          </a:bodyPr>
          <a:lstStyle/>
          <a:p>
            <a:r>
              <a:rPr lang="tr-TR" sz="4400" dirty="0" smtClean="0"/>
              <a:t>Yürütme Organının Yapısı</a:t>
            </a:r>
          </a:p>
          <a:p>
            <a:r>
              <a:rPr lang="tr-TR" sz="4400" dirty="0" smtClean="0"/>
              <a:t>	Monist yürütme: Başkanlık</a:t>
            </a:r>
          </a:p>
          <a:p>
            <a:r>
              <a:rPr lang="tr-TR" sz="4400" dirty="0" smtClean="0"/>
              <a:t>	Düalist yürütme: Parlamenter sistem</a:t>
            </a:r>
          </a:p>
          <a:p>
            <a:r>
              <a:rPr lang="tr-TR" sz="4400" dirty="0"/>
              <a:t>	</a:t>
            </a:r>
            <a:r>
              <a:rPr lang="tr-TR" sz="4400" dirty="0" smtClean="0"/>
              <a:t>	(CB, sorumsuz; BK, siyasi sorumlu)</a:t>
            </a:r>
          </a:p>
          <a:p>
            <a:endParaRPr lang="tr-TR" sz="4400" dirty="0"/>
          </a:p>
          <a:p>
            <a:endParaRPr lang="tr-TR" sz="4400" dirty="0" smtClean="0"/>
          </a:p>
          <a:p>
            <a:endParaRPr lang="tr-TR" sz="4400" dirty="0"/>
          </a:p>
          <a:p>
            <a:endParaRPr lang="tr-TR" sz="4400" dirty="0" smtClean="0"/>
          </a:p>
          <a:p>
            <a:r>
              <a:rPr lang="tr-TR" sz="1400" dirty="0" smtClean="0"/>
              <a:t>(Kay: Gözler, 2011)</a:t>
            </a:r>
            <a:endParaRPr lang="tr-TR" sz="1400" dirty="0"/>
          </a:p>
        </p:txBody>
      </p:sp>
    </p:spTree>
    <p:extLst>
      <p:ext uri="{BB962C8B-B14F-4D97-AF65-F5344CB8AC3E}">
        <p14:creationId xmlns:p14="http://schemas.microsoft.com/office/powerpoint/2010/main" val="1948433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30</a:t>
            </a:fld>
            <a:endParaRPr lang="tr-TR"/>
          </a:p>
        </p:txBody>
      </p:sp>
      <p:sp>
        <p:nvSpPr>
          <p:cNvPr id="4" name="Dikdörtgen 3"/>
          <p:cNvSpPr/>
          <p:nvPr/>
        </p:nvSpPr>
        <p:spPr>
          <a:xfrm>
            <a:off x="753035" y="520075"/>
            <a:ext cx="11053482" cy="5909310"/>
          </a:xfrm>
          <a:prstGeom prst="rect">
            <a:avLst/>
          </a:prstGeom>
        </p:spPr>
        <p:txBody>
          <a:bodyPr wrap="square">
            <a:spAutoFit/>
          </a:bodyPr>
          <a:lstStyle/>
          <a:p>
            <a:r>
              <a:rPr lang="tr-TR" sz="2400" b="1" dirty="0"/>
              <a:t>3. Olağanüstü hallerle ilgili düzenleme </a:t>
            </a:r>
            <a:endParaRPr lang="tr-TR" sz="2400" b="1" dirty="0" smtClean="0"/>
          </a:p>
          <a:p>
            <a:pPr marL="538163" indent="-538163"/>
            <a:endParaRPr lang="tr-TR" sz="1600" dirty="0" smtClean="0"/>
          </a:p>
          <a:p>
            <a:pPr marL="538163" indent="-538163"/>
            <a:r>
              <a:rPr lang="tr-TR" sz="2400" dirty="0" smtClean="0"/>
              <a:t>119 </a:t>
            </a:r>
            <a:r>
              <a:rPr lang="tr-TR" sz="2400" dirty="0"/>
              <a:t>ve </a:t>
            </a:r>
            <a:r>
              <a:rPr lang="tr-TR" sz="2400" dirty="0" smtClean="0"/>
              <a:t>120. maddeler </a:t>
            </a:r>
            <a:r>
              <a:rPr lang="tr-TR" sz="2400" dirty="0"/>
              <a:t>uyarınca olağanüstü hal ilânına karar verilmesi durumunda, bu karar Resmî </a:t>
            </a:r>
            <a:r>
              <a:rPr lang="tr-TR" sz="2400" dirty="0" err="1" smtClean="0"/>
              <a:t>Gazete’de</a:t>
            </a:r>
            <a:r>
              <a:rPr lang="tr-TR" sz="2400" dirty="0" smtClean="0"/>
              <a:t> </a:t>
            </a:r>
            <a:r>
              <a:rPr lang="tr-TR" sz="2400" dirty="0"/>
              <a:t>yayımlanır ve hemen </a:t>
            </a:r>
            <a:r>
              <a:rPr lang="tr-TR" sz="2400" dirty="0" smtClean="0"/>
              <a:t>Meclisin </a:t>
            </a:r>
            <a:r>
              <a:rPr lang="tr-TR" sz="2400" dirty="0"/>
              <a:t>onayına sunulur. </a:t>
            </a:r>
            <a:r>
              <a:rPr lang="tr-TR" sz="2400" dirty="0" smtClean="0"/>
              <a:t>Meclis </a:t>
            </a:r>
            <a:r>
              <a:rPr lang="tr-TR" sz="2400" dirty="0"/>
              <a:t>tatilde ise derhal toplantıya çağırılır. </a:t>
            </a:r>
            <a:endParaRPr lang="tr-TR" sz="2400" dirty="0" smtClean="0"/>
          </a:p>
          <a:p>
            <a:pPr marL="538163" indent="-538163"/>
            <a:endParaRPr lang="tr-TR" sz="1400" dirty="0" smtClean="0"/>
          </a:p>
          <a:p>
            <a:pPr marL="538163" indent="-538163"/>
            <a:r>
              <a:rPr lang="tr-TR" sz="2400" dirty="0" smtClean="0"/>
              <a:t>Meclis</a:t>
            </a:r>
            <a:r>
              <a:rPr lang="tr-TR" sz="2400" dirty="0"/>
              <a:t>, olağanüstü hal süresini değiştirebilir, Bakanlar Kurulunun istemi üzerine, her defasında dört ayı geçmemek üzere, süreyi uzatabilir veya olağanüstü hali kaldırabilir. </a:t>
            </a:r>
            <a:endParaRPr lang="tr-TR" sz="2400" dirty="0" smtClean="0"/>
          </a:p>
          <a:p>
            <a:pPr marL="538163" indent="-538163"/>
            <a:endParaRPr lang="tr-TR" sz="1200" dirty="0" smtClean="0"/>
          </a:p>
          <a:p>
            <a:pPr marL="538163" indent="-538163"/>
            <a:r>
              <a:rPr lang="tr-TR" sz="2400" dirty="0" smtClean="0"/>
              <a:t>Temel </a:t>
            </a:r>
            <a:r>
              <a:rPr lang="tr-TR" sz="2400" dirty="0"/>
              <a:t>hak ve hürriyetlerin nasıl sınırlanacağı veya nasıl durdurulacağı, halin gerektirdiği tedbirlerin nasıl ve ne suretle alınacağı, kamu hizmeti görevlilerine ne gibi yetkiler verileceği, görevlilerin durumlarında ne gibi değişiklikler yapılacağı ve olağanüstü yönetim usulleri, Olağanüstü Hal Kanununda düzenlenir. </a:t>
            </a:r>
            <a:endParaRPr lang="tr-TR" sz="2400" dirty="0" smtClean="0"/>
          </a:p>
          <a:p>
            <a:pPr marL="538163" indent="-538163"/>
            <a:endParaRPr lang="tr-TR" sz="2400" dirty="0" smtClean="0"/>
          </a:p>
          <a:p>
            <a:pPr marL="538163" indent="-538163"/>
            <a:r>
              <a:rPr lang="tr-TR" sz="2400" dirty="0" smtClean="0"/>
              <a:t>Olağanüstü </a:t>
            </a:r>
            <a:r>
              <a:rPr lang="tr-TR" sz="2400" dirty="0"/>
              <a:t>hal süresince, Cumhurbaşkanının başkanlığında toplanan </a:t>
            </a:r>
            <a:r>
              <a:rPr lang="tr-TR" sz="2400" dirty="0" smtClean="0"/>
              <a:t>BK, </a:t>
            </a:r>
            <a:r>
              <a:rPr lang="tr-TR" sz="2400" dirty="0"/>
              <a:t>olağanüstü halin gerekli kıldığı konularda, </a:t>
            </a:r>
            <a:r>
              <a:rPr lang="tr-TR" sz="2400" dirty="0" smtClean="0"/>
              <a:t>KHK çıkarabilir</a:t>
            </a:r>
            <a:r>
              <a:rPr lang="tr-TR" sz="2400" dirty="0"/>
              <a:t>. </a:t>
            </a:r>
          </a:p>
        </p:txBody>
      </p:sp>
    </p:spTree>
    <p:extLst>
      <p:ext uri="{BB962C8B-B14F-4D97-AF65-F5344CB8AC3E}">
        <p14:creationId xmlns:p14="http://schemas.microsoft.com/office/powerpoint/2010/main" val="15839582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31</a:t>
            </a:fld>
            <a:endParaRPr lang="tr-TR"/>
          </a:p>
        </p:txBody>
      </p:sp>
      <p:sp>
        <p:nvSpPr>
          <p:cNvPr id="4" name="Dikdörtgen 3"/>
          <p:cNvSpPr/>
          <p:nvPr/>
        </p:nvSpPr>
        <p:spPr>
          <a:xfrm>
            <a:off x="685799" y="520128"/>
            <a:ext cx="11040035" cy="5324535"/>
          </a:xfrm>
          <a:prstGeom prst="rect">
            <a:avLst/>
          </a:prstGeom>
        </p:spPr>
        <p:txBody>
          <a:bodyPr wrap="square">
            <a:spAutoFit/>
          </a:bodyPr>
          <a:lstStyle/>
          <a:p>
            <a:r>
              <a:rPr lang="tr-TR" sz="2800" b="1" dirty="0"/>
              <a:t>B. Sıkıyönetim, seferberlik ve savaş hali </a:t>
            </a:r>
            <a:r>
              <a:rPr lang="tr-TR" sz="2800" b="1" dirty="0" smtClean="0"/>
              <a:t>(1)</a:t>
            </a:r>
          </a:p>
          <a:p>
            <a:endParaRPr lang="tr-TR" sz="2400" dirty="0" smtClean="0"/>
          </a:p>
          <a:p>
            <a:pPr algn="just"/>
            <a:r>
              <a:rPr lang="tr-TR" sz="2400" dirty="0" smtClean="0"/>
              <a:t>Anayasanın </a:t>
            </a:r>
            <a:r>
              <a:rPr lang="tr-TR" sz="2400" dirty="0"/>
              <a:t>tanıdığı hür demokrasi düzenini veya temel hak ve hürriyetleri ortadan kaldırmaya yönelen ve </a:t>
            </a:r>
            <a:r>
              <a:rPr lang="tr-TR" sz="2400" dirty="0" smtClean="0"/>
              <a:t>OHAL ilânını </a:t>
            </a:r>
            <a:r>
              <a:rPr lang="tr-TR" sz="2400" dirty="0"/>
              <a:t>gerektiren hallerden </a:t>
            </a:r>
            <a:r>
              <a:rPr lang="tr-TR" sz="2400" u="sng" dirty="0"/>
              <a:t>daha vahim </a:t>
            </a:r>
            <a:r>
              <a:rPr lang="tr-TR" sz="2400" dirty="0"/>
              <a:t>şiddet hareketlerinin yaygınlaşması veya savaş hali, savaşı gerektirecek bir durumun </a:t>
            </a:r>
            <a:r>
              <a:rPr lang="tr-TR" sz="2400" dirty="0" err="1"/>
              <a:t>başgöstermesi</a:t>
            </a:r>
            <a:r>
              <a:rPr lang="tr-TR" sz="2400" dirty="0"/>
              <a:t>, ayaklanma olması veya vatan veya Cumhuriyete karşı kuvvetli ve eylemli bir kalkışmanın veya ülkenin ve milletin bölünmezliğini içten veya dıştan tehlikeye düşüren şiddet hareketlerinin yaygınlaşması sebepleriyle, </a:t>
            </a:r>
            <a:r>
              <a:rPr lang="tr-TR" sz="2400" u="sng" dirty="0"/>
              <a:t>Cumhurbaşkanı başkanlığında </a:t>
            </a:r>
            <a:r>
              <a:rPr lang="tr-TR" sz="2400" dirty="0"/>
              <a:t>toplanan </a:t>
            </a:r>
            <a:r>
              <a:rPr lang="tr-TR" sz="2400" u="sng" dirty="0"/>
              <a:t>Bakanlar Kurulu</a:t>
            </a:r>
            <a:r>
              <a:rPr lang="tr-TR" sz="2400" dirty="0"/>
              <a:t>, </a:t>
            </a:r>
            <a:r>
              <a:rPr lang="tr-TR" sz="2400" u="sng" dirty="0"/>
              <a:t>Millî Güvenlik Kurulunun  da görüşünü </a:t>
            </a:r>
            <a:r>
              <a:rPr lang="tr-TR" sz="2400" dirty="0"/>
              <a:t>aldıktan sonra, süresi </a:t>
            </a:r>
            <a:r>
              <a:rPr lang="tr-TR" sz="2400" b="1" u="sng" dirty="0"/>
              <a:t>altı</a:t>
            </a:r>
            <a:r>
              <a:rPr lang="tr-TR" sz="2400" u="sng" dirty="0"/>
              <a:t> ayı aşmamak üzere </a:t>
            </a:r>
            <a:r>
              <a:rPr lang="tr-TR" sz="2400" dirty="0"/>
              <a:t>yurdun bir veya birden fazla bölgesinde veya bütününde </a:t>
            </a:r>
            <a:r>
              <a:rPr lang="tr-TR" sz="2400" b="1" u="sng" dirty="0"/>
              <a:t>sıkıyönetim</a:t>
            </a:r>
            <a:r>
              <a:rPr lang="tr-TR" sz="2400" dirty="0"/>
              <a:t> ilân edebilir. </a:t>
            </a:r>
            <a:endParaRPr lang="tr-TR" sz="2400" dirty="0" smtClean="0"/>
          </a:p>
          <a:p>
            <a:endParaRPr lang="tr-TR" sz="2400" dirty="0" smtClean="0"/>
          </a:p>
          <a:p>
            <a:r>
              <a:rPr lang="tr-TR" sz="2400" dirty="0" smtClean="0"/>
              <a:t>Bu </a:t>
            </a:r>
            <a:r>
              <a:rPr lang="tr-TR" sz="2400" dirty="0"/>
              <a:t>karar, derhal Resmî Gazetede yayımlanır ve aynı gün </a:t>
            </a:r>
            <a:r>
              <a:rPr lang="tr-TR" sz="2400" dirty="0" smtClean="0"/>
              <a:t>Meclisin </a:t>
            </a:r>
            <a:r>
              <a:rPr lang="tr-TR" sz="2400" dirty="0"/>
              <a:t>onayına sunulur. </a:t>
            </a:r>
            <a:endParaRPr lang="tr-TR" sz="2400" dirty="0" smtClean="0"/>
          </a:p>
          <a:p>
            <a:r>
              <a:rPr lang="tr-TR" sz="2400" dirty="0" smtClean="0"/>
              <a:t>Meclis </a:t>
            </a:r>
            <a:r>
              <a:rPr lang="tr-TR" sz="2400" dirty="0"/>
              <a:t>toplantı halinde değilse hemen toplantıya çağırılır. </a:t>
            </a:r>
            <a:endParaRPr lang="tr-TR" sz="2400" dirty="0" smtClean="0"/>
          </a:p>
        </p:txBody>
      </p:sp>
    </p:spTree>
    <p:extLst>
      <p:ext uri="{BB962C8B-B14F-4D97-AF65-F5344CB8AC3E}">
        <p14:creationId xmlns:p14="http://schemas.microsoft.com/office/powerpoint/2010/main" val="2588996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32</a:t>
            </a:fld>
            <a:endParaRPr lang="tr-TR"/>
          </a:p>
        </p:txBody>
      </p:sp>
      <p:sp>
        <p:nvSpPr>
          <p:cNvPr id="4" name="Dikdörtgen 3"/>
          <p:cNvSpPr/>
          <p:nvPr/>
        </p:nvSpPr>
        <p:spPr>
          <a:xfrm>
            <a:off x="685799" y="520128"/>
            <a:ext cx="11040035" cy="5847755"/>
          </a:xfrm>
          <a:prstGeom prst="rect">
            <a:avLst/>
          </a:prstGeom>
        </p:spPr>
        <p:txBody>
          <a:bodyPr wrap="square">
            <a:spAutoFit/>
          </a:bodyPr>
          <a:lstStyle/>
          <a:p>
            <a:r>
              <a:rPr lang="tr-TR" sz="3200" b="1" dirty="0"/>
              <a:t>B. Sıkıyönetim, seferberlik ve savaş hali </a:t>
            </a:r>
            <a:r>
              <a:rPr lang="tr-TR" sz="3200" b="1" dirty="0" smtClean="0"/>
              <a:t>(2)</a:t>
            </a:r>
          </a:p>
          <a:p>
            <a:endParaRPr lang="tr-TR" dirty="0"/>
          </a:p>
          <a:p>
            <a:pPr marL="538163" indent="-538163"/>
            <a:r>
              <a:rPr lang="tr-TR" sz="2800" dirty="0" smtClean="0"/>
              <a:t>Meclis </a:t>
            </a:r>
            <a:r>
              <a:rPr lang="tr-TR" sz="2800" dirty="0"/>
              <a:t>gerekli gördüğü takdirde sıkıyönetim süresini kısaltabilir, uzatabilir veya sıkıyönetimi kaldırabilir. </a:t>
            </a:r>
            <a:endParaRPr lang="tr-TR" sz="2800" dirty="0" smtClean="0"/>
          </a:p>
          <a:p>
            <a:pPr marL="538163" indent="-538163"/>
            <a:endParaRPr lang="tr-TR" dirty="0" smtClean="0"/>
          </a:p>
          <a:p>
            <a:pPr marL="538163" indent="-538163"/>
            <a:r>
              <a:rPr lang="tr-TR" sz="2800" dirty="0" smtClean="0"/>
              <a:t>Sıkıyönetim </a:t>
            </a:r>
            <a:r>
              <a:rPr lang="tr-TR" sz="2800" dirty="0"/>
              <a:t>süresinde, Cumhurbaşkanının başkanlığında toplanan Bakanlar Kurulu sıkıyönetim halinin gerekli kıldığı konularda kanun hükmünde kararname çıkarabilir. </a:t>
            </a:r>
            <a:endParaRPr lang="tr-TR" sz="2800" dirty="0" smtClean="0"/>
          </a:p>
          <a:p>
            <a:pPr marL="538163" indent="-538163"/>
            <a:endParaRPr lang="tr-TR" dirty="0" smtClean="0"/>
          </a:p>
          <a:p>
            <a:pPr marL="538163" indent="-538163"/>
            <a:r>
              <a:rPr lang="tr-TR" sz="2800" dirty="0" smtClean="0"/>
              <a:t>Bu </a:t>
            </a:r>
            <a:r>
              <a:rPr lang="tr-TR" sz="2800" dirty="0"/>
              <a:t>kararnameler </a:t>
            </a:r>
            <a:r>
              <a:rPr lang="tr-TR" sz="2800" dirty="0" err="1" smtClean="0"/>
              <a:t>RG’de</a:t>
            </a:r>
            <a:r>
              <a:rPr lang="tr-TR" sz="2800" dirty="0" smtClean="0"/>
              <a:t> </a:t>
            </a:r>
            <a:r>
              <a:rPr lang="tr-TR" sz="2800" dirty="0"/>
              <a:t>yayımlanır ve aynı gün </a:t>
            </a:r>
            <a:r>
              <a:rPr lang="tr-TR" sz="2800" dirty="0" smtClean="0"/>
              <a:t>Meclisin </a:t>
            </a:r>
            <a:r>
              <a:rPr lang="tr-TR" sz="2800" dirty="0"/>
              <a:t>onayına sunulur. </a:t>
            </a:r>
            <a:endParaRPr lang="tr-TR" sz="2800" dirty="0" smtClean="0"/>
          </a:p>
          <a:p>
            <a:pPr marL="538163" indent="-538163"/>
            <a:endParaRPr lang="tr-TR" dirty="0"/>
          </a:p>
          <a:p>
            <a:pPr marL="538163" indent="-538163"/>
            <a:r>
              <a:rPr lang="tr-TR" sz="2800" dirty="0" smtClean="0"/>
              <a:t>Sıkıyönetimin </a:t>
            </a:r>
            <a:r>
              <a:rPr lang="tr-TR" sz="2800" dirty="0"/>
              <a:t>her defasında dört ayı aşmamak üzere uzatılması, </a:t>
            </a:r>
            <a:r>
              <a:rPr lang="tr-TR" sz="2800" dirty="0" smtClean="0"/>
              <a:t>Meclisin </a:t>
            </a:r>
            <a:r>
              <a:rPr lang="tr-TR" sz="2800" dirty="0"/>
              <a:t>kararına bağlıdır. </a:t>
            </a:r>
            <a:endParaRPr lang="tr-TR" sz="2800" dirty="0" smtClean="0"/>
          </a:p>
          <a:p>
            <a:pPr marL="538163" indent="-538163"/>
            <a:endParaRPr lang="tr-TR" dirty="0"/>
          </a:p>
          <a:p>
            <a:pPr marL="538163" indent="-538163"/>
            <a:r>
              <a:rPr lang="tr-TR" sz="2800" dirty="0" smtClean="0"/>
              <a:t>Savaş </a:t>
            </a:r>
            <a:r>
              <a:rPr lang="tr-TR" sz="2800" dirty="0"/>
              <a:t>hallerinde bu dört aylık süre aranmaz.  </a:t>
            </a:r>
          </a:p>
        </p:txBody>
      </p:sp>
    </p:spTree>
    <p:extLst>
      <p:ext uri="{BB962C8B-B14F-4D97-AF65-F5344CB8AC3E}">
        <p14:creationId xmlns:p14="http://schemas.microsoft.com/office/powerpoint/2010/main" val="1512391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33</a:t>
            </a:fld>
            <a:endParaRPr lang="tr-TR"/>
          </a:p>
        </p:txBody>
      </p:sp>
      <p:sp>
        <p:nvSpPr>
          <p:cNvPr id="4" name="Dikdörtgen 3"/>
          <p:cNvSpPr/>
          <p:nvPr/>
        </p:nvSpPr>
        <p:spPr>
          <a:xfrm>
            <a:off x="685799" y="520128"/>
            <a:ext cx="11040035" cy="5570756"/>
          </a:xfrm>
          <a:prstGeom prst="rect">
            <a:avLst/>
          </a:prstGeom>
        </p:spPr>
        <p:txBody>
          <a:bodyPr wrap="square">
            <a:spAutoFit/>
          </a:bodyPr>
          <a:lstStyle/>
          <a:p>
            <a:r>
              <a:rPr lang="tr-TR" sz="3600" b="1" dirty="0"/>
              <a:t>B. Sıkıyönetim, seferberlik ve savaş hali </a:t>
            </a:r>
            <a:r>
              <a:rPr lang="tr-TR" sz="3600" b="1" dirty="0" smtClean="0"/>
              <a:t>(3)</a:t>
            </a:r>
          </a:p>
          <a:p>
            <a:endParaRPr lang="tr-TR" sz="3200" dirty="0"/>
          </a:p>
          <a:p>
            <a:pPr marL="538163" indent="-538163"/>
            <a:r>
              <a:rPr lang="tr-TR" sz="3200" dirty="0" smtClean="0"/>
              <a:t>Sıkıyönetim</a:t>
            </a:r>
            <a:r>
              <a:rPr lang="tr-TR" sz="3200" dirty="0"/>
              <a:t>, seferberlik ve savaş hallerinde hangi hükümlerin uygulanacağı ve işlemlerin nasıl yürütüleceği, idare ile olan ilişkileri, hürriyetlerin nasıl kısıtlanacağı veya durdurulacağı ve savaş veya savaşı gerektirecek bir durumun </a:t>
            </a:r>
            <a:r>
              <a:rPr lang="tr-TR" sz="3200" dirty="0" err="1"/>
              <a:t>başgöstermesi</a:t>
            </a:r>
            <a:r>
              <a:rPr lang="tr-TR" sz="3200" dirty="0"/>
              <a:t> halinde vatandaşlar için getirilecek yükümlülükler </a:t>
            </a:r>
            <a:r>
              <a:rPr lang="tr-TR" sz="3200" u="sng" dirty="0"/>
              <a:t>kanunla düzenlenir</a:t>
            </a:r>
            <a:r>
              <a:rPr lang="tr-TR" sz="3200" dirty="0"/>
              <a:t>. </a:t>
            </a:r>
            <a:endParaRPr lang="tr-TR" sz="3200" dirty="0" smtClean="0"/>
          </a:p>
          <a:p>
            <a:pPr marL="538163" indent="-538163"/>
            <a:endParaRPr lang="tr-TR" sz="3200" dirty="0"/>
          </a:p>
          <a:p>
            <a:pPr marL="538163" indent="-538163"/>
            <a:r>
              <a:rPr lang="tr-TR" sz="3200" dirty="0" smtClean="0"/>
              <a:t>Sıkıyönetim </a:t>
            </a:r>
            <a:r>
              <a:rPr lang="tr-TR" sz="3200" dirty="0"/>
              <a:t>komutanları Genelkurmay Başkanlığına bağlı olarak görev yaparlar. </a:t>
            </a:r>
          </a:p>
        </p:txBody>
      </p:sp>
    </p:spTree>
    <p:extLst>
      <p:ext uri="{BB962C8B-B14F-4D97-AF65-F5344CB8AC3E}">
        <p14:creationId xmlns:p14="http://schemas.microsoft.com/office/powerpoint/2010/main" val="2946989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34</a:t>
            </a:fld>
            <a:endParaRPr lang="tr-TR"/>
          </a:p>
        </p:txBody>
      </p:sp>
      <p:sp>
        <p:nvSpPr>
          <p:cNvPr id="4" name="Metin kutusu 3"/>
          <p:cNvSpPr txBox="1"/>
          <p:nvPr/>
        </p:nvSpPr>
        <p:spPr>
          <a:xfrm>
            <a:off x="658907" y="510988"/>
            <a:ext cx="10905564" cy="5078313"/>
          </a:xfrm>
          <a:prstGeom prst="rect">
            <a:avLst/>
          </a:prstGeom>
          <a:noFill/>
        </p:spPr>
        <p:txBody>
          <a:bodyPr wrap="square" rtlCol="0">
            <a:spAutoFit/>
          </a:bodyPr>
          <a:lstStyle/>
          <a:p>
            <a:r>
              <a:rPr lang="tr-TR" sz="3600" b="1" dirty="0" smtClean="0"/>
              <a:t>OHAL - Sıkıyönetim</a:t>
            </a:r>
          </a:p>
          <a:p>
            <a:endParaRPr lang="tr-TR" sz="3600" b="1" dirty="0" smtClean="0"/>
          </a:p>
          <a:p>
            <a:r>
              <a:rPr lang="tr-TR" sz="3600" b="1" dirty="0" smtClean="0"/>
              <a:t>Kolluk yetkisi</a:t>
            </a:r>
          </a:p>
          <a:p>
            <a:r>
              <a:rPr lang="tr-TR" sz="3600" dirty="0" smtClean="0"/>
              <a:t>	OHAL: polis-jandarma</a:t>
            </a:r>
          </a:p>
          <a:p>
            <a:r>
              <a:rPr lang="tr-TR" sz="3600" dirty="0" smtClean="0"/>
              <a:t>	Sıkıyönetim: asker</a:t>
            </a:r>
          </a:p>
          <a:p>
            <a:endParaRPr lang="tr-TR" sz="3600" dirty="0"/>
          </a:p>
          <a:p>
            <a:r>
              <a:rPr lang="tr-TR" sz="3600" b="1" dirty="0" smtClean="0"/>
              <a:t>Yargısal denetim</a:t>
            </a:r>
          </a:p>
          <a:p>
            <a:r>
              <a:rPr lang="tr-TR" sz="3600" dirty="0" smtClean="0"/>
              <a:t>	OHAL: var</a:t>
            </a:r>
          </a:p>
          <a:p>
            <a:r>
              <a:rPr lang="tr-TR" sz="3600" dirty="0" smtClean="0"/>
              <a:t>	Sıkıyönetim: yok (iptal davası açılamaz)</a:t>
            </a:r>
          </a:p>
        </p:txBody>
      </p:sp>
    </p:spTree>
    <p:extLst>
      <p:ext uri="{BB962C8B-B14F-4D97-AF65-F5344CB8AC3E}">
        <p14:creationId xmlns:p14="http://schemas.microsoft.com/office/powerpoint/2010/main" val="414355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35</a:t>
            </a:fld>
            <a:endParaRPr lang="tr-TR"/>
          </a:p>
        </p:txBody>
      </p:sp>
      <p:sp>
        <p:nvSpPr>
          <p:cNvPr id="4" name="Dikdörtgen 3"/>
          <p:cNvSpPr/>
          <p:nvPr/>
        </p:nvSpPr>
        <p:spPr>
          <a:xfrm>
            <a:off x="670111" y="473611"/>
            <a:ext cx="10851777" cy="5693866"/>
          </a:xfrm>
          <a:prstGeom prst="rect">
            <a:avLst/>
          </a:prstGeom>
        </p:spPr>
        <p:txBody>
          <a:bodyPr wrap="square">
            <a:spAutoFit/>
          </a:bodyPr>
          <a:lstStyle/>
          <a:p>
            <a:pPr algn="ctr"/>
            <a:r>
              <a:rPr lang="tr-TR" sz="4000" b="1" dirty="0"/>
              <a:t>IV. İdare </a:t>
            </a:r>
            <a:endParaRPr lang="tr-TR" sz="4000" b="1" dirty="0" smtClean="0"/>
          </a:p>
          <a:p>
            <a:pPr marL="342900" indent="-342900">
              <a:buAutoNum type="alphaUcPeriod"/>
            </a:pPr>
            <a:r>
              <a:rPr lang="tr-TR" sz="3600" b="1" dirty="0" smtClean="0"/>
              <a:t>İdarenin </a:t>
            </a:r>
            <a:r>
              <a:rPr lang="tr-TR" sz="3600" b="1" dirty="0"/>
              <a:t>esasları  </a:t>
            </a:r>
            <a:endParaRPr lang="tr-TR" sz="3600" b="1" dirty="0" smtClean="0"/>
          </a:p>
          <a:p>
            <a:pPr marL="342900" indent="-342900">
              <a:buAutoNum type="arabicPeriod"/>
            </a:pPr>
            <a:r>
              <a:rPr lang="tr-TR" sz="3600" b="1" dirty="0" smtClean="0"/>
              <a:t>İdarenin </a:t>
            </a:r>
            <a:r>
              <a:rPr lang="tr-TR" sz="3600" b="1" dirty="0"/>
              <a:t>bütünlüğü ve kamu tüzelkişiliği </a:t>
            </a:r>
            <a:endParaRPr lang="tr-TR" sz="3600" b="1" dirty="0" smtClean="0"/>
          </a:p>
          <a:p>
            <a:endParaRPr lang="tr-TR" dirty="0" smtClean="0"/>
          </a:p>
          <a:p>
            <a:pPr algn="ctr"/>
            <a:r>
              <a:rPr lang="tr-TR" sz="3200" dirty="0" smtClean="0"/>
              <a:t>İdare</a:t>
            </a:r>
            <a:r>
              <a:rPr lang="tr-TR" sz="3200" dirty="0"/>
              <a:t>, kuruluş ve görevleriyle bir bütündür ve kanunla düzenlenir.  </a:t>
            </a:r>
            <a:endParaRPr lang="tr-TR" sz="3200" dirty="0" smtClean="0"/>
          </a:p>
          <a:p>
            <a:endParaRPr lang="tr-TR" dirty="0"/>
          </a:p>
          <a:p>
            <a:pPr algn="ctr"/>
            <a:r>
              <a:rPr lang="tr-TR" sz="3200" dirty="0" smtClean="0"/>
              <a:t>İdarenin </a:t>
            </a:r>
            <a:r>
              <a:rPr lang="tr-TR" sz="3200" dirty="0"/>
              <a:t>kuruluş ve görevleri, </a:t>
            </a:r>
            <a:r>
              <a:rPr lang="tr-TR" sz="3200" u="sng" dirty="0"/>
              <a:t>merkezden yönetim </a:t>
            </a:r>
            <a:r>
              <a:rPr lang="tr-TR" sz="3200" dirty="0"/>
              <a:t>ve </a:t>
            </a:r>
            <a:r>
              <a:rPr lang="tr-TR" sz="3200" u="sng" dirty="0"/>
              <a:t>yerinden yönetim</a:t>
            </a:r>
            <a:r>
              <a:rPr lang="tr-TR" sz="3200" dirty="0"/>
              <a:t> esaslarına dayanır.  </a:t>
            </a:r>
            <a:endParaRPr lang="tr-TR" sz="3200" dirty="0" smtClean="0"/>
          </a:p>
          <a:p>
            <a:endParaRPr lang="tr-TR" dirty="0"/>
          </a:p>
          <a:p>
            <a:pPr algn="ctr"/>
            <a:r>
              <a:rPr lang="tr-TR" sz="3200" dirty="0" smtClean="0"/>
              <a:t>Kamu </a:t>
            </a:r>
            <a:r>
              <a:rPr lang="tr-TR" sz="3200" dirty="0"/>
              <a:t>tüzelkişiliği, ancak kanunla veya kanunun açıkça verdiği yetkiye dayanılarak kurulur. </a:t>
            </a:r>
          </a:p>
        </p:txBody>
      </p:sp>
    </p:spTree>
    <p:extLst>
      <p:ext uri="{BB962C8B-B14F-4D97-AF65-F5344CB8AC3E}">
        <p14:creationId xmlns:p14="http://schemas.microsoft.com/office/powerpoint/2010/main" val="38490760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36</a:t>
            </a:fld>
            <a:endParaRPr lang="tr-TR"/>
          </a:p>
        </p:txBody>
      </p:sp>
      <p:sp>
        <p:nvSpPr>
          <p:cNvPr id="4" name="Dikdörtgen 3"/>
          <p:cNvSpPr/>
          <p:nvPr/>
        </p:nvSpPr>
        <p:spPr>
          <a:xfrm>
            <a:off x="656664" y="503961"/>
            <a:ext cx="10878671" cy="5509200"/>
          </a:xfrm>
          <a:prstGeom prst="rect">
            <a:avLst/>
          </a:prstGeom>
        </p:spPr>
        <p:txBody>
          <a:bodyPr wrap="square">
            <a:spAutoFit/>
          </a:bodyPr>
          <a:lstStyle/>
          <a:p>
            <a:r>
              <a:rPr lang="tr-TR" sz="3600" b="1" dirty="0"/>
              <a:t>B. Yargı yolu </a:t>
            </a:r>
            <a:r>
              <a:rPr lang="tr-TR" sz="3600" b="1" dirty="0" smtClean="0"/>
              <a:t>(1)</a:t>
            </a:r>
          </a:p>
          <a:p>
            <a:endParaRPr lang="tr-TR" sz="2000" dirty="0" smtClean="0"/>
          </a:p>
          <a:p>
            <a:r>
              <a:rPr lang="tr-TR" sz="3200" dirty="0" smtClean="0"/>
              <a:t>İdarenin </a:t>
            </a:r>
            <a:r>
              <a:rPr lang="tr-TR" sz="3200" dirty="0"/>
              <a:t>her türlü eylem ve işlemlerine karşı yargı yolu açıktır. </a:t>
            </a:r>
            <a:endParaRPr lang="tr-TR" sz="3200" dirty="0" smtClean="0"/>
          </a:p>
          <a:p>
            <a:endParaRPr lang="tr-TR" sz="2000" dirty="0" smtClean="0"/>
          </a:p>
          <a:p>
            <a:pPr marL="538163" indent="-538163"/>
            <a:r>
              <a:rPr lang="tr-TR" sz="3200" dirty="0" smtClean="0"/>
              <a:t>Cumhurbaşkanının </a:t>
            </a:r>
            <a:r>
              <a:rPr lang="tr-TR" sz="3200" dirty="0"/>
              <a:t>tek başına yapacağı </a:t>
            </a:r>
            <a:r>
              <a:rPr lang="tr-TR" sz="3200" dirty="0" smtClean="0"/>
              <a:t>işlemler </a:t>
            </a:r>
            <a:r>
              <a:rPr lang="tr-TR" sz="3200" dirty="0"/>
              <a:t>ile Yüksek Askerî Şûranın kararları yargı denetimi dışındadır. </a:t>
            </a:r>
            <a:r>
              <a:rPr lang="tr-TR" sz="3200" dirty="0" smtClean="0"/>
              <a:t>Ancak</a:t>
            </a:r>
            <a:r>
              <a:rPr lang="tr-TR" sz="3200" dirty="0"/>
              <a:t>, Yüksek Askerî Şûranın terfi işlemleri ile kadrosuzluk nedeniyle emekliye ayırma hariç her türlü ilişik kesme kararlarına karşı yargı yolu açıktır. </a:t>
            </a:r>
            <a:endParaRPr lang="tr-TR" sz="3200" dirty="0" smtClean="0"/>
          </a:p>
          <a:p>
            <a:pPr marL="538163" indent="-538163"/>
            <a:endParaRPr lang="tr-TR" sz="2000" dirty="0" smtClean="0"/>
          </a:p>
          <a:p>
            <a:pPr marL="538163" indent="-538163"/>
            <a:r>
              <a:rPr lang="tr-TR" sz="3200" dirty="0" smtClean="0"/>
              <a:t>İdarî </a:t>
            </a:r>
            <a:r>
              <a:rPr lang="tr-TR" sz="3200" dirty="0"/>
              <a:t>işlemlere karşı açılacak davalarda süre, yazılı bildirim tarihinden başlar. </a:t>
            </a:r>
            <a:endParaRPr lang="tr-TR" sz="3200" dirty="0" smtClean="0"/>
          </a:p>
        </p:txBody>
      </p:sp>
    </p:spTree>
    <p:extLst>
      <p:ext uri="{BB962C8B-B14F-4D97-AF65-F5344CB8AC3E}">
        <p14:creationId xmlns:p14="http://schemas.microsoft.com/office/powerpoint/2010/main" val="162996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37</a:t>
            </a:fld>
            <a:endParaRPr lang="tr-TR"/>
          </a:p>
        </p:txBody>
      </p:sp>
      <p:sp>
        <p:nvSpPr>
          <p:cNvPr id="4" name="Dikdörtgen 3"/>
          <p:cNvSpPr/>
          <p:nvPr/>
        </p:nvSpPr>
        <p:spPr>
          <a:xfrm>
            <a:off x="656664" y="503961"/>
            <a:ext cx="10878671" cy="5693866"/>
          </a:xfrm>
          <a:prstGeom prst="rect">
            <a:avLst/>
          </a:prstGeom>
        </p:spPr>
        <p:txBody>
          <a:bodyPr wrap="square">
            <a:spAutoFit/>
          </a:bodyPr>
          <a:lstStyle/>
          <a:p>
            <a:r>
              <a:rPr lang="tr-TR" sz="3600" b="1" dirty="0"/>
              <a:t>B. Yargı yolu </a:t>
            </a:r>
            <a:r>
              <a:rPr lang="tr-TR" sz="3600" b="1" dirty="0" smtClean="0"/>
              <a:t>(2)</a:t>
            </a:r>
          </a:p>
          <a:p>
            <a:endParaRPr lang="tr-TR" sz="2400" dirty="0" smtClean="0"/>
          </a:p>
          <a:p>
            <a:pPr marL="538163" indent="-538163"/>
            <a:r>
              <a:rPr lang="tr-TR" sz="3600" dirty="0" smtClean="0"/>
              <a:t>Yargı </a:t>
            </a:r>
            <a:r>
              <a:rPr lang="tr-TR" sz="3600" dirty="0"/>
              <a:t>yetkisi, idarî eylem ve işlemlerin hukuka uygunluğunun denetimi ile sınırlı olup, hiçbir surette </a:t>
            </a:r>
            <a:r>
              <a:rPr lang="tr-TR" sz="3600" u="sng" dirty="0"/>
              <a:t>yerindelik denetimi </a:t>
            </a:r>
            <a:r>
              <a:rPr lang="tr-TR" sz="3600" dirty="0"/>
              <a:t>şeklinde kullanılamaz. </a:t>
            </a:r>
            <a:endParaRPr lang="tr-TR" sz="3600" dirty="0" smtClean="0"/>
          </a:p>
          <a:p>
            <a:pPr marL="538163" indent="-538163"/>
            <a:endParaRPr lang="tr-TR" sz="2400" dirty="0"/>
          </a:p>
          <a:p>
            <a:pPr marL="538163" indent="-538163"/>
            <a:r>
              <a:rPr lang="tr-TR" sz="3600" dirty="0" smtClean="0"/>
              <a:t>Yürütme </a:t>
            </a:r>
            <a:r>
              <a:rPr lang="tr-TR" sz="3600" dirty="0"/>
              <a:t>görevinin kanunlarda gösterilen şekil ve esaslara uygun olarak yerine getirilmesini kısıtlayacak, idarî eylem ve işlem niteliğinde veya takdir yetkisini kaldıracak biçimde yargı kararı verilemez. </a:t>
            </a:r>
            <a:endParaRPr lang="tr-TR" sz="3600" dirty="0" smtClean="0"/>
          </a:p>
          <a:p>
            <a:pPr marL="538163" indent="-538163"/>
            <a:endParaRPr lang="tr-TR" sz="2400" dirty="0" smtClean="0"/>
          </a:p>
        </p:txBody>
      </p:sp>
    </p:spTree>
    <p:extLst>
      <p:ext uri="{BB962C8B-B14F-4D97-AF65-F5344CB8AC3E}">
        <p14:creationId xmlns:p14="http://schemas.microsoft.com/office/powerpoint/2010/main" val="309494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38</a:t>
            </a:fld>
            <a:endParaRPr lang="tr-TR"/>
          </a:p>
        </p:txBody>
      </p:sp>
      <p:sp>
        <p:nvSpPr>
          <p:cNvPr id="4" name="Dikdörtgen 3"/>
          <p:cNvSpPr/>
          <p:nvPr/>
        </p:nvSpPr>
        <p:spPr>
          <a:xfrm>
            <a:off x="551330" y="503961"/>
            <a:ext cx="11376212" cy="5755422"/>
          </a:xfrm>
          <a:prstGeom prst="rect">
            <a:avLst/>
          </a:prstGeom>
        </p:spPr>
        <p:txBody>
          <a:bodyPr wrap="square">
            <a:spAutoFit/>
          </a:bodyPr>
          <a:lstStyle/>
          <a:p>
            <a:r>
              <a:rPr lang="tr-TR" sz="3200" b="1" dirty="0"/>
              <a:t>B. Yargı yolu </a:t>
            </a:r>
            <a:r>
              <a:rPr lang="tr-TR" sz="3200" b="1" dirty="0" smtClean="0"/>
              <a:t>(3)</a:t>
            </a:r>
          </a:p>
          <a:p>
            <a:endParaRPr lang="tr-TR" sz="1600" dirty="0" smtClean="0"/>
          </a:p>
          <a:p>
            <a:pPr marL="538163" indent="-538163"/>
            <a:r>
              <a:rPr lang="tr-TR" sz="3200" dirty="0" smtClean="0"/>
              <a:t>İdarî </a:t>
            </a:r>
            <a:r>
              <a:rPr lang="tr-TR" sz="3200" dirty="0"/>
              <a:t>işlemin uygulanması halinde telafisi güç veya imkânsız zararların doğması ve idarî işlemin açıkça hukuka aykırı olması şartlarının birlikte gerçekleşmesi durumunda gerekçe gösterilerek </a:t>
            </a:r>
            <a:r>
              <a:rPr lang="tr-TR" sz="3200" u="sng" dirty="0"/>
              <a:t>yürütmenin durdurulması</a:t>
            </a:r>
            <a:r>
              <a:rPr lang="tr-TR" sz="3200" dirty="0"/>
              <a:t>na karar verilebilir. </a:t>
            </a:r>
            <a:endParaRPr lang="tr-TR" sz="3200" dirty="0" smtClean="0"/>
          </a:p>
          <a:p>
            <a:pPr marL="538163" indent="-538163"/>
            <a:endParaRPr lang="tr-TR" sz="1600" dirty="0" smtClean="0"/>
          </a:p>
          <a:p>
            <a:pPr marL="538163" indent="-538163"/>
            <a:r>
              <a:rPr lang="tr-TR" sz="3200" dirty="0" smtClean="0"/>
              <a:t>Kanun</a:t>
            </a:r>
            <a:r>
              <a:rPr lang="tr-TR" sz="3200" dirty="0"/>
              <a:t>, olağanüstü hallerde, sıkıyönetim, seferberlik ve savaş halinde ayrıca millî güvenlik, kamu düzeni, genel sağlık nedenleri ile yürütmenin durdurulması kararı verilmesini sınırlayabilir. </a:t>
            </a:r>
            <a:endParaRPr lang="tr-TR" sz="3200" dirty="0" smtClean="0"/>
          </a:p>
          <a:p>
            <a:pPr marL="538163" indent="-538163"/>
            <a:endParaRPr lang="tr-TR" sz="1600" dirty="0" smtClean="0"/>
          </a:p>
          <a:p>
            <a:pPr marL="538163" indent="-538163"/>
            <a:r>
              <a:rPr lang="tr-TR" sz="3200" dirty="0" smtClean="0"/>
              <a:t>İdare</a:t>
            </a:r>
            <a:r>
              <a:rPr lang="tr-TR" sz="3200" dirty="0"/>
              <a:t>, kendi eylem ve işlemlerinden doğan zararı ödemekle yükümlüdür. </a:t>
            </a:r>
          </a:p>
        </p:txBody>
      </p:sp>
    </p:spTree>
    <p:extLst>
      <p:ext uri="{BB962C8B-B14F-4D97-AF65-F5344CB8AC3E}">
        <p14:creationId xmlns:p14="http://schemas.microsoft.com/office/powerpoint/2010/main" val="43515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39</a:t>
            </a:fld>
            <a:endParaRPr lang="tr-TR"/>
          </a:p>
        </p:txBody>
      </p:sp>
      <p:sp>
        <p:nvSpPr>
          <p:cNvPr id="4" name="Dikdörtgen 3"/>
          <p:cNvSpPr/>
          <p:nvPr/>
        </p:nvSpPr>
        <p:spPr>
          <a:xfrm>
            <a:off x="1452282" y="591671"/>
            <a:ext cx="10085294" cy="2092881"/>
          </a:xfrm>
          <a:prstGeom prst="rect">
            <a:avLst/>
          </a:prstGeom>
        </p:spPr>
        <p:txBody>
          <a:bodyPr wrap="square">
            <a:spAutoFit/>
          </a:bodyPr>
          <a:lstStyle/>
          <a:p>
            <a:r>
              <a:rPr lang="tr-TR" sz="4000" b="1" dirty="0"/>
              <a:t>C. İdarenin </a:t>
            </a:r>
            <a:r>
              <a:rPr lang="tr-TR" sz="4000" b="1" dirty="0" smtClean="0"/>
              <a:t>kuruluşu</a:t>
            </a:r>
          </a:p>
          <a:p>
            <a:r>
              <a:rPr lang="tr-TR" b="1" dirty="0" smtClean="0"/>
              <a:t> </a:t>
            </a:r>
          </a:p>
          <a:p>
            <a:pPr marL="342900" indent="-342900">
              <a:buAutoNum type="arabicPeriod"/>
            </a:pPr>
            <a:r>
              <a:rPr lang="tr-TR" sz="3600" dirty="0" smtClean="0"/>
              <a:t>Merkezî </a:t>
            </a:r>
            <a:r>
              <a:rPr lang="tr-TR" sz="3600" dirty="0"/>
              <a:t>idare </a:t>
            </a:r>
            <a:endParaRPr lang="tr-TR" sz="3600" dirty="0" smtClean="0"/>
          </a:p>
          <a:p>
            <a:pPr marL="342900" indent="-342900">
              <a:buAutoNum type="arabicPeriod"/>
            </a:pPr>
            <a:r>
              <a:rPr lang="tr-TR" sz="3600" dirty="0" smtClean="0"/>
              <a:t>Mahallî </a:t>
            </a:r>
            <a:r>
              <a:rPr lang="tr-TR" sz="3600" dirty="0"/>
              <a:t>idareler </a:t>
            </a:r>
          </a:p>
        </p:txBody>
      </p:sp>
      <p:graphicFrame>
        <p:nvGraphicFramePr>
          <p:cNvPr id="5" name="Diyagram 4"/>
          <p:cNvGraphicFramePr/>
          <p:nvPr>
            <p:extLst>
              <p:ext uri="{D42A27DB-BD31-4B8C-83A1-F6EECF244321}">
                <p14:modId xmlns:p14="http://schemas.microsoft.com/office/powerpoint/2010/main" val="857509041"/>
              </p:ext>
            </p:extLst>
          </p:nvPr>
        </p:nvGraphicFramePr>
        <p:xfrm>
          <a:off x="1048871" y="2684552"/>
          <a:ext cx="10488705" cy="34537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53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26141" y="551329"/>
            <a:ext cx="10703859" cy="3847207"/>
          </a:xfrm>
          <a:prstGeom prst="rect">
            <a:avLst/>
          </a:prstGeom>
        </p:spPr>
        <p:txBody>
          <a:bodyPr wrap="square">
            <a:spAutoFit/>
          </a:bodyPr>
          <a:lstStyle/>
          <a:p>
            <a:r>
              <a:rPr lang="tr-TR" sz="4400" b="1" dirty="0" smtClean="0"/>
              <a:t>Yürütme  </a:t>
            </a:r>
          </a:p>
          <a:p>
            <a:r>
              <a:rPr lang="tr-TR" sz="4000" dirty="0" smtClean="0"/>
              <a:t>I. Cumhurbaşkanı</a:t>
            </a:r>
          </a:p>
          <a:p>
            <a:r>
              <a:rPr lang="tr-TR" sz="4000" dirty="0" smtClean="0"/>
              <a:t>II. Bakanlar Kurulu </a:t>
            </a:r>
          </a:p>
          <a:p>
            <a:r>
              <a:rPr lang="tr-TR" sz="4000" dirty="0" smtClean="0"/>
              <a:t>III. Olağanüstü yönetim usulleri </a:t>
            </a:r>
          </a:p>
          <a:p>
            <a:r>
              <a:rPr lang="tr-TR" sz="4000" dirty="0" smtClean="0"/>
              <a:t>IV. İdare </a:t>
            </a:r>
          </a:p>
          <a:p>
            <a:endParaRPr lang="tr-TR" sz="4000" dirty="0"/>
          </a:p>
        </p:txBody>
      </p:sp>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a:t>
            </a:fld>
            <a:endParaRPr lang="tr-TR"/>
          </a:p>
        </p:txBody>
      </p:sp>
    </p:spTree>
    <p:extLst>
      <p:ext uri="{BB962C8B-B14F-4D97-AF65-F5344CB8AC3E}">
        <p14:creationId xmlns:p14="http://schemas.microsoft.com/office/powerpoint/2010/main" val="564889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40</a:t>
            </a:fld>
            <a:endParaRPr lang="tr-TR"/>
          </a:p>
        </p:txBody>
      </p:sp>
      <p:sp>
        <p:nvSpPr>
          <p:cNvPr id="4" name="Dikdörtgen 3"/>
          <p:cNvSpPr/>
          <p:nvPr/>
        </p:nvSpPr>
        <p:spPr>
          <a:xfrm>
            <a:off x="874059" y="672354"/>
            <a:ext cx="10690412" cy="4924425"/>
          </a:xfrm>
          <a:prstGeom prst="rect">
            <a:avLst/>
          </a:prstGeom>
        </p:spPr>
        <p:txBody>
          <a:bodyPr wrap="square">
            <a:spAutoFit/>
          </a:bodyPr>
          <a:lstStyle/>
          <a:p>
            <a:pPr marL="342900" indent="-342900">
              <a:buAutoNum type="arabicPeriod"/>
            </a:pPr>
            <a:r>
              <a:rPr lang="tr-TR" sz="3600" b="1" dirty="0" smtClean="0"/>
              <a:t>Merkezî </a:t>
            </a:r>
            <a:r>
              <a:rPr lang="tr-TR" sz="3600" b="1" dirty="0"/>
              <a:t>idare </a:t>
            </a:r>
            <a:endParaRPr lang="tr-TR" sz="3600" b="1" dirty="0" smtClean="0"/>
          </a:p>
          <a:p>
            <a:endParaRPr lang="tr-TR" dirty="0" smtClean="0"/>
          </a:p>
          <a:p>
            <a:pPr marL="538163" indent="-538163"/>
            <a:r>
              <a:rPr lang="tr-TR" sz="3200" dirty="0" smtClean="0"/>
              <a:t>Türkiye</a:t>
            </a:r>
            <a:r>
              <a:rPr lang="tr-TR" sz="3200" dirty="0"/>
              <a:t>, merkezî idare kuruluşu bakımından, </a:t>
            </a:r>
            <a:r>
              <a:rPr lang="tr-TR" sz="3200" dirty="0" smtClean="0"/>
              <a:t>coğrafi </a:t>
            </a:r>
            <a:r>
              <a:rPr lang="tr-TR" sz="3200" dirty="0"/>
              <a:t>durumuna, ekonomik şartlara ve kamu hizmetlerinin gereklerine göre, illere; iller de diğer kademeli bölümlere ayrılır. </a:t>
            </a:r>
            <a:endParaRPr lang="tr-TR" sz="3200" dirty="0" smtClean="0"/>
          </a:p>
          <a:p>
            <a:pPr marL="538163" indent="-538163"/>
            <a:endParaRPr lang="tr-TR" dirty="0" smtClean="0"/>
          </a:p>
          <a:p>
            <a:pPr marL="538163" indent="-538163"/>
            <a:r>
              <a:rPr lang="tr-TR" sz="3200" dirty="0" smtClean="0"/>
              <a:t>İllerin </a:t>
            </a:r>
            <a:r>
              <a:rPr lang="tr-TR" sz="3200" dirty="0"/>
              <a:t>idaresi </a:t>
            </a:r>
            <a:r>
              <a:rPr lang="tr-TR" sz="3200" u="sng" dirty="0"/>
              <a:t>yetki genişliği </a:t>
            </a:r>
            <a:r>
              <a:rPr lang="tr-TR" sz="3200" dirty="0"/>
              <a:t>esasına dayanır. </a:t>
            </a:r>
            <a:endParaRPr lang="tr-TR" sz="3200" dirty="0" smtClean="0"/>
          </a:p>
          <a:p>
            <a:pPr marL="538163" indent="-538163"/>
            <a:endParaRPr lang="tr-TR" dirty="0" smtClean="0"/>
          </a:p>
          <a:p>
            <a:pPr marL="538163" indent="-538163"/>
            <a:r>
              <a:rPr lang="tr-TR" sz="3200" dirty="0" smtClean="0"/>
              <a:t>Kamu </a:t>
            </a:r>
            <a:r>
              <a:rPr lang="tr-TR" sz="3200" dirty="0"/>
              <a:t>hizmetlerinin görülmesinde verim ve uyum sağlamak amacıyla, birden çok ili içine alan merkezî idare teşkilatı kurulabilir. </a:t>
            </a:r>
          </a:p>
        </p:txBody>
      </p:sp>
    </p:spTree>
    <p:extLst>
      <p:ext uri="{BB962C8B-B14F-4D97-AF65-F5344CB8AC3E}">
        <p14:creationId xmlns:p14="http://schemas.microsoft.com/office/powerpoint/2010/main" val="2427608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41</a:t>
            </a:fld>
            <a:endParaRPr lang="tr-TR"/>
          </a:p>
        </p:txBody>
      </p:sp>
      <p:sp>
        <p:nvSpPr>
          <p:cNvPr id="4" name="Dikdörtgen 3"/>
          <p:cNvSpPr/>
          <p:nvPr/>
        </p:nvSpPr>
        <p:spPr>
          <a:xfrm>
            <a:off x="697006" y="568527"/>
            <a:ext cx="10797988" cy="5816977"/>
          </a:xfrm>
          <a:prstGeom prst="rect">
            <a:avLst/>
          </a:prstGeom>
        </p:spPr>
        <p:txBody>
          <a:bodyPr wrap="square">
            <a:spAutoFit/>
          </a:bodyPr>
          <a:lstStyle/>
          <a:p>
            <a:r>
              <a:rPr lang="tr-TR" sz="2800" b="1" dirty="0"/>
              <a:t>2. Mahallî idareler  </a:t>
            </a:r>
            <a:r>
              <a:rPr lang="tr-TR" sz="2800" b="1" dirty="0" smtClean="0"/>
              <a:t>(1)</a:t>
            </a:r>
          </a:p>
          <a:p>
            <a:endParaRPr lang="tr-TR" sz="2400" dirty="0" smtClean="0"/>
          </a:p>
          <a:p>
            <a:pPr marL="538163" indent="-538163"/>
            <a:r>
              <a:rPr lang="tr-TR" sz="2400" dirty="0" smtClean="0"/>
              <a:t>Mahallî </a:t>
            </a:r>
            <a:r>
              <a:rPr lang="tr-TR" sz="2400" dirty="0"/>
              <a:t>idareler; il, belediye veya köy halkının mahallî müşterek ihtiyaçlarını karşılamak üzere kuruluş esasları kanunla belirtilen ve karar organları, gene kanunda gösterilen, seçmenler tarafından seçilerek oluşturulan </a:t>
            </a:r>
            <a:r>
              <a:rPr lang="tr-TR" sz="2400" u="sng" dirty="0"/>
              <a:t>kamu tüzelkişileri</a:t>
            </a:r>
            <a:r>
              <a:rPr lang="tr-TR" sz="2400" dirty="0"/>
              <a:t>dir. </a:t>
            </a:r>
            <a:endParaRPr lang="tr-TR" sz="2400" dirty="0" smtClean="0"/>
          </a:p>
          <a:p>
            <a:pPr marL="538163" indent="-538163"/>
            <a:endParaRPr lang="tr-TR" sz="1400" dirty="0"/>
          </a:p>
          <a:p>
            <a:pPr marL="538163" indent="-538163"/>
            <a:r>
              <a:rPr lang="tr-TR" sz="2400" dirty="0" smtClean="0"/>
              <a:t>Mahallî </a:t>
            </a:r>
            <a:r>
              <a:rPr lang="tr-TR" sz="2400" dirty="0"/>
              <a:t>idarelerin kuruluş ve görevleri ile yetkileri, </a:t>
            </a:r>
            <a:r>
              <a:rPr lang="tr-TR" sz="2400" u="sng" dirty="0"/>
              <a:t>yerinden yönetim ilkesi</a:t>
            </a:r>
            <a:r>
              <a:rPr lang="tr-TR" sz="2400" dirty="0"/>
              <a:t>ne uygun olarak kanunla düzenlenir. </a:t>
            </a:r>
            <a:endParaRPr lang="tr-TR" sz="2400" dirty="0" smtClean="0"/>
          </a:p>
          <a:p>
            <a:pPr marL="538163" indent="-538163"/>
            <a:endParaRPr lang="tr-TR" sz="1400" dirty="0" smtClean="0"/>
          </a:p>
          <a:p>
            <a:pPr marL="538163" indent="-538163"/>
            <a:r>
              <a:rPr lang="tr-TR" sz="2400" dirty="0" smtClean="0"/>
              <a:t>Mahallî </a:t>
            </a:r>
            <a:r>
              <a:rPr lang="tr-TR" sz="2400" dirty="0"/>
              <a:t>idarelerin </a:t>
            </a:r>
            <a:r>
              <a:rPr lang="tr-TR" sz="2400" u="sng" dirty="0"/>
              <a:t>seçimleri</a:t>
            </a:r>
            <a:r>
              <a:rPr lang="tr-TR" sz="2400" dirty="0"/>
              <a:t>, </a:t>
            </a:r>
            <a:r>
              <a:rPr lang="tr-TR" sz="2400" dirty="0" smtClean="0"/>
              <a:t>beş </a:t>
            </a:r>
            <a:r>
              <a:rPr lang="tr-TR" sz="2400" dirty="0"/>
              <a:t>yılda bir yapılır. </a:t>
            </a:r>
            <a:endParaRPr lang="tr-TR" sz="2400" dirty="0" smtClean="0"/>
          </a:p>
          <a:p>
            <a:pPr marL="538163" indent="-538163"/>
            <a:r>
              <a:rPr lang="tr-TR" sz="2400" dirty="0" smtClean="0"/>
              <a:t>Ancak</a:t>
            </a:r>
            <a:r>
              <a:rPr lang="tr-TR" sz="2400" dirty="0"/>
              <a:t>, milletvekili genel veya ara seçiminden önceki veya sonraki bir yıl içinde yapılması gereken mahallî idareler organlarına veya bu organların üyelerine ilişkin genel veya ara seçimler milletvekili genel veya ara seçimleriyle birlikte yapılır. </a:t>
            </a:r>
            <a:endParaRPr lang="tr-TR" sz="2400" dirty="0" smtClean="0"/>
          </a:p>
          <a:p>
            <a:endParaRPr lang="tr-TR" sz="1400" dirty="0"/>
          </a:p>
          <a:p>
            <a:r>
              <a:rPr lang="tr-TR" sz="2400" dirty="0" smtClean="0"/>
              <a:t>Kanun</a:t>
            </a:r>
            <a:r>
              <a:rPr lang="tr-TR" sz="2400" dirty="0"/>
              <a:t>, büyük yerleşim merkezleri için özel yönetim biçimleri getirebilir. </a:t>
            </a:r>
          </a:p>
        </p:txBody>
      </p:sp>
    </p:spTree>
    <p:extLst>
      <p:ext uri="{BB962C8B-B14F-4D97-AF65-F5344CB8AC3E}">
        <p14:creationId xmlns:p14="http://schemas.microsoft.com/office/powerpoint/2010/main" val="2402863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42</a:t>
            </a:fld>
            <a:endParaRPr lang="tr-TR"/>
          </a:p>
        </p:txBody>
      </p:sp>
      <p:sp>
        <p:nvSpPr>
          <p:cNvPr id="4" name="Dikdörtgen 3"/>
          <p:cNvSpPr/>
          <p:nvPr/>
        </p:nvSpPr>
        <p:spPr>
          <a:xfrm>
            <a:off x="697006" y="460951"/>
            <a:ext cx="10797988" cy="6063198"/>
          </a:xfrm>
          <a:prstGeom prst="rect">
            <a:avLst/>
          </a:prstGeom>
        </p:spPr>
        <p:txBody>
          <a:bodyPr wrap="square">
            <a:spAutoFit/>
          </a:bodyPr>
          <a:lstStyle/>
          <a:p>
            <a:r>
              <a:rPr lang="tr-TR" sz="3200" b="1" dirty="0"/>
              <a:t>2. Mahallî idareler  </a:t>
            </a:r>
            <a:r>
              <a:rPr lang="tr-TR" sz="3200" b="1" dirty="0" smtClean="0"/>
              <a:t>(2)</a:t>
            </a:r>
          </a:p>
          <a:p>
            <a:endParaRPr lang="tr-TR" sz="1600" dirty="0" smtClean="0"/>
          </a:p>
          <a:p>
            <a:pPr marL="538163" indent="-538163"/>
            <a:r>
              <a:rPr lang="tr-TR" sz="2800" dirty="0" smtClean="0"/>
              <a:t>Mahallî </a:t>
            </a:r>
            <a:r>
              <a:rPr lang="tr-TR" sz="2800" dirty="0"/>
              <a:t>idarelerin seçilmiş organlarının, organlık sıfatını kazanmalarına ilişkin itirazların çözümü ve kaybetmeleri, konusundaki denetim yargı yolu ile olur. </a:t>
            </a:r>
            <a:endParaRPr lang="tr-TR" sz="2800" dirty="0" smtClean="0"/>
          </a:p>
          <a:p>
            <a:endParaRPr lang="tr-TR" sz="1600" dirty="0"/>
          </a:p>
          <a:p>
            <a:pPr marL="538163" indent="-538163"/>
            <a:r>
              <a:rPr lang="tr-TR" sz="2800" dirty="0"/>
              <a:t>G</a:t>
            </a:r>
            <a:r>
              <a:rPr lang="tr-TR" sz="2800" dirty="0" smtClean="0"/>
              <a:t>örevleri </a:t>
            </a:r>
            <a:r>
              <a:rPr lang="tr-TR" sz="2800" dirty="0"/>
              <a:t>ile ilgili bir suç sebebi ile hakkında soruşturma veya kovuşturma açılan mahallî idare organları veya bu organların üyelerini, İçişleri Bakanı, geçici bir tedbir olarak, kesin hükme kadar uzaklaştırabilir. </a:t>
            </a:r>
            <a:endParaRPr lang="tr-TR" sz="2800" dirty="0" smtClean="0"/>
          </a:p>
          <a:p>
            <a:endParaRPr lang="tr-TR" sz="1600" dirty="0"/>
          </a:p>
          <a:p>
            <a:pPr marL="538163" indent="-538163"/>
            <a:r>
              <a:rPr lang="tr-TR" sz="2800" u="sng" dirty="0" smtClean="0"/>
              <a:t>Merkezî </a:t>
            </a:r>
            <a:r>
              <a:rPr lang="tr-TR" sz="2800" u="sng" dirty="0"/>
              <a:t>idare</a:t>
            </a:r>
            <a:r>
              <a:rPr lang="tr-TR" sz="2800" dirty="0"/>
              <a:t>, mahallî idareler üzerinde, mahallî hizmetlerin idarenin bütünlüğü ilkesine uygun şekilde yürütülmesi, kamu görevlerinde birliğin sağlanması, toplum yararının korunması ve mahallî ihtiyaçların gereği gibi karşılanması amacıyla, kanunda belirtilen esas ve usuller dairesinde </a:t>
            </a:r>
            <a:r>
              <a:rPr lang="tr-TR" sz="2800" u="sng" dirty="0"/>
              <a:t>idarî vesayet yetkisine sahiptir</a:t>
            </a:r>
            <a:r>
              <a:rPr lang="tr-TR" sz="2800" dirty="0"/>
              <a:t>.  </a:t>
            </a:r>
            <a:endParaRPr lang="tr-TR" sz="2800" dirty="0" smtClean="0"/>
          </a:p>
        </p:txBody>
      </p:sp>
    </p:spTree>
    <p:extLst>
      <p:ext uri="{BB962C8B-B14F-4D97-AF65-F5344CB8AC3E}">
        <p14:creationId xmlns:p14="http://schemas.microsoft.com/office/powerpoint/2010/main" val="4159496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43</a:t>
            </a:fld>
            <a:endParaRPr lang="tr-TR"/>
          </a:p>
        </p:txBody>
      </p:sp>
      <p:sp>
        <p:nvSpPr>
          <p:cNvPr id="4" name="Dikdörtgen 3"/>
          <p:cNvSpPr/>
          <p:nvPr/>
        </p:nvSpPr>
        <p:spPr>
          <a:xfrm>
            <a:off x="697006" y="568527"/>
            <a:ext cx="10797988" cy="5139869"/>
          </a:xfrm>
          <a:prstGeom prst="rect">
            <a:avLst/>
          </a:prstGeom>
        </p:spPr>
        <p:txBody>
          <a:bodyPr wrap="square">
            <a:spAutoFit/>
          </a:bodyPr>
          <a:lstStyle/>
          <a:p>
            <a:r>
              <a:rPr lang="tr-TR" sz="4000" b="1" dirty="0"/>
              <a:t>2. Mahallî idareler  </a:t>
            </a:r>
            <a:r>
              <a:rPr lang="tr-TR" sz="4000" b="1" dirty="0" smtClean="0"/>
              <a:t>(3)</a:t>
            </a:r>
          </a:p>
          <a:p>
            <a:endParaRPr lang="tr-TR" sz="3600" dirty="0"/>
          </a:p>
          <a:p>
            <a:pPr marL="538163" indent="-538163"/>
            <a:r>
              <a:rPr lang="tr-TR" sz="3600" dirty="0" smtClean="0"/>
              <a:t>Mahallî </a:t>
            </a:r>
            <a:r>
              <a:rPr lang="tr-TR" sz="3600" dirty="0"/>
              <a:t>idarelerin belirli kamu hizmetlerinin görülmesi amacı ile, kendi aralarında Bakanlar Kurulunun izni ile birlik kurmaları, görevleri, yetkileri, maliye ve kolluk işleri ve merkezî idare ile karşılıklı bağ ve ilgileri kanunla düzenlenir. </a:t>
            </a:r>
            <a:endParaRPr lang="tr-TR" sz="3600" dirty="0" smtClean="0"/>
          </a:p>
          <a:p>
            <a:endParaRPr lang="tr-TR" sz="3600" dirty="0"/>
          </a:p>
          <a:p>
            <a:r>
              <a:rPr lang="tr-TR" sz="3600" dirty="0" smtClean="0"/>
              <a:t>Bu </a:t>
            </a:r>
            <a:r>
              <a:rPr lang="tr-TR" sz="3600" dirty="0"/>
              <a:t>idarelere, görevleri ile orantılı gelir kaynakları sağlanır. </a:t>
            </a:r>
          </a:p>
        </p:txBody>
      </p:sp>
    </p:spTree>
    <p:extLst>
      <p:ext uri="{BB962C8B-B14F-4D97-AF65-F5344CB8AC3E}">
        <p14:creationId xmlns:p14="http://schemas.microsoft.com/office/powerpoint/2010/main" val="15289867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44</a:t>
            </a:fld>
            <a:endParaRPr lang="tr-TR"/>
          </a:p>
        </p:txBody>
      </p:sp>
      <p:sp>
        <p:nvSpPr>
          <p:cNvPr id="4" name="Dikdörtgen 3"/>
          <p:cNvSpPr/>
          <p:nvPr/>
        </p:nvSpPr>
        <p:spPr>
          <a:xfrm>
            <a:off x="699247" y="578224"/>
            <a:ext cx="11066929" cy="6001643"/>
          </a:xfrm>
          <a:prstGeom prst="rect">
            <a:avLst/>
          </a:prstGeom>
        </p:spPr>
        <p:txBody>
          <a:bodyPr wrap="square">
            <a:spAutoFit/>
          </a:bodyPr>
          <a:lstStyle/>
          <a:p>
            <a:r>
              <a:rPr lang="tr-TR" sz="2800" b="1" dirty="0"/>
              <a:t>D. Kamu hizmeti görevlileriyle ilgili hükümler </a:t>
            </a:r>
            <a:endParaRPr lang="tr-TR" sz="1600" dirty="0" smtClean="0"/>
          </a:p>
          <a:p>
            <a:pPr marL="342900" indent="-342900">
              <a:buAutoNum type="arabicPeriod"/>
            </a:pPr>
            <a:r>
              <a:rPr lang="tr-TR" sz="2800" b="1" dirty="0" smtClean="0"/>
              <a:t>Genel </a:t>
            </a:r>
            <a:r>
              <a:rPr lang="tr-TR" sz="2800" b="1" dirty="0"/>
              <a:t>ilkeler </a:t>
            </a:r>
            <a:endParaRPr lang="tr-TR" sz="2800" b="1" dirty="0" smtClean="0"/>
          </a:p>
          <a:p>
            <a:endParaRPr lang="tr-TR" sz="1600" dirty="0" smtClean="0"/>
          </a:p>
          <a:p>
            <a:pPr marL="538163" indent="-538163"/>
            <a:r>
              <a:rPr lang="tr-TR" sz="2800" dirty="0" smtClean="0"/>
              <a:t>Devletin</a:t>
            </a:r>
            <a:r>
              <a:rPr lang="tr-TR" sz="2800" dirty="0"/>
              <a:t>, kamu iktisadî teşebbüsleri ve diğer kamu tüzelkişilerinin genel idare esaslarına göre yürütmekle yükümlü oldukları kamu hizmetlerinin gerektirdiği aslî ve sürekli görevler, </a:t>
            </a:r>
            <a:r>
              <a:rPr lang="tr-TR" sz="2800" u="sng" dirty="0"/>
              <a:t>memurlar ve diğer kamu görevlileri</a:t>
            </a:r>
            <a:r>
              <a:rPr lang="tr-TR" sz="2800" dirty="0"/>
              <a:t> eliyle görülür. </a:t>
            </a:r>
            <a:endParaRPr lang="tr-TR" sz="2800" dirty="0" smtClean="0"/>
          </a:p>
          <a:p>
            <a:pPr marL="538163" indent="-538163"/>
            <a:endParaRPr lang="tr-TR" sz="1600" dirty="0" smtClean="0"/>
          </a:p>
          <a:p>
            <a:pPr marL="538163" indent="-538163"/>
            <a:r>
              <a:rPr lang="tr-TR" sz="2800" dirty="0" smtClean="0"/>
              <a:t>Memurların </a:t>
            </a:r>
            <a:r>
              <a:rPr lang="tr-TR" sz="2800" dirty="0"/>
              <a:t>ve diğer kamu görevlilerinin nitelikleri, atanmaları, görev ve yetkileri, hakları ve yükümlülükleri, aylık ve ödenekleri ve diğer özlük işleri kanunla düzenlenir. </a:t>
            </a:r>
            <a:endParaRPr lang="tr-TR" sz="2800" dirty="0" smtClean="0"/>
          </a:p>
          <a:p>
            <a:pPr marL="538163" indent="-538163"/>
            <a:r>
              <a:rPr lang="tr-TR" sz="2800" dirty="0" smtClean="0"/>
              <a:t>Ancak</a:t>
            </a:r>
            <a:r>
              <a:rPr lang="tr-TR" sz="2800" dirty="0"/>
              <a:t>, malî ve sosyal haklara ilişkin toplu sözleşme hükümleri saklıdır. </a:t>
            </a:r>
            <a:endParaRPr lang="tr-TR" sz="2800" dirty="0" smtClean="0"/>
          </a:p>
          <a:p>
            <a:pPr marL="538163" indent="-538163"/>
            <a:endParaRPr lang="tr-TR" sz="1600" dirty="0"/>
          </a:p>
          <a:p>
            <a:pPr marL="538163" indent="-538163"/>
            <a:r>
              <a:rPr lang="tr-TR" sz="2800" dirty="0" smtClean="0"/>
              <a:t>Üst </a:t>
            </a:r>
            <a:r>
              <a:rPr lang="tr-TR" sz="2800" dirty="0"/>
              <a:t>kademe yöneticilerinin yetiştirilme usul ve esasları, kanunla özel olarak düzenlenir. </a:t>
            </a:r>
          </a:p>
        </p:txBody>
      </p:sp>
    </p:spTree>
    <p:extLst>
      <p:ext uri="{BB962C8B-B14F-4D97-AF65-F5344CB8AC3E}">
        <p14:creationId xmlns:p14="http://schemas.microsoft.com/office/powerpoint/2010/main" val="2789787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45</a:t>
            </a:fld>
            <a:endParaRPr lang="tr-TR"/>
          </a:p>
        </p:txBody>
      </p:sp>
      <p:sp>
        <p:nvSpPr>
          <p:cNvPr id="4" name="Dikdörtgen 3"/>
          <p:cNvSpPr/>
          <p:nvPr/>
        </p:nvSpPr>
        <p:spPr>
          <a:xfrm>
            <a:off x="643217" y="454149"/>
            <a:ext cx="10905565" cy="5847755"/>
          </a:xfrm>
          <a:prstGeom prst="rect">
            <a:avLst/>
          </a:prstGeom>
        </p:spPr>
        <p:txBody>
          <a:bodyPr wrap="square">
            <a:spAutoFit/>
          </a:bodyPr>
          <a:lstStyle/>
          <a:p>
            <a:r>
              <a:rPr lang="tr-TR" sz="3200" b="1" dirty="0"/>
              <a:t>D. Kamu hizmeti görevlileriyle ilgili hükümler </a:t>
            </a:r>
            <a:endParaRPr lang="tr-TR" dirty="0"/>
          </a:p>
          <a:p>
            <a:r>
              <a:rPr lang="tr-TR" sz="3200" b="1" dirty="0" smtClean="0"/>
              <a:t>2</a:t>
            </a:r>
            <a:r>
              <a:rPr lang="tr-TR" sz="3200" b="1" dirty="0"/>
              <a:t>. Görev ve sorumlulukları, disiplin kovuşturulmasında güvence </a:t>
            </a:r>
            <a:endParaRPr lang="tr-TR" sz="3200" b="1" dirty="0" smtClean="0"/>
          </a:p>
          <a:p>
            <a:endParaRPr lang="tr-TR" sz="1200" dirty="0" smtClean="0"/>
          </a:p>
          <a:p>
            <a:pPr marL="538163" indent="-538163"/>
            <a:r>
              <a:rPr lang="tr-TR" sz="3000" dirty="0" smtClean="0"/>
              <a:t>Memurlar </a:t>
            </a:r>
            <a:r>
              <a:rPr lang="tr-TR" sz="3000" dirty="0"/>
              <a:t>ve diğer kamu görevlileri Anayasa ve kanunlara sadık kalarak faaliyette bulunmakla yükümlüdürler. </a:t>
            </a:r>
            <a:endParaRPr lang="tr-TR" sz="3000" dirty="0" smtClean="0"/>
          </a:p>
          <a:p>
            <a:pPr marL="538163" indent="-538163"/>
            <a:endParaRPr lang="tr-TR" sz="1400" dirty="0" smtClean="0"/>
          </a:p>
          <a:p>
            <a:pPr marL="538163" indent="-538163"/>
            <a:r>
              <a:rPr lang="tr-TR" sz="3000" dirty="0" smtClean="0"/>
              <a:t>Memurlar </a:t>
            </a:r>
            <a:r>
              <a:rPr lang="tr-TR" sz="3000" dirty="0"/>
              <a:t>ve diğer kamu görevlileri ile kamu kurumu niteliğindeki meslek kuruluşları ve bunların üst kuruluşları mensuplarına </a:t>
            </a:r>
            <a:r>
              <a:rPr lang="tr-TR" sz="3000" u="sng" dirty="0"/>
              <a:t>savunma hakkı </a:t>
            </a:r>
            <a:r>
              <a:rPr lang="tr-TR" sz="3000" dirty="0"/>
              <a:t>tanınmadıkça disiplin cezası verilemez. </a:t>
            </a:r>
            <a:endParaRPr lang="tr-TR" sz="3000" dirty="0" smtClean="0"/>
          </a:p>
          <a:p>
            <a:pPr marL="538163" indent="-538163"/>
            <a:r>
              <a:rPr lang="tr-TR" sz="1400" dirty="0" smtClean="0"/>
              <a:t> </a:t>
            </a:r>
          </a:p>
          <a:p>
            <a:pPr marL="538163" indent="-538163"/>
            <a:r>
              <a:rPr lang="tr-TR" sz="3000" dirty="0" smtClean="0"/>
              <a:t>Disiplin </a:t>
            </a:r>
            <a:r>
              <a:rPr lang="tr-TR" sz="3000" dirty="0"/>
              <a:t>kararları yargı denetimi dışında bırakılamaz. </a:t>
            </a:r>
            <a:endParaRPr lang="tr-TR" sz="3000" dirty="0" smtClean="0"/>
          </a:p>
          <a:p>
            <a:pPr marL="538163" indent="-538163"/>
            <a:endParaRPr lang="tr-TR" sz="1600" dirty="0" smtClean="0"/>
          </a:p>
          <a:p>
            <a:pPr marL="538163" indent="-538163"/>
            <a:r>
              <a:rPr lang="tr-TR" sz="3000" dirty="0" smtClean="0"/>
              <a:t>Silahlı </a:t>
            </a:r>
            <a:r>
              <a:rPr lang="tr-TR" sz="3000" dirty="0"/>
              <a:t>Kuvvetler mensupları ile hâkimler ve savcılar hakkındaki hükümler saklıdır.  </a:t>
            </a:r>
            <a:endParaRPr lang="tr-TR" sz="3000" dirty="0" smtClean="0"/>
          </a:p>
        </p:txBody>
      </p:sp>
    </p:spTree>
    <p:extLst>
      <p:ext uri="{BB962C8B-B14F-4D97-AF65-F5344CB8AC3E}">
        <p14:creationId xmlns:p14="http://schemas.microsoft.com/office/powerpoint/2010/main" val="2441058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46</a:t>
            </a:fld>
            <a:endParaRPr lang="tr-TR"/>
          </a:p>
        </p:txBody>
      </p:sp>
      <p:sp>
        <p:nvSpPr>
          <p:cNvPr id="4" name="Dikdörtgen 3"/>
          <p:cNvSpPr/>
          <p:nvPr/>
        </p:nvSpPr>
        <p:spPr>
          <a:xfrm>
            <a:off x="643217" y="454149"/>
            <a:ext cx="10905565" cy="5755422"/>
          </a:xfrm>
          <a:prstGeom prst="rect">
            <a:avLst/>
          </a:prstGeom>
        </p:spPr>
        <p:txBody>
          <a:bodyPr wrap="square">
            <a:spAutoFit/>
          </a:bodyPr>
          <a:lstStyle/>
          <a:p>
            <a:r>
              <a:rPr lang="tr-TR" sz="3200" b="1" dirty="0"/>
              <a:t>D. Kamu hizmeti görevlileriyle ilgili hükümler </a:t>
            </a:r>
            <a:endParaRPr lang="tr-TR" dirty="0"/>
          </a:p>
          <a:p>
            <a:r>
              <a:rPr lang="tr-TR" sz="3200" b="1" dirty="0" smtClean="0"/>
              <a:t>2</a:t>
            </a:r>
            <a:r>
              <a:rPr lang="tr-TR" sz="3200" b="1" dirty="0"/>
              <a:t>. Görev ve sorumlulukları, disiplin kovuşturulmasında güvence </a:t>
            </a:r>
            <a:endParaRPr lang="tr-TR" sz="3200" b="1" dirty="0" smtClean="0"/>
          </a:p>
          <a:p>
            <a:endParaRPr lang="tr-TR" sz="2000" dirty="0"/>
          </a:p>
          <a:p>
            <a:pPr marL="538163" indent="-538163"/>
            <a:r>
              <a:rPr lang="tr-TR" sz="3200" dirty="0" smtClean="0"/>
              <a:t>Memurlar </a:t>
            </a:r>
            <a:r>
              <a:rPr lang="tr-TR" sz="3200" dirty="0"/>
              <a:t>ve diğer kamu görevlilerinin yetkilerini kullanırken işledikleri kusurlardan doğan </a:t>
            </a:r>
            <a:r>
              <a:rPr lang="tr-TR" sz="3200" u="sng" dirty="0"/>
              <a:t>tazminat davaları</a:t>
            </a:r>
            <a:r>
              <a:rPr lang="tr-TR" sz="3200" dirty="0"/>
              <a:t>, kendilerine rücu edilmek kaydıyla ve kanunun gösterdiği şekil ve şartlara uygun olarak, ancak </a:t>
            </a:r>
            <a:r>
              <a:rPr lang="tr-TR" sz="3200" u="sng" dirty="0"/>
              <a:t>idare aleyhine </a:t>
            </a:r>
            <a:r>
              <a:rPr lang="tr-TR" sz="3200" dirty="0"/>
              <a:t>açılabilir. </a:t>
            </a:r>
            <a:endParaRPr lang="tr-TR" sz="3200" dirty="0" smtClean="0"/>
          </a:p>
          <a:p>
            <a:pPr marL="538163" indent="-538163"/>
            <a:endParaRPr lang="tr-TR" sz="2000" dirty="0"/>
          </a:p>
          <a:p>
            <a:pPr marL="538163" indent="-538163"/>
            <a:r>
              <a:rPr lang="tr-TR" sz="3200" dirty="0" smtClean="0"/>
              <a:t>Memurlar </a:t>
            </a:r>
            <a:r>
              <a:rPr lang="tr-TR" sz="3200" dirty="0"/>
              <a:t>ve diğer kamu görevlileri hakkında işledikleri iddia edilen suçlardan ötürü </a:t>
            </a:r>
            <a:r>
              <a:rPr lang="tr-TR" sz="3200" u="sng" dirty="0"/>
              <a:t>ceza kovuşturması açılması</a:t>
            </a:r>
            <a:r>
              <a:rPr lang="tr-TR" sz="3200" dirty="0"/>
              <a:t>, kanunla belirlenen istisnalar dışında, kanunun gösterdiği </a:t>
            </a:r>
            <a:r>
              <a:rPr lang="tr-TR" sz="3200" u="sng" dirty="0"/>
              <a:t>idarî merciin iznine</a:t>
            </a:r>
            <a:r>
              <a:rPr lang="tr-TR" sz="3200" dirty="0"/>
              <a:t> bağlıdır. </a:t>
            </a:r>
          </a:p>
        </p:txBody>
      </p:sp>
    </p:spTree>
    <p:extLst>
      <p:ext uri="{BB962C8B-B14F-4D97-AF65-F5344CB8AC3E}">
        <p14:creationId xmlns:p14="http://schemas.microsoft.com/office/powerpoint/2010/main" val="14845221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47</a:t>
            </a:fld>
            <a:endParaRPr lang="tr-TR"/>
          </a:p>
        </p:txBody>
      </p:sp>
      <p:sp>
        <p:nvSpPr>
          <p:cNvPr id="4" name="Dikdörtgen 3"/>
          <p:cNvSpPr/>
          <p:nvPr/>
        </p:nvSpPr>
        <p:spPr>
          <a:xfrm>
            <a:off x="609600" y="352656"/>
            <a:ext cx="11170024" cy="6309420"/>
          </a:xfrm>
          <a:prstGeom prst="rect">
            <a:avLst/>
          </a:prstGeom>
        </p:spPr>
        <p:txBody>
          <a:bodyPr wrap="square">
            <a:spAutoFit/>
          </a:bodyPr>
          <a:lstStyle/>
          <a:p>
            <a:r>
              <a:rPr lang="tr-TR" sz="2800" b="1" dirty="0"/>
              <a:t>E. Yükseköğretim kurumları ve üst kuruluşları   </a:t>
            </a:r>
            <a:endParaRPr lang="tr-TR" sz="2800" b="1" dirty="0" smtClean="0"/>
          </a:p>
          <a:p>
            <a:pPr marL="342900" indent="-342900">
              <a:buAutoNum type="arabicPeriod"/>
            </a:pPr>
            <a:r>
              <a:rPr lang="tr-TR" sz="2800" b="1" dirty="0" smtClean="0"/>
              <a:t>Yükseköğretim </a:t>
            </a:r>
            <a:r>
              <a:rPr lang="tr-TR" sz="2800" b="1" dirty="0"/>
              <a:t>kurumları  </a:t>
            </a:r>
            <a:endParaRPr lang="tr-TR" sz="2800" b="1" dirty="0" smtClean="0"/>
          </a:p>
          <a:p>
            <a:endParaRPr lang="tr-TR" sz="800" dirty="0" smtClean="0"/>
          </a:p>
          <a:p>
            <a:pPr marL="538163" indent="-538163"/>
            <a:r>
              <a:rPr lang="tr-TR" sz="2800" dirty="0" smtClean="0"/>
              <a:t>Çağdaş </a:t>
            </a:r>
            <a:r>
              <a:rPr lang="tr-TR" sz="2800" dirty="0"/>
              <a:t>eğitim-öğretim esaslarına dayanan bir düzen içinde milletin ve ülkenin ihtiyaçlarına uygun insan gücü yetiştirmek amacı ile; </a:t>
            </a:r>
            <a:r>
              <a:rPr lang="tr-TR" sz="2800" dirty="0" smtClean="0"/>
              <a:t>kamu </a:t>
            </a:r>
            <a:r>
              <a:rPr lang="tr-TR" sz="2800" dirty="0"/>
              <a:t>tüzelkişiliğine ve bilimsel özerkliğe sahip </a:t>
            </a:r>
            <a:r>
              <a:rPr lang="tr-TR" sz="2800" u="sng" dirty="0"/>
              <a:t>üniversiteler Devlet tarafından kanunla</a:t>
            </a:r>
            <a:r>
              <a:rPr lang="tr-TR" sz="2800" dirty="0"/>
              <a:t> kurulur. </a:t>
            </a:r>
            <a:endParaRPr lang="tr-TR" sz="2800" dirty="0" smtClean="0"/>
          </a:p>
          <a:p>
            <a:pPr marL="538163" indent="-538163"/>
            <a:endParaRPr lang="tr-TR" sz="800" dirty="0"/>
          </a:p>
          <a:p>
            <a:pPr marL="538163" indent="-538163"/>
            <a:r>
              <a:rPr lang="tr-TR" sz="2800" dirty="0" smtClean="0"/>
              <a:t>Kanunda </a:t>
            </a:r>
            <a:r>
              <a:rPr lang="tr-TR" sz="2800" dirty="0"/>
              <a:t>gösterilen usul ve esaslara göre, kazanç amacına yönelik olmamak şartı ile </a:t>
            </a:r>
            <a:r>
              <a:rPr lang="tr-TR" sz="2800" u="sng" dirty="0"/>
              <a:t>vakıflar tarafından</a:t>
            </a:r>
            <a:r>
              <a:rPr lang="tr-TR" sz="2800" dirty="0"/>
              <a:t>, Devletin gözetim ve denetimine tâbi yükseköğretim kurumları </a:t>
            </a:r>
            <a:r>
              <a:rPr lang="tr-TR" sz="2800" u="sng" dirty="0"/>
              <a:t>kurulabilir</a:t>
            </a:r>
            <a:r>
              <a:rPr lang="tr-TR" sz="2800" dirty="0" smtClean="0"/>
              <a:t>.</a:t>
            </a:r>
          </a:p>
          <a:p>
            <a:pPr marL="538163" indent="-538163"/>
            <a:r>
              <a:rPr lang="tr-TR" sz="900" dirty="0" smtClean="0"/>
              <a:t> </a:t>
            </a:r>
          </a:p>
          <a:p>
            <a:pPr marL="538163" indent="-538163"/>
            <a:r>
              <a:rPr lang="tr-TR" sz="2800" dirty="0" smtClean="0"/>
              <a:t>Üniversiteler </a:t>
            </a:r>
            <a:r>
              <a:rPr lang="tr-TR" sz="2800" dirty="0"/>
              <a:t>ile öğretim üyeleri ve yardımcıları serbestçe her türlü bilimsel araştırma ve yayında bulunabilirler. </a:t>
            </a:r>
            <a:endParaRPr lang="tr-TR" sz="2800" dirty="0" smtClean="0"/>
          </a:p>
          <a:p>
            <a:pPr marL="538163" indent="-538163"/>
            <a:endParaRPr lang="tr-TR" sz="900" dirty="0" smtClean="0"/>
          </a:p>
          <a:p>
            <a:pPr marL="538163" indent="-538163"/>
            <a:r>
              <a:rPr lang="tr-TR" sz="2800" dirty="0" smtClean="0"/>
              <a:t>Kanunun </a:t>
            </a:r>
            <a:r>
              <a:rPr lang="tr-TR" sz="2800" dirty="0"/>
              <a:t>belirlediği usul ve esaslara göre; </a:t>
            </a:r>
            <a:r>
              <a:rPr lang="tr-TR" sz="2800" u="sng" dirty="0"/>
              <a:t>rektörler</a:t>
            </a:r>
            <a:r>
              <a:rPr lang="tr-TR" sz="2800" dirty="0"/>
              <a:t> Cumhurbaşkanınca, </a:t>
            </a:r>
            <a:r>
              <a:rPr lang="tr-TR" sz="2800" u="sng" dirty="0"/>
              <a:t>dekanlar</a:t>
            </a:r>
            <a:r>
              <a:rPr lang="tr-TR" sz="2800" dirty="0"/>
              <a:t> ise </a:t>
            </a:r>
            <a:r>
              <a:rPr lang="tr-TR" sz="2800" dirty="0" smtClean="0"/>
              <a:t>YÖK tarafından seçilir </a:t>
            </a:r>
            <a:r>
              <a:rPr lang="tr-TR" sz="2800" dirty="0"/>
              <a:t>ve atanır. </a:t>
            </a:r>
          </a:p>
        </p:txBody>
      </p:sp>
    </p:spTree>
    <p:extLst>
      <p:ext uri="{BB962C8B-B14F-4D97-AF65-F5344CB8AC3E}">
        <p14:creationId xmlns:p14="http://schemas.microsoft.com/office/powerpoint/2010/main" val="1659624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48</a:t>
            </a:fld>
            <a:endParaRPr lang="tr-TR"/>
          </a:p>
        </p:txBody>
      </p:sp>
      <p:sp>
        <p:nvSpPr>
          <p:cNvPr id="4" name="Dikdörtgen 3"/>
          <p:cNvSpPr/>
          <p:nvPr/>
        </p:nvSpPr>
        <p:spPr>
          <a:xfrm>
            <a:off x="551331" y="494490"/>
            <a:ext cx="11107270" cy="6124754"/>
          </a:xfrm>
          <a:prstGeom prst="rect">
            <a:avLst/>
          </a:prstGeom>
        </p:spPr>
        <p:txBody>
          <a:bodyPr wrap="square">
            <a:spAutoFit/>
          </a:bodyPr>
          <a:lstStyle/>
          <a:p>
            <a:r>
              <a:rPr lang="tr-TR" sz="2800" b="1" dirty="0"/>
              <a:t>2. Yükseköğretim üst kuruluşları  </a:t>
            </a:r>
            <a:endParaRPr lang="tr-TR" sz="2800" b="1" dirty="0" smtClean="0"/>
          </a:p>
          <a:p>
            <a:r>
              <a:rPr lang="tr-TR" sz="2800" dirty="0" smtClean="0"/>
              <a:t>Yükseköğretim </a:t>
            </a:r>
            <a:r>
              <a:rPr lang="tr-TR" sz="2800" dirty="0"/>
              <a:t>kurumlarının öğretimini planlamak, düzenlemek, yönetmek, denetlemek, yükseköğretim kurumlarındaki eğitim- öğretim ve bilimsel araştırma faaliyetlerini yönlendirmek bu kurumların kanunda belirtilen amaç ve ilkeler doğrultusunda kurulmasını, geliştirilmesini ve üniversitelere tahsis edilen kaynakların etkili bir biçimde kullanılmasını sağlamak ve öğretim elemanlarının yetiştirilmesi için planlama yapmak maksadı ile </a:t>
            </a:r>
            <a:r>
              <a:rPr lang="tr-TR" sz="2800" b="1" dirty="0"/>
              <a:t>Yükseköğretim Kurulu</a:t>
            </a:r>
            <a:r>
              <a:rPr lang="tr-TR" sz="2800" dirty="0"/>
              <a:t> </a:t>
            </a:r>
            <a:r>
              <a:rPr lang="tr-TR" sz="2800" dirty="0" smtClean="0"/>
              <a:t>(YÖK) kurulur.</a:t>
            </a:r>
          </a:p>
          <a:p>
            <a:r>
              <a:rPr lang="tr-TR" sz="1400" dirty="0" smtClean="0"/>
              <a:t>  </a:t>
            </a:r>
          </a:p>
          <a:p>
            <a:r>
              <a:rPr lang="tr-TR" sz="2800" u="sng" dirty="0" smtClean="0"/>
              <a:t>YÖK</a:t>
            </a:r>
            <a:r>
              <a:rPr lang="tr-TR" sz="2800" dirty="0" smtClean="0"/>
              <a:t>, </a:t>
            </a:r>
            <a:r>
              <a:rPr lang="tr-TR" sz="2800" dirty="0"/>
              <a:t>üniversiteler ve Bakanlar Kurulunca seçilen ve sayıları, nitelikleri, seçilme usulleri kanunla belirlenen adaylar arasından rektörlük ve öğretim üyeliğinde başarılı hizmet yapmış profesörlere öncelik vermek sureti ile </a:t>
            </a:r>
            <a:r>
              <a:rPr lang="tr-TR" sz="2800" u="sng" dirty="0"/>
              <a:t>Cumhurbaşkanınca atanan üyeler </a:t>
            </a:r>
            <a:r>
              <a:rPr lang="tr-TR" sz="2800" dirty="0"/>
              <a:t>ve </a:t>
            </a:r>
            <a:r>
              <a:rPr lang="tr-TR" sz="2800" u="sng" dirty="0"/>
              <a:t>Cumhurbaşkanınca doğrudan </a:t>
            </a:r>
            <a:r>
              <a:rPr lang="tr-TR" sz="2800" u="sng" dirty="0" smtClean="0"/>
              <a:t>seçilen </a:t>
            </a:r>
            <a:r>
              <a:rPr lang="tr-TR" sz="2800" u="sng" dirty="0"/>
              <a:t>üyelerden kurulur</a:t>
            </a:r>
            <a:r>
              <a:rPr lang="tr-TR" sz="2800" dirty="0"/>
              <a:t>. </a:t>
            </a:r>
          </a:p>
        </p:txBody>
      </p:sp>
    </p:spTree>
    <p:extLst>
      <p:ext uri="{BB962C8B-B14F-4D97-AF65-F5344CB8AC3E}">
        <p14:creationId xmlns:p14="http://schemas.microsoft.com/office/powerpoint/2010/main" val="20195878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49</a:t>
            </a:fld>
            <a:endParaRPr lang="tr-TR"/>
          </a:p>
        </p:txBody>
      </p:sp>
      <p:sp>
        <p:nvSpPr>
          <p:cNvPr id="4" name="Dikdörtgen 3"/>
          <p:cNvSpPr/>
          <p:nvPr/>
        </p:nvSpPr>
        <p:spPr>
          <a:xfrm>
            <a:off x="833718" y="739588"/>
            <a:ext cx="10771094" cy="2000548"/>
          </a:xfrm>
          <a:prstGeom prst="rect">
            <a:avLst/>
          </a:prstGeom>
        </p:spPr>
        <p:txBody>
          <a:bodyPr wrap="square">
            <a:spAutoFit/>
          </a:bodyPr>
          <a:lstStyle/>
          <a:p>
            <a:r>
              <a:rPr lang="tr-TR" sz="3200" b="1" dirty="0"/>
              <a:t>3. Yükseköğretim kurumlarından özel hükümlere tâbi olanlar </a:t>
            </a:r>
            <a:endParaRPr lang="tr-TR" sz="3200" b="1" dirty="0" smtClean="0"/>
          </a:p>
          <a:p>
            <a:endParaRPr lang="tr-TR" sz="2800" dirty="0"/>
          </a:p>
          <a:p>
            <a:pPr algn="ctr"/>
            <a:r>
              <a:rPr lang="tr-TR" sz="3200" dirty="0" smtClean="0"/>
              <a:t>Türk </a:t>
            </a:r>
            <a:r>
              <a:rPr lang="tr-TR" sz="3200" dirty="0"/>
              <a:t>Silahlı Kuvvetleri ve emniyet teşkilatına bağlı yükseköğretim kurumları özel kanunlarının hükümlerine tâbidir</a:t>
            </a:r>
          </a:p>
        </p:txBody>
      </p:sp>
    </p:spTree>
    <p:extLst>
      <p:ext uri="{BB962C8B-B14F-4D97-AF65-F5344CB8AC3E}">
        <p14:creationId xmlns:p14="http://schemas.microsoft.com/office/powerpoint/2010/main" val="202657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99247" y="430306"/>
            <a:ext cx="10771094" cy="6247864"/>
          </a:xfrm>
          <a:prstGeom prst="rect">
            <a:avLst/>
          </a:prstGeom>
        </p:spPr>
        <p:txBody>
          <a:bodyPr wrap="square">
            <a:spAutoFit/>
          </a:bodyPr>
          <a:lstStyle/>
          <a:p>
            <a:r>
              <a:rPr lang="tr-TR" sz="2800" b="1" dirty="0" smtClean="0"/>
              <a:t>I. </a:t>
            </a:r>
            <a:r>
              <a:rPr lang="tr-TR" sz="3200" b="1" dirty="0" smtClean="0"/>
              <a:t>Cumhurbaşkanı </a:t>
            </a:r>
          </a:p>
          <a:p>
            <a:pPr marL="342900" indent="-342900">
              <a:buAutoNum type="alphaUcPeriod"/>
            </a:pPr>
            <a:r>
              <a:rPr lang="tr-TR" sz="3200" b="1" dirty="0" smtClean="0"/>
              <a:t>Nitelikleri ve tarafsızlığı </a:t>
            </a:r>
            <a:r>
              <a:rPr lang="tr-TR" sz="3200" b="1" dirty="0" smtClean="0"/>
              <a:t>(m.101</a:t>
            </a:r>
            <a:r>
              <a:rPr lang="tr-TR" sz="3200" b="1" dirty="0" smtClean="0"/>
              <a:t>)- (2007) </a:t>
            </a:r>
          </a:p>
          <a:p>
            <a:pPr marL="538163" indent="-538163"/>
            <a:r>
              <a:rPr lang="tr-TR" sz="2800" b="1" dirty="0" smtClean="0"/>
              <a:t>Cumhurbaşkanı</a:t>
            </a:r>
            <a:r>
              <a:rPr lang="tr-TR" sz="2800" dirty="0" smtClean="0"/>
              <a:t>, </a:t>
            </a:r>
            <a:r>
              <a:rPr lang="tr-TR" sz="2800" u="sng" dirty="0" smtClean="0"/>
              <a:t>kırk yaş</a:t>
            </a:r>
            <a:r>
              <a:rPr lang="tr-TR" sz="2800" dirty="0" smtClean="0"/>
              <a:t>ını doldurmuş ve </a:t>
            </a:r>
            <a:r>
              <a:rPr lang="tr-TR" sz="2800" u="sng" dirty="0" smtClean="0"/>
              <a:t>yüksek öğrenim </a:t>
            </a:r>
            <a:r>
              <a:rPr lang="tr-TR" sz="2800" dirty="0" smtClean="0"/>
              <a:t>yapmış </a:t>
            </a:r>
            <a:r>
              <a:rPr lang="tr-TR" sz="2800" u="sng" dirty="0" smtClean="0"/>
              <a:t>TBMM üyeleri</a:t>
            </a:r>
            <a:r>
              <a:rPr lang="tr-TR" sz="2800" dirty="0" smtClean="0"/>
              <a:t> veya </a:t>
            </a:r>
            <a:r>
              <a:rPr lang="tr-TR" sz="2800" u="sng" dirty="0" smtClean="0"/>
              <a:t>bu niteliklere </a:t>
            </a:r>
            <a:r>
              <a:rPr lang="tr-TR" sz="2800" dirty="0" smtClean="0"/>
              <a:t>ve milletvekili seçilme yeterliğine sahip Türk vatandaşları arasından, </a:t>
            </a:r>
            <a:r>
              <a:rPr lang="tr-TR" sz="2800" b="1" dirty="0" smtClean="0"/>
              <a:t>halk tarafından </a:t>
            </a:r>
            <a:r>
              <a:rPr lang="tr-TR" sz="2800" dirty="0" smtClean="0"/>
              <a:t>seçilir.</a:t>
            </a:r>
          </a:p>
          <a:p>
            <a:pPr marL="538163" indent="-538163"/>
            <a:r>
              <a:rPr lang="tr-TR" sz="2800" dirty="0" smtClean="0"/>
              <a:t>Görev süresi </a:t>
            </a:r>
            <a:r>
              <a:rPr lang="tr-TR" sz="2800" u="sng" dirty="0" smtClean="0"/>
              <a:t>beş</a:t>
            </a:r>
            <a:r>
              <a:rPr lang="tr-TR" sz="2800" dirty="0" smtClean="0"/>
              <a:t> yıldır. </a:t>
            </a:r>
          </a:p>
          <a:p>
            <a:pPr marL="538163" indent="-538163"/>
            <a:r>
              <a:rPr lang="tr-TR" sz="2800" dirty="0" smtClean="0"/>
              <a:t>Bir kimse en fazla </a:t>
            </a:r>
            <a:r>
              <a:rPr lang="tr-TR" sz="2800" u="sng" dirty="0" smtClean="0"/>
              <a:t>iki defa </a:t>
            </a:r>
            <a:r>
              <a:rPr lang="tr-TR" sz="2800" dirty="0" smtClean="0"/>
              <a:t>Cumhurbaşkanı seçilebilir. </a:t>
            </a:r>
          </a:p>
          <a:p>
            <a:pPr marL="538163" indent="-538163"/>
            <a:r>
              <a:rPr lang="tr-TR" sz="2800" dirty="0" smtClean="0"/>
              <a:t>Cumhurbaşkanlığına TBMM üyeleri içinden veya Meclis dışından aday gösterilebilmesi 20 milletvekilinin yazılı teklifi ile mümkündür. Ayrıca, en son yapılan milletvekili genel seçimlerinde geçerli oylar toplamı birlikte hesaplandığında %10’u geçen siyasî partiler ortak aday gösterebilir. </a:t>
            </a:r>
          </a:p>
          <a:p>
            <a:pPr marL="538163" indent="-538163"/>
            <a:r>
              <a:rPr lang="tr-TR" sz="2800" dirty="0" smtClean="0"/>
              <a:t>Cumhurbaşkanı seçilenin, varsa partisi ile ilişiği kesilir ve Türkiye Büyük Millet Meclisi üyeliği sona erer.</a:t>
            </a:r>
            <a:endParaRPr lang="tr-TR" sz="28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5</a:t>
            </a:fld>
            <a:endParaRPr lang="tr-TR"/>
          </a:p>
        </p:txBody>
      </p:sp>
    </p:spTree>
    <p:extLst>
      <p:ext uri="{BB962C8B-B14F-4D97-AF65-F5344CB8AC3E}">
        <p14:creationId xmlns:p14="http://schemas.microsoft.com/office/powerpoint/2010/main" val="30660506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50</a:t>
            </a:fld>
            <a:endParaRPr lang="tr-TR"/>
          </a:p>
        </p:txBody>
      </p:sp>
      <p:sp>
        <p:nvSpPr>
          <p:cNvPr id="4" name="Dikdörtgen 3"/>
          <p:cNvSpPr/>
          <p:nvPr/>
        </p:nvSpPr>
        <p:spPr>
          <a:xfrm>
            <a:off x="699247" y="605118"/>
            <a:ext cx="10959353" cy="5755422"/>
          </a:xfrm>
          <a:prstGeom prst="rect">
            <a:avLst/>
          </a:prstGeom>
        </p:spPr>
        <p:txBody>
          <a:bodyPr wrap="square">
            <a:spAutoFit/>
          </a:bodyPr>
          <a:lstStyle/>
          <a:p>
            <a:r>
              <a:rPr lang="tr-TR" sz="2800" b="1" dirty="0"/>
              <a:t>F. Radyo ve Televizyon Üst Kurulu, radyo ve televizyon kuruluşları ve kamuyla ilişkili haber ajansları </a:t>
            </a:r>
            <a:endParaRPr lang="tr-TR" sz="2800" b="1" dirty="0" smtClean="0"/>
          </a:p>
          <a:p>
            <a:endParaRPr lang="tr-TR" sz="2400" dirty="0" smtClean="0"/>
          </a:p>
          <a:p>
            <a:pPr marL="538163" indent="-538163"/>
            <a:r>
              <a:rPr lang="tr-TR" sz="2400" dirty="0" smtClean="0"/>
              <a:t>Radyo </a:t>
            </a:r>
            <a:r>
              <a:rPr lang="tr-TR" sz="2400" dirty="0"/>
              <a:t>ve televizyon istasyonları kurmak ve işletmek kanunla düzenlenecek şartlar çerçevesinde serbesttir. </a:t>
            </a:r>
            <a:r>
              <a:rPr lang="tr-TR" sz="2400" dirty="0" smtClean="0"/>
              <a:t>(1993)</a:t>
            </a:r>
          </a:p>
          <a:p>
            <a:pPr marL="538163" indent="-538163"/>
            <a:endParaRPr lang="tr-TR" sz="1600" dirty="0" smtClean="0"/>
          </a:p>
          <a:p>
            <a:pPr marL="538163" indent="-538163"/>
            <a:r>
              <a:rPr lang="tr-TR" sz="2400" dirty="0" smtClean="0"/>
              <a:t>Radyo </a:t>
            </a:r>
            <a:r>
              <a:rPr lang="tr-TR" sz="2400" dirty="0"/>
              <a:t>ve televizyon faaliyetlerini düzenlemek ve denetlemek amacıyla kurulan Radyo ve Televizyon Üst Kurulu </a:t>
            </a:r>
            <a:r>
              <a:rPr lang="tr-TR" sz="2400" dirty="0" smtClean="0"/>
              <a:t>(RTÜK) dokuz </a:t>
            </a:r>
            <a:r>
              <a:rPr lang="tr-TR" sz="2400" dirty="0"/>
              <a:t>üyeden oluşur. </a:t>
            </a:r>
            <a:endParaRPr lang="tr-TR" sz="2400" dirty="0" smtClean="0"/>
          </a:p>
          <a:p>
            <a:pPr marL="538163" indent="-538163"/>
            <a:r>
              <a:rPr lang="tr-TR" sz="2400" dirty="0" smtClean="0"/>
              <a:t>Üyeler</a:t>
            </a:r>
            <a:r>
              <a:rPr lang="tr-TR" sz="2400" dirty="0"/>
              <a:t>, siyasî parti gruplarının üye sayısı oranında belirlenecek üye sayısının ikişer katı olarak gösterecekleri adaylar arasından, her siyasî parti grubuna düşen üye sayısı esas alınmak suretiyle </a:t>
            </a:r>
            <a:r>
              <a:rPr lang="tr-TR" sz="2400" dirty="0" smtClean="0"/>
              <a:t>Meclis </a:t>
            </a:r>
            <a:r>
              <a:rPr lang="tr-TR" sz="2400" dirty="0"/>
              <a:t>Genel Kurulunca seçilir. </a:t>
            </a:r>
            <a:endParaRPr lang="tr-TR" sz="2400" dirty="0" smtClean="0"/>
          </a:p>
          <a:p>
            <a:pPr marL="538163" indent="-538163"/>
            <a:endParaRPr lang="tr-TR" sz="2400" dirty="0"/>
          </a:p>
          <a:p>
            <a:pPr marL="538163" indent="-538163"/>
            <a:r>
              <a:rPr lang="tr-TR" sz="2400" dirty="0" smtClean="0"/>
              <a:t>Devletçe </a:t>
            </a:r>
            <a:r>
              <a:rPr lang="tr-TR" sz="2400" dirty="0"/>
              <a:t>kamu tüzelkişiliği olarak kurulan tek radyo ve televizyon kurumu ile kamu tüzelkişilerinden yardım gören haber ajanslarının özerkliği ve yayınlarının tarafsızlığı esastır.</a:t>
            </a:r>
          </a:p>
        </p:txBody>
      </p:sp>
    </p:spTree>
    <p:extLst>
      <p:ext uri="{BB962C8B-B14F-4D97-AF65-F5344CB8AC3E}">
        <p14:creationId xmlns:p14="http://schemas.microsoft.com/office/powerpoint/2010/main" val="2743000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51</a:t>
            </a:fld>
            <a:endParaRPr lang="tr-TR"/>
          </a:p>
        </p:txBody>
      </p:sp>
      <p:sp>
        <p:nvSpPr>
          <p:cNvPr id="4" name="Dikdörtgen 3"/>
          <p:cNvSpPr/>
          <p:nvPr/>
        </p:nvSpPr>
        <p:spPr>
          <a:xfrm>
            <a:off x="726141" y="457200"/>
            <a:ext cx="10865224" cy="5324535"/>
          </a:xfrm>
          <a:prstGeom prst="rect">
            <a:avLst/>
          </a:prstGeom>
        </p:spPr>
        <p:txBody>
          <a:bodyPr wrap="square">
            <a:spAutoFit/>
          </a:bodyPr>
          <a:lstStyle/>
          <a:p>
            <a:r>
              <a:rPr lang="tr-TR" sz="3200" b="1" dirty="0"/>
              <a:t>G. Atatürk Kültür, Dil ve Tarih Yüksek Kurumu </a:t>
            </a:r>
            <a:endParaRPr lang="tr-TR" sz="3200" b="1" dirty="0" smtClean="0"/>
          </a:p>
          <a:p>
            <a:endParaRPr lang="tr-TR" sz="2800" dirty="0" smtClean="0"/>
          </a:p>
          <a:p>
            <a:r>
              <a:rPr lang="tr-TR" sz="2800" dirty="0" smtClean="0"/>
              <a:t>Atatürkçü </a:t>
            </a:r>
            <a:r>
              <a:rPr lang="tr-TR" sz="2800" dirty="0"/>
              <a:t>düşünceyi, Atatürk ilke ve inkılâplarını, Türk kültürünü, Türk tarihini ve Türk dilini bilimsel yoldan araştırmak, tanıtmak ve yaymak ve yayınlar yapmak amacıyla; Atatürk’ün manevî himayelerinde, Cumhurbaşkanının gözetim ve desteğinde, Başbakanlığa bağlı; Atatürk Araştırma Merkezi, Türk Dil Kurumu, Türk Tarih Kurumu ve Atatürk Kültür Merkezinden oluşan, kamu tüzelkişiliğine sahip “Atatürk Kültür, Dil ve Tarih Yüksek Kurumu” kurulur. </a:t>
            </a:r>
            <a:endParaRPr lang="tr-TR" sz="2800" dirty="0" smtClean="0"/>
          </a:p>
          <a:p>
            <a:endParaRPr lang="tr-TR" sz="2800" dirty="0"/>
          </a:p>
          <a:p>
            <a:r>
              <a:rPr lang="tr-TR" sz="2800" dirty="0" smtClean="0"/>
              <a:t>Türk </a:t>
            </a:r>
            <a:r>
              <a:rPr lang="tr-TR" sz="2800" dirty="0"/>
              <a:t>Dil Kurumu ile Türk Tarih Kurumu için Atatürk’ün vasiyetnamesinde belirtilen malî menfaatler saklı olup kendilerine tahsis edilir. </a:t>
            </a:r>
            <a:endParaRPr lang="tr-TR" sz="2800" dirty="0" smtClean="0"/>
          </a:p>
        </p:txBody>
      </p:sp>
    </p:spTree>
    <p:extLst>
      <p:ext uri="{BB962C8B-B14F-4D97-AF65-F5344CB8AC3E}">
        <p14:creationId xmlns:p14="http://schemas.microsoft.com/office/powerpoint/2010/main" val="8660003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52</a:t>
            </a:fld>
            <a:endParaRPr lang="tr-TR"/>
          </a:p>
        </p:txBody>
      </p:sp>
      <p:sp>
        <p:nvSpPr>
          <p:cNvPr id="4" name="Dikdörtgen 3"/>
          <p:cNvSpPr/>
          <p:nvPr/>
        </p:nvSpPr>
        <p:spPr>
          <a:xfrm>
            <a:off x="636494" y="447040"/>
            <a:ext cx="10919011" cy="6063198"/>
          </a:xfrm>
          <a:prstGeom prst="rect">
            <a:avLst/>
          </a:prstGeom>
        </p:spPr>
        <p:txBody>
          <a:bodyPr wrap="square">
            <a:spAutoFit/>
          </a:bodyPr>
          <a:lstStyle/>
          <a:p>
            <a:r>
              <a:rPr lang="tr-TR" sz="3600" b="1" dirty="0"/>
              <a:t>H. Kamu kurumu niteliğindeki meslek kuruluşları  </a:t>
            </a:r>
            <a:endParaRPr lang="tr-TR" sz="3600" b="1" dirty="0" smtClean="0"/>
          </a:p>
          <a:p>
            <a:endParaRPr lang="tr-TR" sz="3200" dirty="0"/>
          </a:p>
          <a:p>
            <a:pPr algn="just"/>
            <a:r>
              <a:rPr lang="tr-TR" sz="3200" dirty="0" smtClean="0"/>
              <a:t>Kamu </a:t>
            </a:r>
            <a:r>
              <a:rPr lang="tr-TR" sz="3200" dirty="0"/>
              <a:t>kurumu niteliğindeki meslek kuruluşları ve üst kuruluşları; </a:t>
            </a:r>
            <a:r>
              <a:rPr lang="tr-TR" sz="3200" u="sng" dirty="0"/>
              <a:t>belli bir mesleğe mensup </a:t>
            </a:r>
            <a:r>
              <a:rPr lang="tr-TR" sz="3200" dirty="0"/>
              <a:t>olanların müşterek ihtiyaçlarını karşılamak, meslekî faaliyetlerini kolaylaştırmak, mesleğin genel menfaatlere uygun olarak gelişmesini sağlamak, meslek mensuplarının birbirleri ile ve halk ile olan ilişkilerinde dürüstlüğü ve güveni hâkim kılmak üzere meslek disiplini ve ahlâkını korumak maksadı ile </a:t>
            </a:r>
            <a:r>
              <a:rPr lang="tr-TR" sz="3200" u="sng" dirty="0"/>
              <a:t>kanunla kurulan </a:t>
            </a:r>
            <a:r>
              <a:rPr lang="tr-TR" sz="3200" dirty="0" smtClean="0"/>
              <a:t>ve </a:t>
            </a:r>
            <a:r>
              <a:rPr lang="tr-TR" sz="3200" u="sng" dirty="0" smtClean="0"/>
              <a:t>organları</a:t>
            </a:r>
            <a:r>
              <a:rPr lang="tr-TR" sz="3200" dirty="0" smtClean="0"/>
              <a:t> kendi </a:t>
            </a:r>
            <a:r>
              <a:rPr lang="tr-TR" sz="3200" dirty="0"/>
              <a:t>üyeleri tarafından kanunda gösterilen usullere göre </a:t>
            </a:r>
            <a:r>
              <a:rPr lang="tr-TR" sz="3200" u="sng" dirty="0"/>
              <a:t>yargı gözetimi altında, gizli oyla seçilen</a:t>
            </a:r>
            <a:r>
              <a:rPr lang="tr-TR" sz="3200" dirty="0"/>
              <a:t> </a:t>
            </a:r>
            <a:r>
              <a:rPr lang="tr-TR" sz="3200" b="1" dirty="0"/>
              <a:t>kamu tüzelkişilikleri</a:t>
            </a:r>
            <a:r>
              <a:rPr lang="tr-TR" sz="3200" dirty="0"/>
              <a:t>dir.  </a:t>
            </a:r>
            <a:endParaRPr lang="tr-TR" sz="3200" dirty="0" smtClean="0"/>
          </a:p>
          <a:p>
            <a:endParaRPr lang="tr-TR" sz="3200" dirty="0"/>
          </a:p>
        </p:txBody>
      </p:sp>
    </p:spTree>
    <p:extLst>
      <p:ext uri="{BB962C8B-B14F-4D97-AF65-F5344CB8AC3E}">
        <p14:creationId xmlns:p14="http://schemas.microsoft.com/office/powerpoint/2010/main" val="39196090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53</a:t>
            </a:fld>
            <a:endParaRPr lang="tr-TR"/>
          </a:p>
        </p:txBody>
      </p:sp>
      <p:sp>
        <p:nvSpPr>
          <p:cNvPr id="4" name="Dikdörtgen 3"/>
          <p:cNvSpPr/>
          <p:nvPr/>
        </p:nvSpPr>
        <p:spPr>
          <a:xfrm>
            <a:off x="636494" y="447040"/>
            <a:ext cx="10919011" cy="5570756"/>
          </a:xfrm>
          <a:prstGeom prst="rect">
            <a:avLst/>
          </a:prstGeom>
        </p:spPr>
        <p:txBody>
          <a:bodyPr wrap="square">
            <a:spAutoFit/>
          </a:bodyPr>
          <a:lstStyle/>
          <a:p>
            <a:r>
              <a:rPr lang="tr-TR" sz="2800" b="1" dirty="0"/>
              <a:t>H. Kamu kurumu niteliğindeki meslek kuruluşları  </a:t>
            </a:r>
            <a:endParaRPr lang="tr-TR" sz="2800" b="1" dirty="0" smtClean="0"/>
          </a:p>
          <a:p>
            <a:endParaRPr lang="tr-TR" sz="1600" dirty="0"/>
          </a:p>
          <a:p>
            <a:pPr marL="538163" indent="-538163"/>
            <a:r>
              <a:rPr lang="tr-TR" sz="2400" dirty="0" smtClean="0"/>
              <a:t>Kamu </a:t>
            </a:r>
            <a:r>
              <a:rPr lang="tr-TR" sz="2400" dirty="0"/>
              <a:t>kurum ve kuruluşları ile kamu iktisadî teşebbüslerinde aslî ve sürekli görevlerde çalışanların meslek kuruluşlarına girme mecburiyeti aranmaz. </a:t>
            </a:r>
            <a:endParaRPr lang="tr-TR" sz="2400" dirty="0" smtClean="0"/>
          </a:p>
          <a:p>
            <a:pPr marL="538163" indent="-538163"/>
            <a:endParaRPr lang="tr-TR" sz="1600" dirty="0" smtClean="0"/>
          </a:p>
          <a:p>
            <a:pPr marL="538163" indent="-538163"/>
            <a:r>
              <a:rPr lang="tr-TR" sz="2400" dirty="0" smtClean="0"/>
              <a:t>Bu </a:t>
            </a:r>
            <a:r>
              <a:rPr lang="tr-TR" sz="2400" dirty="0"/>
              <a:t>meslek kuruluşları, kuruluş </a:t>
            </a:r>
            <a:r>
              <a:rPr lang="tr-TR" sz="2400" u="sng" dirty="0"/>
              <a:t>amaçları dışında faaliyet</a:t>
            </a:r>
            <a:r>
              <a:rPr lang="tr-TR" sz="2400" dirty="0"/>
              <a:t>te bulunamazlar.   </a:t>
            </a:r>
            <a:endParaRPr lang="tr-TR" sz="2400" dirty="0" smtClean="0"/>
          </a:p>
          <a:p>
            <a:pPr marL="538163" indent="-538163"/>
            <a:endParaRPr lang="tr-TR" sz="1600" dirty="0" smtClean="0"/>
          </a:p>
          <a:p>
            <a:pPr marL="538163" indent="-538163"/>
            <a:r>
              <a:rPr lang="tr-TR" sz="2400" dirty="0" smtClean="0"/>
              <a:t>Bu </a:t>
            </a:r>
            <a:r>
              <a:rPr lang="tr-TR" sz="2400" dirty="0"/>
              <a:t>meslek kuruluşları ve üst kuruluşları organlarının seçimlerinde </a:t>
            </a:r>
            <a:r>
              <a:rPr lang="tr-TR" sz="2400" u="sng" dirty="0"/>
              <a:t>siyasî partiler aday gösteremez</a:t>
            </a:r>
            <a:r>
              <a:rPr lang="tr-TR" sz="2400" dirty="0"/>
              <a:t>ler.  </a:t>
            </a:r>
            <a:endParaRPr lang="tr-TR" sz="2400" dirty="0" smtClean="0"/>
          </a:p>
          <a:p>
            <a:pPr marL="538163" indent="-538163"/>
            <a:r>
              <a:rPr lang="tr-TR" sz="1600" dirty="0" smtClean="0"/>
              <a:t> </a:t>
            </a:r>
          </a:p>
          <a:p>
            <a:pPr marL="538163" indent="-538163"/>
            <a:r>
              <a:rPr lang="tr-TR" sz="2400" dirty="0" smtClean="0"/>
              <a:t>Bu </a:t>
            </a:r>
            <a:r>
              <a:rPr lang="tr-TR" sz="2400" dirty="0"/>
              <a:t>meslek kuruluşları üzerinde Devletin idarî ve malî denetimine ilişkin kurallar kanunla düzenlenir</a:t>
            </a:r>
            <a:r>
              <a:rPr lang="tr-TR" sz="2400" dirty="0" smtClean="0"/>
              <a:t>.</a:t>
            </a:r>
          </a:p>
          <a:p>
            <a:pPr marL="538163" indent="-538163"/>
            <a:r>
              <a:rPr lang="tr-TR" sz="1600" dirty="0" smtClean="0"/>
              <a:t> </a:t>
            </a:r>
          </a:p>
          <a:p>
            <a:pPr marL="538163" indent="-538163"/>
            <a:r>
              <a:rPr lang="tr-TR" sz="2400" dirty="0" smtClean="0"/>
              <a:t>Amaçları dışında </a:t>
            </a:r>
            <a:r>
              <a:rPr lang="tr-TR" sz="2400" dirty="0"/>
              <a:t>faaliyet gösteren meslek kuruluşlarının sorumlu organlarının görevine, kanunun belirlediği merciin veya Cumhuriyet savcısının istemi üzerine mahkeme kararıyla son verilir ve yerlerine yenileri seçtirilir. </a:t>
            </a:r>
            <a:endParaRPr lang="tr-TR" sz="2400" dirty="0" smtClean="0"/>
          </a:p>
        </p:txBody>
      </p:sp>
    </p:spTree>
    <p:extLst>
      <p:ext uri="{BB962C8B-B14F-4D97-AF65-F5344CB8AC3E}">
        <p14:creationId xmlns:p14="http://schemas.microsoft.com/office/powerpoint/2010/main" val="19742495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54</a:t>
            </a:fld>
            <a:endParaRPr lang="tr-TR"/>
          </a:p>
        </p:txBody>
      </p:sp>
      <p:sp>
        <p:nvSpPr>
          <p:cNvPr id="4" name="Dikdörtgen 3"/>
          <p:cNvSpPr/>
          <p:nvPr/>
        </p:nvSpPr>
        <p:spPr>
          <a:xfrm>
            <a:off x="761999" y="552254"/>
            <a:ext cx="10829365" cy="3108543"/>
          </a:xfrm>
          <a:prstGeom prst="rect">
            <a:avLst/>
          </a:prstGeom>
        </p:spPr>
        <p:txBody>
          <a:bodyPr wrap="square">
            <a:spAutoFit/>
          </a:bodyPr>
          <a:lstStyle/>
          <a:p>
            <a:pPr algn="ctr"/>
            <a:r>
              <a:rPr lang="tr-TR" sz="3600" b="1" dirty="0" smtClean="0"/>
              <a:t>İ. Diyanet </a:t>
            </a:r>
            <a:r>
              <a:rPr lang="tr-TR" sz="3600" b="1" dirty="0"/>
              <a:t>İşleri Başkanlığı </a:t>
            </a:r>
            <a:endParaRPr lang="tr-TR" sz="3600" b="1" dirty="0" smtClean="0"/>
          </a:p>
          <a:p>
            <a:endParaRPr lang="tr-TR" sz="3200" dirty="0" smtClean="0"/>
          </a:p>
          <a:p>
            <a:pPr algn="just"/>
            <a:r>
              <a:rPr lang="tr-TR" sz="3200" dirty="0" smtClean="0"/>
              <a:t>Genel </a:t>
            </a:r>
            <a:r>
              <a:rPr lang="tr-TR" sz="3200" dirty="0"/>
              <a:t>idare içinde yer alan Diyanet İşleri Başkanlığı, lâiklik ilkesi doğrultusunda, bütün siyasî görüş ve düşünüşlerin dışında kalarak ve milletçe dayanışma ve bütünleşmeyi amaç edinerek, özel kanununda gösterilen görevleri yerine getirir.</a:t>
            </a:r>
          </a:p>
        </p:txBody>
      </p:sp>
    </p:spTree>
    <p:extLst>
      <p:ext uri="{BB962C8B-B14F-4D97-AF65-F5344CB8AC3E}">
        <p14:creationId xmlns:p14="http://schemas.microsoft.com/office/powerpoint/2010/main" val="8296271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Turgut Göksu</a:t>
            </a:r>
            <a:endParaRPr lang="tr-TR"/>
          </a:p>
        </p:txBody>
      </p:sp>
      <p:sp>
        <p:nvSpPr>
          <p:cNvPr id="3" name="Slayt Numarası Yer Tutucusu 2"/>
          <p:cNvSpPr>
            <a:spLocks noGrp="1"/>
          </p:cNvSpPr>
          <p:nvPr>
            <p:ph type="sldNum" sz="quarter" idx="12"/>
          </p:nvPr>
        </p:nvSpPr>
        <p:spPr/>
        <p:txBody>
          <a:bodyPr/>
          <a:lstStyle/>
          <a:p>
            <a:fld id="{4D792ACC-86AD-45EF-AA2A-D760CDA0DB0D}" type="slidenum">
              <a:rPr lang="tr-TR" smtClean="0"/>
              <a:t>55</a:t>
            </a:fld>
            <a:endParaRPr lang="tr-TR"/>
          </a:p>
        </p:txBody>
      </p:sp>
      <p:sp>
        <p:nvSpPr>
          <p:cNvPr id="4" name="Dikdörtgen 3"/>
          <p:cNvSpPr/>
          <p:nvPr/>
        </p:nvSpPr>
        <p:spPr>
          <a:xfrm>
            <a:off x="551328" y="508595"/>
            <a:ext cx="11403108" cy="5847755"/>
          </a:xfrm>
          <a:prstGeom prst="rect">
            <a:avLst/>
          </a:prstGeom>
        </p:spPr>
        <p:txBody>
          <a:bodyPr wrap="square">
            <a:spAutoFit/>
          </a:bodyPr>
          <a:lstStyle/>
          <a:p>
            <a:r>
              <a:rPr lang="tr-TR" sz="3200" b="1" dirty="0"/>
              <a:t>J. Kanunsuz emir </a:t>
            </a:r>
            <a:endParaRPr lang="tr-TR" sz="3200" b="1" dirty="0" smtClean="0"/>
          </a:p>
          <a:p>
            <a:endParaRPr lang="tr-TR" sz="1400" dirty="0" smtClean="0"/>
          </a:p>
          <a:p>
            <a:pPr marL="538163" indent="-538163"/>
            <a:r>
              <a:rPr lang="tr-TR" sz="2800" dirty="0" smtClean="0"/>
              <a:t>Kamu </a:t>
            </a:r>
            <a:r>
              <a:rPr lang="tr-TR" sz="2800" dirty="0"/>
              <a:t>hizmetlerinde herhangi bir sıfat ve suretle çalışmakta olan kimse, üstünden aldığı emri, yönetmelik, tüzük, kanun veya Anayasa hükümlerine aykırı görürse, yerine getirmez ve bu aykırılığı o emri verene bildirir. </a:t>
            </a:r>
            <a:endParaRPr lang="tr-TR" sz="2800" dirty="0" smtClean="0"/>
          </a:p>
          <a:p>
            <a:pPr marL="538163" indent="-538163"/>
            <a:endParaRPr lang="tr-TR" sz="1600" dirty="0"/>
          </a:p>
          <a:p>
            <a:pPr marL="538163" indent="-538163"/>
            <a:r>
              <a:rPr lang="tr-TR" sz="2800" dirty="0" smtClean="0"/>
              <a:t>Ancak</a:t>
            </a:r>
            <a:r>
              <a:rPr lang="tr-TR" sz="2800" dirty="0"/>
              <a:t>, üstü emrinde ısrar eder ve bu emrini yazı ile yenilerse, emir yerine getirilir; bu halde, emri yerine getiren sorumlu olmaz.  </a:t>
            </a:r>
            <a:endParaRPr lang="tr-TR" sz="2800" dirty="0" smtClean="0"/>
          </a:p>
          <a:p>
            <a:pPr marL="538163" indent="-538163"/>
            <a:endParaRPr lang="tr-TR" sz="1600" dirty="0"/>
          </a:p>
          <a:p>
            <a:pPr marL="538163" indent="-538163" algn="ctr"/>
            <a:r>
              <a:rPr lang="tr-TR" sz="2800" b="1" dirty="0" smtClean="0"/>
              <a:t>Konusu </a:t>
            </a:r>
            <a:r>
              <a:rPr lang="tr-TR" sz="2800" b="1" dirty="0"/>
              <a:t>suç teşkil eden emir, hiçbir suretle yerine getirilmez; yerine getiren kimse sorumluluktan kurtulamaz. </a:t>
            </a:r>
            <a:endParaRPr lang="tr-TR" sz="2800" b="1" dirty="0" smtClean="0"/>
          </a:p>
          <a:p>
            <a:pPr marL="538163" indent="-538163"/>
            <a:endParaRPr lang="tr-TR" sz="1600" dirty="0"/>
          </a:p>
          <a:p>
            <a:pPr marL="538163" indent="-538163"/>
            <a:r>
              <a:rPr lang="tr-TR" sz="2800" dirty="0" smtClean="0"/>
              <a:t>Askerî </a:t>
            </a:r>
            <a:r>
              <a:rPr lang="tr-TR" sz="2800" dirty="0"/>
              <a:t>hizmetlerin görülmesi ve acele hallerde kamu düzeni ve kamu güvenliğinin korunması için kanunla gösterilen istisnalar saklıdır.</a:t>
            </a:r>
          </a:p>
        </p:txBody>
      </p:sp>
    </p:spTree>
    <p:extLst>
      <p:ext uri="{BB962C8B-B14F-4D97-AF65-F5344CB8AC3E}">
        <p14:creationId xmlns:p14="http://schemas.microsoft.com/office/powerpoint/2010/main" val="245288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6141" y="537882"/>
            <a:ext cx="10851777" cy="5324535"/>
          </a:xfrm>
          <a:prstGeom prst="rect">
            <a:avLst/>
          </a:prstGeom>
        </p:spPr>
        <p:txBody>
          <a:bodyPr wrap="square">
            <a:spAutoFit/>
          </a:bodyPr>
          <a:lstStyle/>
          <a:p>
            <a:r>
              <a:rPr lang="tr-TR" sz="3200" b="1" dirty="0" smtClean="0"/>
              <a:t>B. Seçimi </a:t>
            </a:r>
            <a:r>
              <a:rPr lang="tr-TR" sz="2800" dirty="0" smtClean="0"/>
              <a:t>(102)</a:t>
            </a:r>
          </a:p>
          <a:p>
            <a:pPr marL="538163" indent="-538163"/>
            <a:r>
              <a:rPr lang="tr-TR" sz="2800" dirty="0" smtClean="0"/>
              <a:t>Cumhurbaşkanı seçimi, Cumhurbaşkanının görev süresinin dolmasından önceki 60 gün içinde; makamın herhangi bir sebeple boşalması halinde ise boşalmayı takip eden 60 gün içinde tamamlanır. </a:t>
            </a:r>
          </a:p>
          <a:p>
            <a:pPr marL="538163" indent="-538163"/>
            <a:endParaRPr lang="tr-TR" sz="2800" dirty="0" smtClean="0"/>
          </a:p>
          <a:p>
            <a:pPr marL="538163" indent="-538163"/>
            <a:r>
              <a:rPr lang="tr-TR" sz="2800" u="sng" dirty="0" smtClean="0"/>
              <a:t>Genel oy</a:t>
            </a:r>
            <a:r>
              <a:rPr lang="tr-TR" sz="2800" dirty="0" smtClean="0"/>
              <a:t>la yapılacak seçimde, geçerli oyların </a:t>
            </a:r>
            <a:r>
              <a:rPr lang="tr-TR" sz="2800" u="sng" dirty="0" smtClean="0"/>
              <a:t>salt çoğunluğu</a:t>
            </a:r>
            <a:r>
              <a:rPr lang="tr-TR" sz="2800" dirty="0" smtClean="0"/>
              <a:t>nu alan aday Cumhurbaşkanı seçilmiş olur. </a:t>
            </a:r>
            <a:r>
              <a:rPr lang="tr-TR" sz="2800" dirty="0" smtClean="0"/>
              <a:t>Ç</a:t>
            </a:r>
            <a:r>
              <a:rPr lang="tr-TR" sz="2800" u="sng" dirty="0" smtClean="0"/>
              <a:t>oğunluk </a:t>
            </a:r>
            <a:r>
              <a:rPr lang="tr-TR" sz="2800" u="sng" dirty="0" smtClean="0"/>
              <a:t>sağlanamazsa</a:t>
            </a:r>
            <a:r>
              <a:rPr lang="tr-TR" sz="2800" dirty="0" smtClean="0"/>
              <a:t>, </a:t>
            </a:r>
            <a:r>
              <a:rPr lang="tr-TR" sz="2800" dirty="0" smtClean="0"/>
              <a:t>ikinci tur </a:t>
            </a:r>
            <a:r>
              <a:rPr lang="tr-TR" sz="2800" u="sng" dirty="0" smtClean="0"/>
              <a:t>ikinci pazar </a:t>
            </a:r>
            <a:r>
              <a:rPr lang="tr-TR" sz="2800" dirty="0" smtClean="0"/>
              <a:t>günü </a:t>
            </a:r>
            <a:r>
              <a:rPr lang="tr-TR" sz="2800" dirty="0" smtClean="0"/>
              <a:t>yapılır</a:t>
            </a:r>
            <a:r>
              <a:rPr lang="tr-TR" sz="2800" dirty="0" smtClean="0"/>
              <a:t>. Bu oylamaya, ilk oylamada en çok oy almış bulunan iki aday katılır ve geçerli oyların çoğunluğunu alan aday </a:t>
            </a:r>
            <a:r>
              <a:rPr lang="tr-TR" sz="2800" dirty="0" smtClean="0"/>
              <a:t>seçilmiş </a:t>
            </a:r>
            <a:r>
              <a:rPr lang="tr-TR" sz="2800" dirty="0" smtClean="0"/>
              <a:t>olur. </a:t>
            </a:r>
          </a:p>
          <a:p>
            <a:pPr marL="538163" indent="-538163"/>
            <a:endParaRPr lang="tr-TR" sz="2800" dirty="0" smtClean="0"/>
          </a:p>
          <a:p>
            <a:pPr marL="538163" indent="-538163"/>
            <a:r>
              <a:rPr lang="tr-TR" sz="2800" dirty="0" smtClean="0"/>
              <a:t>Cumhurbaşkanı göreve başlayıncaya kadar görev süresi dolan Cumhurbaşkanının görevi devam eder. </a:t>
            </a:r>
            <a:endParaRPr lang="tr-TR" sz="28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6</a:t>
            </a:fld>
            <a:endParaRPr lang="tr-TR"/>
          </a:p>
        </p:txBody>
      </p:sp>
    </p:spTree>
    <p:extLst>
      <p:ext uri="{BB962C8B-B14F-4D97-AF65-F5344CB8AC3E}">
        <p14:creationId xmlns:p14="http://schemas.microsoft.com/office/powerpoint/2010/main" val="175937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5799" y="605118"/>
            <a:ext cx="10986247" cy="5447645"/>
          </a:xfrm>
          <a:prstGeom prst="rect">
            <a:avLst/>
          </a:prstGeom>
        </p:spPr>
        <p:txBody>
          <a:bodyPr wrap="square">
            <a:spAutoFit/>
          </a:bodyPr>
          <a:lstStyle/>
          <a:p>
            <a:r>
              <a:rPr lang="tr-TR" sz="3600" b="1" dirty="0" smtClean="0"/>
              <a:t>Görev ve yetkileri  (103, 104)</a:t>
            </a:r>
          </a:p>
          <a:p>
            <a:endParaRPr lang="tr-TR" sz="3200" dirty="0" smtClean="0"/>
          </a:p>
          <a:p>
            <a:r>
              <a:rPr lang="tr-TR" sz="3200" dirty="0" smtClean="0"/>
              <a:t>Cumhurbaşkanı, görevine başlarken Türkiye Büyük Millet Meclisi önünde </a:t>
            </a:r>
            <a:r>
              <a:rPr lang="tr-TR" sz="3200" dirty="0" err="1" smtClean="0"/>
              <a:t>andiçer</a:t>
            </a:r>
            <a:r>
              <a:rPr lang="tr-TR" sz="3200" dirty="0" smtClean="0"/>
              <a:t>.</a:t>
            </a:r>
          </a:p>
          <a:p>
            <a:endParaRPr lang="tr-TR" sz="3200" dirty="0" smtClean="0"/>
          </a:p>
          <a:p>
            <a:r>
              <a:rPr lang="tr-TR" sz="3200" dirty="0" smtClean="0"/>
              <a:t>Cumhurbaşkanı Devletin başıdır. Devletin başı sıfatıyla;</a:t>
            </a:r>
          </a:p>
          <a:p>
            <a:pPr marL="457200" indent="-457200">
              <a:buFont typeface="Wingdings" panose="05000000000000000000" pitchFamily="2" charset="2"/>
              <a:buChar char="ü"/>
            </a:pPr>
            <a:r>
              <a:rPr lang="tr-TR" sz="3200" dirty="0"/>
              <a:t>	</a:t>
            </a:r>
            <a:r>
              <a:rPr lang="tr-TR" sz="2800" dirty="0" smtClean="0"/>
              <a:t>Türkiye Cumhuriyetini ve Türk Milletinin birliğini temsil eder; </a:t>
            </a:r>
          </a:p>
          <a:p>
            <a:pPr marL="457200" indent="-457200">
              <a:buFont typeface="Wingdings" panose="05000000000000000000" pitchFamily="2" charset="2"/>
              <a:buChar char="ü"/>
            </a:pPr>
            <a:r>
              <a:rPr lang="tr-TR" sz="2800" dirty="0"/>
              <a:t>	</a:t>
            </a:r>
            <a:r>
              <a:rPr lang="tr-TR" sz="2800" dirty="0" smtClean="0"/>
              <a:t>Anayasanın uygulanmasını, </a:t>
            </a:r>
          </a:p>
          <a:p>
            <a:pPr marL="457200" indent="-457200">
              <a:buFont typeface="Wingdings" panose="05000000000000000000" pitchFamily="2" charset="2"/>
              <a:buChar char="ü"/>
            </a:pPr>
            <a:r>
              <a:rPr lang="tr-TR" sz="2800" dirty="0"/>
              <a:t>	</a:t>
            </a:r>
            <a:r>
              <a:rPr lang="tr-TR" sz="2800" dirty="0" smtClean="0"/>
              <a:t>Devlet organlarının düzenli ve uyumlu çalışmasını gözetir. </a:t>
            </a:r>
          </a:p>
          <a:p>
            <a:endParaRPr lang="tr-TR" sz="3200" dirty="0" smtClean="0"/>
          </a:p>
          <a:p>
            <a:r>
              <a:rPr lang="tr-TR" sz="3200" dirty="0" smtClean="0"/>
              <a:t>Görevleri yasama, yürütme ve yargı diye ayrılmıştır.</a:t>
            </a:r>
            <a:endParaRPr lang="tr-TR" sz="32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7</a:t>
            </a:fld>
            <a:endParaRPr lang="tr-TR"/>
          </a:p>
        </p:txBody>
      </p:sp>
    </p:spTree>
    <p:extLst>
      <p:ext uri="{BB962C8B-B14F-4D97-AF65-F5344CB8AC3E}">
        <p14:creationId xmlns:p14="http://schemas.microsoft.com/office/powerpoint/2010/main" val="2371206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3751" y="605118"/>
            <a:ext cx="10878671" cy="5755422"/>
          </a:xfrm>
          <a:prstGeom prst="rect">
            <a:avLst/>
          </a:prstGeom>
        </p:spPr>
        <p:txBody>
          <a:bodyPr wrap="square">
            <a:spAutoFit/>
          </a:bodyPr>
          <a:lstStyle/>
          <a:p>
            <a:pPr marL="342900" indent="-342900">
              <a:buAutoNum type="alphaLcParenR"/>
            </a:pPr>
            <a:r>
              <a:rPr lang="tr-TR" sz="3200" b="1" dirty="0" smtClean="0"/>
              <a:t>Cumhurbaşkanının Yasama ile ilgili Görev ve Yetkileri: </a:t>
            </a:r>
          </a:p>
          <a:p>
            <a:pPr marL="363538" indent="-363538">
              <a:buFont typeface="Wingdings" panose="05000000000000000000" pitchFamily="2" charset="2"/>
              <a:buChar char="Ø"/>
            </a:pPr>
            <a:r>
              <a:rPr lang="tr-TR" sz="2800" dirty="0" smtClean="0"/>
              <a:t>Gerekli gördüğü takdirde, yasama yılının ilk günü Türkiye Büyük Millet Meclisinde açılış konuşmasını yapmak,</a:t>
            </a:r>
          </a:p>
          <a:p>
            <a:pPr marL="363538" indent="-363538">
              <a:buFont typeface="Wingdings" panose="05000000000000000000" pitchFamily="2" charset="2"/>
              <a:buChar char="Ø"/>
            </a:pPr>
            <a:r>
              <a:rPr lang="tr-TR" sz="2800" dirty="0" smtClean="0"/>
              <a:t>Türkiye Büyük Millet Meclisini gerektiğinde toplantıya çağırmak, </a:t>
            </a:r>
          </a:p>
          <a:p>
            <a:pPr marL="363538" indent="-363538">
              <a:buFont typeface="Wingdings" panose="05000000000000000000" pitchFamily="2" charset="2"/>
              <a:buChar char="Ø"/>
            </a:pPr>
            <a:r>
              <a:rPr lang="tr-TR" sz="2800" dirty="0" smtClean="0"/>
              <a:t>Kanunları yayımlamak, </a:t>
            </a:r>
          </a:p>
          <a:p>
            <a:pPr marL="363538" indent="-363538">
              <a:buFont typeface="Wingdings" panose="05000000000000000000" pitchFamily="2" charset="2"/>
              <a:buChar char="Ø"/>
            </a:pPr>
            <a:r>
              <a:rPr lang="tr-TR" sz="2800" dirty="0" smtClean="0"/>
              <a:t>Kanunları tekrar görüşülmek üzere TBMM’ye geri göndermek,  </a:t>
            </a:r>
          </a:p>
          <a:p>
            <a:pPr marL="363538" indent="-363538">
              <a:buFont typeface="Wingdings" panose="05000000000000000000" pitchFamily="2" charset="2"/>
              <a:buChar char="Ø"/>
            </a:pPr>
            <a:r>
              <a:rPr lang="tr-TR" sz="2800" dirty="0" smtClean="0"/>
              <a:t>Anayasa değişikliklerine ilişkin kanunları gerekli gördüğü takdirde halkoyuna sunmak, </a:t>
            </a:r>
          </a:p>
          <a:p>
            <a:pPr marL="363538" indent="-363538">
              <a:buFont typeface="Wingdings" panose="05000000000000000000" pitchFamily="2" charset="2"/>
              <a:buChar char="Ø"/>
            </a:pPr>
            <a:r>
              <a:rPr lang="tr-TR" sz="2800" dirty="0" smtClean="0"/>
              <a:t>Kanunların, kanun hükmündeki kararnamelerin, TBMM İçtüzüğünün, tümünün veya belirli hükümlerinin Anayasaya şekil veya esas bakımından aykırı oldukları gerekçesi ile Anayasa Mahkemesinde iptal davası açmak,  </a:t>
            </a:r>
          </a:p>
          <a:p>
            <a:pPr marL="363538" indent="-363538">
              <a:buFont typeface="Wingdings" panose="05000000000000000000" pitchFamily="2" charset="2"/>
              <a:buChar char="Ø"/>
            </a:pPr>
            <a:r>
              <a:rPr lang="tr-TR" sz="2800" dirty="0" smtClean="0"/>
              <a:t>TBMM seçimlerinin yenilenmesine karar vermek,</a:t>
            </a:r>
            <a:endParaRPr lang="tr-TR" sz="2800" dirty="0"/>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8</a:t>
            </a:fld>
            <a:endParaRPr lang="tr-TR"/>
          </a:p>
        </p:txBody>
      </p:sp>
    </p:spTree>
    <p:extLst>
      <p:ext uri="{BB962C8B-B14F-4D97-AF65-F5344CB8AC3E}">
        <p14:creationId xmlns:p14="http://schemas.microsoft.com/office/powerpoint/2010/main" val="4137506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224" y="430307"/>
            <a:ext cx="11053482" cy="5570756"/>
          </a:xfrm>
          <a:prstGeom prst="rect">
            <a:avLst/>
          </a:prstGeom>
        </p:spPr>
        <p:txBody>
          <a:bodyPr wrap="square">
            <a:spAutoFit/>
          </a:bodyPr>
          <a:lstStyle/>
          <a:p>
            <a:r>
              <a:rPr lang="tr-TR" sz="3200" b="1" dirty="0" smtClean="0"/>
              <a:t>b) Cumhurbaşkanının Yürütmeyle İlgili Görev ve Yetkileri: </a:t>
            </a:r>
          </a:p>
          <a:p>
            <a:endParaRPr lang="tr-TR" sz="1600" b="1" dirty="0" smtClean="0"/>
          </a:p>
          <a:p>
            <a:pPr marL="457200" indent="-457200">
              <a:buFont typeface="Wingdings" panose="05000000000000000000" pitchFamily="2" charset="2"/>
              <a:buChar char="Ø"/>
            </a:pPr>
            <a:r>
              <a:rPr lang="tr-TR" sz="2800" dirty="0" smtClean="0"/>
              <a:t>Başbakanı atamak ve istifasını kabul etmek, </a:t>
            </a:r>
          </a:p>
          <a:p>
            <a:pPr marL="457200" indent="-457200">
              <a:buFont typeface="Wingdings" panose="05000000000000000000" pitchFamily="2" charset="2"/>
              <a:buChar char="Ø"/>
            </a:pPr>
            <a:r>
              <a:rPr lang="tr-TR" sz="2800" dirty="0" smtClean="0"/>
              <a:t>Başbakanın teklifi üzerine bakanları atamak ve görevlerine son vermek, </a:t>
            </a:r>
          </a:p>
          <a:p>
            <a:pPr marL="457200" indent="-457200">
              <a:buFont typeface="Wingdings" panose="05000000000000000000" pitchFamily="2" charset="2"/>
              <a:buChar char="Ø"/>
            </a:pPr>
            <a:r>
              <a:rPr lang="tr-TR" sz="2800" dirty="0" smtClean="0"/>
              <a:t>Gerekli gördüğü hallerde Bakanlar Kuruluna başkanlık etmek veya Bakanlar Kurulunu başkanlığı altında toplantıya çağırmak,  </a:t>
            </a:r>
          </a:p>
          <a:p>
            <a:pPr marL="457200" indent="-457200">
              <a:buFont typeface="Wingdings" panose="05000000000000000000" pitchFamily="2" charset="2"/>
              <a:buChar char="Ø"/>
            </a:pPr>
            <a:r>
              <a:rPr lang="tr-TR" sz="2800" dirty="0" smtClean="0"/>
              <a:t>Yabancı devletlere Türk Devletinin temsilcilerini göndermek, </a:t>
            </a:r>
          </a:p>
          <a:p>
            <a:pPr marL="457200" indent="-457200">
              <a:buFont typeface="Wingdings" panose="05000000000000000000" pitchFamily="2" charset="2"/>
              <a:buChar char="Ø"/>
            </a:pPr>
            <a:r>
              <a:rPr lang="tr-TR" sz="2800" dirty="0" smtClean="0"/>
              <a:t>Türkiye Cumhuriyetine gönderilecek yabancı devlet temsilcilerini kabul etmek, </a:t>
            </a:r>
          </a:p>
          <a:p>
            <a:pPr marL="457200" indent="-457200">
              <a:buFont typeface="Wingdings" panose="05000000000000000000" pitchFamily="2" charset="2"/>
              <a:buChar char="Ø"/>
            </a:pPr>
            <a:r>
              <a:rPr lang="tr-TR" sz="2800" dirty="0" smtClean="0"/>
              <a:t>Milletlerarası </a:t>
            </a:r>
            <a:r>
              <a:rPr lang="tr-TR" sz="2800" dirty="0" err="1" smtClean="0"/>
              <a:t>andlaşmaları</a:t>
            </a:r>
            <a:r>
              <a:rPr lang="tr-TR" sz="2800" dirty="0" smtClean="0"/>
              <a:t> onaylamak ve yayımlamak, </a:t>
            </a:r>
          </a:p>
          <a:p>
            <a:pPr marL="457200" indent="-457200">
              <a:buFont typeface="Wingdings" panose="05000000000000000000" pitchFamily="2" charset="2"/>
              <a:buChar char="Ø"/>
            </a:pPr>
            <a:r>
              <a:rPr lang="tr-TR" sz="2800" dirty="0" smtClean="0"/>
              <a:t>TBMM adına </a:t>
            </a:r>
            <a:r>
              <a:rPr lang="tr-TR" sz="2800" dirty="0" smtClean="0"/>
              <a:t>Türk Silahlı Kuvvetlerinin Başkomutanlığını temsil etmek, </a:t>
            </a:r>
          </a:p>
          <a:p>
            <a:pPr marL="457200" indent="-457200">
              <a:buFont typeface="Wingdings" panose="05000000000000000000" pitchFamily="2" charset="2"/>
              <a:buChar char="Ø"/>
            </a:pPr>
            <a:r>
              <a:rPr lang="tr-TR" sz="2800" dirty="0" smtClean="0"/>
              <a:t>Türk Silahlı Kuvvetlerinin kullanılmasına karar vermek,  </a:t>
            </a:r>
          </a:p>
          <a:p>
            <a:pPr marL="457200" indent="-457200">
              <a:buFont typeface="Wingdings" panose="05000000000000000000" pitchFamily="2" charset="2"/>
              <a:buChar char="Ø"/>
            </a:pPr>
            <a:r>
              <a:rPr lang="tr-TR" sz="2800" dirty="0" smtClean="0"/>
              <a:t>Genelkurmay Başkanını atamak,  </a:t>
            </a:r>
          </a:p>
        </p:txBody>
      </p:sp>
      <p:sp>
        <p:nvSpPr>
          <p:cNvPr id="3" name="Altbilgi Yer Tutucusu 2"/>
          <p:cNvSpPr>
            <a:spLocks noGrp="1"/>
          </p:cNvSpPr>
          <p:nvPr>
            <p:ph type="ftr" sz="quarter" idx="11"/>
          </p:nvPr>
        </p:nvSpPr>
        <p:spPr/>
        <p:txBody>
          <a:bodyPr/>
          <a:lstStyle/>
          <a:p>
            <a:r>
              <a:rPr lang="tr-TR" smtClean="0"/>
              <a:t>Turgut Göksu</a:t>
            </a:r>
            <a:endParaRPr lang="tr-TR"/>
          </a:p>
        </p:txBody>
      </p:sp>
      <p:sp>
        <p:nvSpPr>
          <p:cNvPr id="4" name="Slayt Numarası Yer Tutucusu 3"/>
          <p:cNvSpPr>
            <a:spLocks noGrp="1"/>
          </p:cNvSpPr>
          <p:nvPr>
            <p:ph type="sldNum" sz="quarter" idx="12"/>
          </p:nvPr>
        </p:nvSpPr>
        <p:spPr/>
        <p:txBody>
          <a:bodyPr/>
          <a:lstStyle/>
          <a:p>
            <a:fld id="{4D792ACC-86AD-45EF-AA2A-D760CDA0DB0D}" type="slidenum">
              <a:rPr lang="tr-TR" smtClean="0"/>
              <a:t>9</a:t>
            </a:fld>
            <a:endParaRPr lang="tr-TR"/>
          </a:p>
        </p:txBody>
      </p:sp>
    </p:spTree>
    <p:extLst>
      <p:ext uri="{BB962C8B-B14F-4D97-AF65-F5344CB8AC3E}">
        <p14:creationId xmlns:p14="http://schemas.microsoft.com/office/powerpoint/2010/main" val="17945769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5677</TotalTime>
  <Words>4032</Words>
  <Application>Microsoft Office PowerPoint</Application>
  <PresentationFormat>Geniş ekran</PresentationFormat>
  <Paragraphs>519</Paragraphs>
  <Slides>55</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55</vt:i4>
      </vt:variant>
    </vt:vector>
  </HeadingPairs>
  <TitlesOfParts>
    <vt:vector size="61" baseType="lpstr">
      <vt:lpstr>Arial</vt:lpstr>
      <vt:lpstr>Calibri</vt:lpstr>
      <vt:lpstr>Calibri Light</vt:lpstr>
      <vt:lpstr>Georgia</vt:lpstr>
      <vt:lpstr>Wingdings</vt:lpstr>
      <vt:lpstr>Office Teması</vt:lpstr>
      <vt:lpstr>Cumhuriyetin Temel Organları  (YÜRÜTME)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Cumhuriyetin Temel Organları  (YÜRÜTME)</dc:title>
  <dc:creator>Turgut Göksu</dc:creator>
  <cp:lastModifiedBy>Turgut Göksu</cp:lastModifiedBy>
  <cp:revision>47</cp:revision>
  <dcterms:created xsi:type="dcterms:W3CDTF">2015-12-26T21:29:26Z</dcterms:created>
  <dcterms:modified xsi:type="dcterms:W3CDTF">2015-12-30T20:07:47Z</dcterms:modified>
</cp:coreProperties>
</file>