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00478-4E36-4A00-AC89-9A12146976D8}" type="datetimeFigureOut">
              <a:rPr lang="tr-TR" smtClean="0"/>
              <a:t>7.10.2015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C33FF-5E59-47D3-89DC-C339ECB4DB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1217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C33FF-5E59-47D3-89DC-C339ECB4DB3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20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B1BE-C6EE-4020-8264-1EE1353C5AB8}" type="datetime1">
              <a:rPr lang="tr-TR" smtClean="0"/>
              <a:t>7.10.2015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1F95-3EFA-4F20-B9A7-0A915BA86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02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6AB0-3F78-4D30-BBF9-296175D09799}" type="datetime1">
              <a:rPr lang="tr-TR" smtClean="0"/>
              <a:t>7.10.2015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1F95-3EFA-4F20-B9A7-0A915BA86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1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036C-243C-4788-9487-16C1880F3BC1}" type="datetime1">
              <a:rPr lang="tr-TR" smtClean="0"/>
              <a:t>7.10.2015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1F95-3EFA-4F20-B9A7-0A915BA86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71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B482-ED0C-4673-A848-E58B722F876A}" type="datetime1">
              <a:rPr lang="tr-TR" smtClean="0"/>
              <a:t>7.10.2015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1F95-3EFA-4F20-B9A7-0A915BA86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38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042C-3F27-477A-A639-3E043881209F}" type="datetime1">
              <a:rPr lang="tr-TR" smtClean="0"/>
              <a:t>7.10.2015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1F95-3EFA-4F20-B9A7-0A915BA86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36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50-278C-4AE0-8D39-9FB4F094491F}" type="datetime1">
              <a:rPr lang="tr-TR" smtClean="0"/>
              <a:t>7.10.2015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Turgut Göksu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1F95-3EFA-4F20-B9A7-0A915BA86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76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50F1-8FDC-47BD-8C42-656FE15DA8FF}" type="datetime1">
              <a:rPr lang="tr-TR" smtClean="0"/>
              <a:t>7.10.2015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Turgut Göksu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1F95-3EFA-4F20-B9A7-0A915BA86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318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2531-FEB6-4926-A31D-AC9E7E1B2C09}" type="datetime1">
              <a:rPr lang="tr-TR" smtClean="0"/>
              <a:t>7.10.2015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Turgut Göksu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1F95-3EFA-4F20-B9A7-0A915BA86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74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0806-7D52-4DD8-A0E1-0E403D27B6C5}" type="datetime1">
              <a:rPr lang="tr-TR" smtClean="0"/>
              <a:t>7.10.2015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Turgut Göksu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1F95-3EFA-4F20-B9A7-0A915BA86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7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43DA-E553-4A71-BB79-30BFEC76C3C6}" type="datetime1">
              <a:rPr lang="tr-TR" smtClean="0"/>
              <a:t>7.10.2015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Turgut Göksu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1F95-3EFA-4F20-B9A7-0A915BA86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777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A199-0DAA-4EC6-9F58-C21838FE6CB5}" type="datetime1">
              <a:rPr lang="tr-TR" smtClean="0"/>
              <a:t>7.10.2015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Turgut Göksu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1F95-3EFA-4F20-B9A7-0A915BA86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559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440A5-1342-48CB-A5C5-D7D56C925536}" type="datetime1">
              <a:rPr lang="tr-TR" smtClean="0"/>
              <a:t>7.10.2015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51F95-3EFA-4F20-B9A7-0A915BA86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495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urgut.goksu@kocaeli.edu.tr" TargetMode="External"/><Relationship Id="rId2" Type="http://schemas.openxmlformats.org/officeDocument/2006/relationships/hyperlink" Target="http://www.turgutgoksu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53544" y="555693"/>
            <a:ext cx="9144000" cy="2387600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 Politikaları</a:t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Giriş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Prof. Dr. Turgut Göksu</a:t>
            </a:r>
          </a:p>
          <a:p>
            <a:r>
              <a:rPr lang="tr-TR" dirty="0" smtClean="0">
                <a:hlinkClick r:id="rId2"/>
              </a:rPr>
              <a:t>www.turgutgoksu.com</a:t>
            </a:r>
            <a:endParaRPr lang="tr-TR" dirty="0" smtClean="0"/>
          </a:p>
          <a:p>
            <a:r>
              <a:rPr lang="tr-TR" smtClean="0">
                <a:hlinkClick r:id="rId3"/>
              </a:rPr>
              <a:t>turgut.goksu@kocaeli.edu.tr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795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02275" y="553792"/>
            <a:ext cx="11191741" cy="465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Kamu Politikaları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Yrd. Kaynaklar: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Hasan Hüseyin Çevik ve Süleyman Demirci, </a:t>
            </a:r>
            <a:r>
              <a:rPr lang="tr-TR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Kamu Politikası</a:t>
            </a: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3. Bas., Ankara, Seçkin, 2015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Alican Kaptı (</a:t>
            </a:r>
            <a:r>
              <a:rPr lang="tr-TR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tr-TR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Kamu Politika Süreci</a:t>
            </a: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Teorik Perspektifler</a:t>
            </a: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Ankara, Seçkin, 2011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Turgut Göksu, H. Hüseyin Çevik, Abdulkadir </a:t>
            </a:r>
            <a:r>
              <a:rPr lang="tr-TR" sz="280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Baharçiçek</a:t>
            </a:r>
            <a:r>
              <a:rPr lang="tr-TR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Ali Şen (Editörler) </a:t>
            </a:r>
            <a:r>
              <a:rPr lang="tr-TR" sz="2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1980-2003 Türkiye’de Dış, Ekonomik, Sosyal ve İdari Politikalar</a:t>
            </a:r>
            <a:r>
              <a:rPr lang="tr-TR" sz="2800" i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Ankara, Siyasal Kitabevi, 2003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1F95-3EFA-4F20-B9A7-0A915BA865F4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5921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11369" y="440409"/>
            <a:ext cx="10895527" cy="559678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Seminer Konuları</a:t>
            </a:r>
            <a:endParaRPr lang="tr-T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1.Eğitim Politikaları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2.Sağlık Politikaları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3.İmar ve Konut Politikaları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4.Sosyal Güvenlik Politikaları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5.Savunma Politikaları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6.İç Güvenlik Politikaları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</a:t>
            </a: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Dış Politika</a:t>
            </a:r>
            <a:endParaRPr lang="tr-T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8.Nüfus ve Göç Politikaları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9.İktisat, Ticaret ve </a:t>
            </a: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Maliye </a:t>
            </a: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Politikaları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</a:t>
            </a: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Sosyal Hizmetler Politikaları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11.Ulaşım ve </a:t>
            </a: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İletişim </a:t>
            </a: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Politikaları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12.Enerji Politikaları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13.Kalkınma Politikaları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 Kültür ve Turizm Politikaları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15.Gıda, Tarım ve Hayvancılık Politikaları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16.Bilim ve Teknoloji Politikaları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Turgut Göksu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1F95-3EFA-4F20-B9A7-0A915BA865F4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8039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>
            <a:spLocks noChangeArrowheads="1"/>
          </p:cNvSpPr>
          <p:nvPr/>
        </p:nvSpPr>
        <p:spPr bwMode="auto">
          <a:xfrm>
            <a:off x="781654" y="604301"/>
            <a:ext cx="11311608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200" b="1" dirty="0" smtClean="0">
                <a:solidFill>
                  <a:srgbClr val="000000"/>
                </a:solidFill>
              </a:rPr>
              <a:t>Genel Kavramlar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200" dirty="0" smtClean="0">
                <a:solidFill>
                  <a:srgbClr val="000000"/>
                </a:solidFill>
              </a:rPr>
              <a:t>Yönetim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200" dirty="0" smtClean="0">
                <a:solidFill>
                  <a:srgbClr val="000000"/>
                </a:solidFill>
              </a:rPr>
              <a:t>Kamu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200" dirty="0" smtClean="0">
                <a:solidFill>
                  <a:srgbClr val="000000"/>
                </a:solidFill>
              </a:rPr>
              <a:t>Kamu Yönetimi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200" dirty="0" smtClean="0">
                <a:solidFill>
                  <a:srgbClr val="000000"/>
                </a:solidFill>
              </a:rPr>
              <a:t>Politika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200" dirty="0" smtClean="0">
                <a:solidFill>
                  <a:srgbClr val="000000"/>
                </a:solidFill>
              </a:rPr>
              <a:t>Kamu Politikası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32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3200" dirty="0" smtClean="0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Turgut Göksu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1F95-3EFA-4F20-B9A7-0A915BA865F4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47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66670" y="553791"/>
            <a:ext cx="109599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4000" dirty="0" smtClean="0">
                <a:solidFill>
                  <a:srgbClr val="000000"/>
                </a:solidFill>
              </a:rPr>
              <a:t>Politika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4000" dirty="0" smtClean="0">
                <a:solidFill>
                  <a:srgbClr val="000000"/>
                </a:solidFill>
              </a:rPr>
              <a:t>1-Politika (</a:t>
            </a:r>
            <a:r>
              <a:rPr lang="tr-TR" sz="4000" dirty="0" err="1" smtClean="0">
                <a:solidFill>
                  <a:srgbClr val="000000"/>
                </a:solidFill>
              </a:rPr>
              <a:t>politics</a:t>
            </a:r>
            <a:r>
              <a:rPr lang="tr-TR" sz="4000" dirty="0" smtClean="0">
                <a:solidFill>
                  <a:srgbClr val="000000"/>
                </a:solidFill>
              </a:rPr>
              <a:t>) -siyaset-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4000" dirty="0" smtClean="0">
                <a:solidFill>
                  <a:srgbClr val="000000"/>
                </a:solidFill>
              </a:rPr>
              <a:t>2- Politika (</a:t>
            </a:r>
            <a:r>
              <a:rPr lang="tr-TR" sz="4000" dirty="0" err="1" smtClean="0">
                <a:solidFill>
                  <a:srgbClr val="000000"/>
                </a:solidFill>
              </a:rPr>
              <a:t>policy</a:t>
            </a:r>
            <a:r>
              <a:rPr lang="tr-TR" sz="4000" dirty="0" smtClean="0">
                <a:solidFill>
                  <a:srgbClr val="000000"/>
                </a:solidFill>
              </a:rPr>
              <a:t>) -siyasa-yol-yöntem, usul-program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Turgut Göksu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1F95-3EFA-4F20-B9A7-0A915BA865F4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962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40913" y="618186"/>
            <a:ext cx="1115310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 b="1" dirty="0" smtClean="0">
                <a:solidFill>
                  <a:srgbClr val="000000"/>
                </a:solidFill>
              </a:rPr>
              <a:t>Tanımlar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 smtClean="0">
                <a:solidFill>
                  <a:srgbClr val="000000"/>
                </a:solidFill>
              </a:rPr>
              <a:t>“Kamu politikası, bir kamu kuruluşunun çevresiyle ilişkisidir” </a:t>
            </a:r>
            <a:r>
              <a:rPr lang="tr-TR" sz="2800" dirty="0" err="1" smtClean="0">
                <a:solidFill>
                  <a:srgbClr val="000000"/>
                </a:solidFill>
              </a:rPr>
              <a:t>Eyestone</a:t>
            </a:r>
            <a:endParaRPr lang="tr-TR" sz="28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28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 smtClean="0">
                <a:solidFill>
                  <a:srgbClr val="000000"/>
                </a:solidFill>
              </a:rPr>
              <a:t>«Kamu politikası, kamu yönetiminin (hükümetin) yapmayı ya da yapmamayı seçtikleri her şeydir” </a:t>
            </a:r>
            <a:r>
              <a:rPr lang="tr-TR" sz="2800" dirty="0" err="1" smtClean="0">
                <a:solidFill>
                  <a:srgbClr val="000000"/>
                </a:solidFill>
              </a:rPr>
              <a:t>Dye</a:t>
            </a:r>
            <a:endParaRPr lang="tr-TR" sz="28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28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 smtClean="0">
                <a:solidFill>
                  <a:srgbClr val="000000"/>
                </a:solidFill>
              </a:rPr>
              <a:t> “Az veya çok birbirine bağlantılı uzun bir faaliyetler serisi ve ilgili taraflar için bu bağlantılı faaliyetlerin ortaya çıkardığı sonuçlar olarak düşünülmelidir” </a:t>
            </a:r>
            <a:r>
              <a:rPr lang="tr-TR" sz="2800" dirty="0" err="1" smtClean="0">
                <a:solidFill>
                  <a:srgbClr val="000000"/>
                </a:solidFill>
              </a:rPr>
              <a:t>Rose</a:t>
            </a:r>
            <a:endParaRPr lang="tr-TR" sz="28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28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 smtClean="0">
                <a:solidFill>
                  <a:srgbClr val="000000"/>
                </a:solidFill>
              </a:rPr>
              <a:t>“Politika, bir takım kuruluş veya kişilerin bir sorunu çözmede izledikleri amaçlı hareketler bütünüdür” </a:t>
            </a:r>
            <a:r>
              <a:rPr lang="tr-TR" sz="2800" dirty="0" err="1" smtClean="0">
                <a:solidFill>
                  <a:srgbClr val="000000"/>
                </a:solidFill>
              </a:rPr>
              <a:t>Anderson</a:t>
            </a:r>
            <a:r>
              <a:rPr lang="tr-TR" sz="2800" dirty="0" smtClean="0">
                <a:solidFill>
                  <a:srgbClr val="000000"/>
                </a:solidFill>
              </a:rPr>
              <a:t> </a:t>
            </a:r>
            <a:endParaRPr lang="tr-TR" sz="2800" dirty="0" smtClean="0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Turgut Göksu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1F95-3EFA-4F20-B9A7-0A915BA865F4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572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47729" y="206062"/>
            <a:ext cx="1143644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 </a:t>
            </a:r>
            <a:r>
              <a:rPr lang="tr-TR" sz="3200" b="1" u="sng" dirty="0" err="1" smtClean="0"/>
              <a:t>Hogwood</a:t>
            </a:r>
            <a:r>
              <a:rPr lang="tr-TR" sz="3200" b="1" u="sng" dirty="0" smtClean="0"/>
              <a:t> ve </a:t>
            </a:r>
            <a:r>
              <a:rPr lang="tr-TR" sz="3200" b="1" u="sng" dirty="0" err="1" smtClean="0"/>
              <a:t>Gunn</a:t>
            </a:r>
            <a:r>
              <a:rPr lang="tr-TR" sz="3200" b="1" u="sng" dirty="0" smtClean="0"/>
              <a:t> kamu politikasını karakterize eden bazı unsur ve farklılıkları belirterek tanım yapmaktadır:</a:t>
            </a:r>
          </a:p>
          <a:p>
            <a:endParaRPr lang="tr-TR" sz="3200" b="1" u="sng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Politika, karardan daha geniş ve onu da kapsayan bir süreçtir.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Politika, yönetimden çok fazla ayrılabilen bir şey değildir.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Politika, niyetler (amaçlar) kadar davranışları da kapsamaktadır.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Politika, olumlu bir hareketi içerdiği gibi hareketsiz sessiz durmayı da içerir.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Kamu politikaları önceden tahmin edilen veya edilemeyen sonuçlara sahiptir.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Kamu politikası amaçlı hareketler bütünü olarak tanımlanmıştı. Ancak bazen amaçlar önceden açıklanmayıp sonraya bırakılabilir.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Politika bir süreç içinde işler ve ortaya çıkar.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Kamu politikası kamu kuruluşları için önemli roller içerir. Ancak kamu politikası sürecinde sadece kamu kuruluşları rol oynamaz. </a:t>
            </a:r>
            <a:endParaRPr lang="tr-TR" sz="28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Turgut Göksu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1F95-3EFA-4F20-B9A7-0A915BA865F4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3139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1F95-3EFA-4F20-B9A7-0A915BA865F4}" type="slidenum">
              <a:rPr lang="tr-TR" smtClean="0"/>
              <a:t>8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234606" y="488255"/>
            <a:ext cx="10892854" cy="4585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smtClean="0"/>
              <a:t> </a:t>
            </a:r>
            <a:r>
              <a:rPr lang="tr-TR" sz="4000" b="1" dirty="0" smtClean="0"/>
              <a:t>KAMU POLİTİKASI İLE İLGİLİ KAVRAMSAL ÇERÇEVE</a:t>
            </a:r>
          </a:p>
          <a:p>
            <a:r>
              <a:rPr lang="tr-TR" sz="3600" dirty="0" smtClean="0"/>
              <a:t>Kamu Politikası Talepleri</a:t>
            </a:r>
          </a:p>
          <a:p>
            <a:r>
              <a:rPr lang="tr-TR" sz="3600" dirty="0" smtClean="0"/>
              <a:t>Kamu Politikasında Rol Oynayan Aktörler</a:t>
            </a:r>
          </a:p>
          <a:p>
            <a:r>
              <a:rPr lang="tr-TR" sz="3600" dirty="0" smtClean="0"/>
              <a:t>Kamu Politikası Kararları</a:t>
            </a:r>
          </a:p>
          <a:p>
            <a:r>
              <a:rPr lang="tr-TR" sz="3600" dirty="0" smtClean="0"/>
              <a:t>Kamu Politikasıyla İlgili Söylemler </a:t>
            </a:r>
          </a:p>
          <a:p>
            <a:r>
              <a:rPr lang="tr-TR" sz="3600" dirty="0" smtClean="0"/>
              <a:t>Kamu Politikası Çıktıları </a:t>
            </a:r>
          </a:p>
          <a:p>
            <a:r>
              <a:rPr lang="tr-TR" sz="3600" dirty="0" smtClean="0"/>
              <a:t>Kamu Politikası Sonuçları  </a:t>
            </a: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659674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1F95-3EFA-4F20-B9A7-0A915BA865F4}" type="slidenum">
              <a:rPr lang="tr-TR" smtClean="0"/>
              <a:t>9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041395" y="694317"/>
            <a:ext cx="8805039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 smtClean="0"/>
              <a:t>KAMU POLİTİKASININ ÇALIŞILMA AMAÇLARI </a:t>
            </a:r>
          </a:p>
          <a:p>
            <a:endParaRPr lang="tr-TR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3600" dirty="0" smtClean="0"/>
              <a:t>Siyasi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3600" dirty="0" smtClean="0"/>
              <a:t>Mesleki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3600" dirty="0" smtClean="0"/>
              <a:t>Bilimsel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532924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447</Words>
  <Application>Microsoft Office PowerPoint</Application>
  <PresentationFormat>Geniş ekran</PresentationFormat>
  <Paragraphs>82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Teması</vt:lpstr>
      <vt:lpstr>Kamu Politikaları Giriş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Kamu Politikaları Giriş</dc:title>
  <dc:creator>Turgut Göksu</dc:creator>
  <cp:lastModifiedBy>Turgut Göksu</cp:lastModifiedBy>
  <cp:revision>7</cp:revision>
  <dcterms:created xsi:type="dcterms:W3CDTF">2015-10-07T16:54:48Z</dcterms:created>
  <dcterms:modified xsi:type="dcterms:W3CDTF">2015-10-07T19:12:56Z</dcterms:modified>
</cp:coreProperties>
</file>