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58" r:id="rId3"/>
    <p:sldId id="273" r:id="rId4"/>
    <p:sldId id="259" r:id="rId5"/>
    <p:sldId id="260" r:id="rId6"/>
    <p:sldId id="261" r:id="rId7"/>
    <p:sldId id="262" r:id="rId8"/>
    <p:sldId id="263" r:id="rId9"/>
    <p:sldId id="274" r:id="rId10"/>
    <p:sldId id="264" r:id="rId11"/>
    <p:sldId id="275" r:id="rId12"/>
    <p:sldId id="276" r:id="rId13"/>
    <p:sldId id="279" r:id="rId14"/>
    <p:sldId id="277" r:id="rId15"/>
    <p:sldId id="281" r:id="rId16"/>
    <p:sldId id="280" r:id="rId17"/>
    <p:sldId id="282" r:id="rId18"/>
    <p:sldId id="278" r:id="rId19"/>
    <p:sldId id="265" r:id="rId20"/>
    <p:sldId id="266" r:id="rId21"/>
    <p:sldId id="267" r:id="rId22"/>
    <p:sldId id="283" r:id="rId23"/>
    <p:sldId id="268" r:id="rId24"/>
    <p:sldId id="26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5AE298-E06B-4748-AE33-80180EE9E5AE}" type="datetimeFigureOut">
              <a:rPr lang="tr-TR" smtClean="0"/>
              <a:t>15.10.2015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00A70-C1EA-44A7-8F45-7A734E2B6106}" type="slidenum">
              <a:rPr lang="tr-TR" smtClean="0"/>
              <a:t>‹#›</a:t>
            </a:fld>
            <a:endParaRPr lang="tr-TR"/>
          </a:p>
        </p:txBody>
      </p:sp>
    </p:spTree>
    <p:extLst>
      <p:ext uri="{BB962C8B-B14F-4D97-AF65-F5344CB8AC3E}">
        <p14:creationId xmlns:p14="http://schemas.microsoft.com/office/powerpoint/2010/main" val="2477308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556C9E9-500B-4DFE-B20D-CA67525D4327}" type="slidenum">
              <a:rPr lang="tr-TR" smtClean="0">
                <a:solidFill>
                  <a:prstClr val="black"/>
                </a:solidFill>
              </a:rPr>
              <a:pPr/>
              <a:t>2</a:t>
            </a:fld>
            <a:endParaRPr lang="tr-TR">
              <a:solidFill>
                <a:prstClr val="black"/>
              </a:solidFill>
            </a:endParaRPr>
          </a:p>
        </p:txBody>
      </p:sp>
    </p:spTree>
    <p:extLst>
      <p:ext uri="{BB962C8B-B14F-4D97-AF65-F5344CB8AC3E}">
        <p14:creationId xmlns:p14="http://schemas.microsoft.com/office/powerpoint/2010/main" val="133672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9971445-A6DE-4A03-ADD5-7A7D7F6E818F}" type="datetime1">
              <a:rPr lang="tr-TR" smtClean="0">
                <a:solidFill>
                  <a:srgbClr val="000000"/>
                </a:solidFill>
              </a:rPr>
              <a:pPr/>
              <a:t>15.10.2015</a:t>
            </a:fld>
            <a:endParaRPr lang="tr-TR">
              <a:solidFill>
                <a:srgbClr val="000000"/>
              </a:solidFill>
            </a:endParaRPr>
          </a:p>
        </p:txBody>
      </p:sp>
      <p:sp>
        <p:nvSpPr>
          <p:cNvPr id="5" name="Footer Placeholder 4"/>
          <p:cNvSpPr>
            <a:spLocks noGrp="1"/>
          </p:cNvSpPr>
          <p:nvPr>
            <p:ph type="ftr" sz="quarter" idx="11"/>
          </p:nvPr>
        </p:nvSpPr>
        <p:spPr/>
        <p:txBody>
          <a:bodyPr/>
          <a:lstStyle/>
          <a:p>
            <a:endParaRPr lang="tr-TR">
              <a:solidFill>
                <a:srgbClr val="000000"/>
              </a:solidFill>
            </a:endParaRPr>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2E6816C-1A62-436D-BA10-E8081B8BABDA}" type="slidenum">
              <a:rPr lang="tr-TR" smtClean="0">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557125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E14400D-00EA-47F8-9324-296869063FFA}" type="datetime1">
              <a:rPr lang="tr-TR" smtClean="0">
                <a:solidFill>
                  <a:srgbClr val="000000"/>
                </a:solidFill>
              </a:rPr>
              <a:pPr/>
              <a:t>15.10.2015</a:t>
            </a:fld>
            <a:endParaRPr lang="tr-TR">
              <a:solidFill>
                <a:srgbClr val="000000"/>
              </a:solidFill>
            </a:endParaRPr>
          </a:p>
        </p:txBody>
      </p:sp>
      <p:sp>
        <p:nvSpPr>
          <p:cNvPr id="5" name="Footer Placeholder 4"/>
          <p:cNvSpPr>
            <a:spLocks noGrp="1"/>
          </p:cNvSpPr>
          <p:nvPr>
            <p:ph type="ftr" sz="quarter" idx="11"/>
          </p:nvPr>
        </p:nvSpPr>
        <p:spPr/>
        <p:txBody>
          <a:bodyPr/>
          <a:lstStyle/>
          <a:p>
            <a:endParaRPr lang="tr-TR">
              <a:solidFill>
                <a:srgbClr val="000000"/>
              </a:solidFill>
            </a:endParaRPr>
          </a:p>
        </p:txBody>
      </p:sp>
      <p:sp>
        <p:nvSpPr>
          <p:cNvPr id="6" name="Slide Number Placeholder 5"/>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266706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66D171D-2FEF-4CEC-8F28-769F0F85A04F}" type="datetime1">
              <a:rPr lang="tr-TR" smtClean="0">
                <a:solidFill>
                  <a:srgbClr val="000000"/>
                </a:solidFill>
              </a:rPr>
              <a:pPr/>
              <a:t>15.10.2015</a:t>
            </a:fld>
            <a:endParaRPr lang="tr-TR">
              <a:solidFill>
                <a:srgbClr val="000000"/>
              </a:solidFill>
            </a:endParaRPr>
          </a:p>
        </p:txBody>
      </p:sp>
      <p:sp>
        <p:nvSpPr>
          <p:cNvPr id="5" name="Footer Placeholder 4"/>
          <p:cNvSpPr>
            <a:spLocks noGrp="1"/>
          </p:cNvSpPr>
          <p:nvPr>
            <p:ph type="ftr" sz="quarter" idx="11"/>
          </p:nvPr>
        </p:nvSpPr>
        <p:spPr/>
        <p:txBody>
          <a:bodyPr/>
          <a:lstStyle/>
          <a:p>
            <a:endParaRPr lang="tr-TR">
              <a:solidFill>
                <a:srgbClr val="000000"/>
              </a:solidFill>
            </a:endParaRPr>
          </a:p>
        </p:txBody>
      </p:sp>
      <p:sp>
        <p:nvSpPr>
          <p:cNvPr id="6" name="Slide Number Placeholder 5"/>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171082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42882C-7390-4ACE-B227-8921113C6E8A}" type="datetime1">
              <a:rPr lang="tr-TR" smtClean="0">
                <a:solidFill>
                  <a:srgbClr val="000000"/>
                </a:solidFill>
              </a:rPr>
              <a:pPr/>
              <a:t>15.10.2015</a:t>
            </a:fld>
            <a:endParaRPr lang="tr-TR">
              <a:solidFill>
                <a:srgbClr val="000000"/>
              </a:solidFill>
            </a:endParaRPr>
          </a:p>
        </p:txBody>
      </p:sp>
      <p:sp>
        <p:nvSpPr>
          <p:cNvPr id="5" name="Footer Placeholder 4"/>
          <p:cNvSpPr>
            <a:spLocks noGrp="1"/>
          </p:cNvSpPr>
          <p:nvPr>
            <p:ph type="ftr" sz="quarter" idx="11"/>
          </p:nvPr>
        </p:nvSpPr>
        <p:spPr/>
        <p:txBody>
          <a:bodyPr/>
          <a:lstStyle/>
          <a:p>
            <a:endParaRPr lang="tr-TR">
              <a:solidFill>
                <a:srgbClr val="000000"/>
              </a:solidFill>
            </a:endParaRPr>
          </a:p>
        </p:txBody>
      </p:sp>
      <p:sp>
        <p:nvSpPr>
          <p:cNvPr id="6" name="Slide Number Placeholder 5"/>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266737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75B35815-F6C0-480E-BB16-8DE98A0F1219}" type="datetime1">
              <a:rPr lang="tr-TR" smtClean="0">
                <a:solidFill>
                  <a:srgbClr val="000000"/>
                </a:solidFill>
              </a:rPr>
              <a:pPr/>
              <a:t>15.10.2015</a:t>
            </a:fld>
            <a:endParaRPr lang="tr-TR">
              <a:solidFill>
                <a:srgbClr val="000000"/>
              </a:solidFill>
            </a:endParaRPr>
          </a:p>
        </p:txBody>
      </p:sp>
      <p:sp>
        <p:nvSpPr>
          <p:cNvPr id="8" name="Slide Number Placeholder 7"/>
          <p:cNvSpPr>
            <a:spLocks noGrp="1"/>
          </p:cNvSpPr>
          <p:nvPr>
            <p:ph type="sldNum" sz="quarter" idx="11"/>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
        <p:nvSpPr>
          <p:cNvPr id="9" name="Footer Placeholder 8"/>
          <p:cNvSpPr>
            <a:spLocks noGrp="1"/>
          </p:cNvSpPr>
          <p:nvPr>
            <p:ph type="ftr" sz="quarter" idx="12"/>
          </p:nvPr>
        </p:nvSpPr>
        <p:spPr/>
        <p:txBody>
          <a:bodyPr/>
          <a:lstStyle/>
          <a:p>
            <a:endParaRPr lang="tr-TR">
              <a:solidFill>
                <a:srgbClr val="000000"/>
              </a:solidFill>
            </a:endParaRPr>
          </a:p>
        </p:txBody>
      </p:sp>
    </p:spTree>
    <p:extLst>
      <p:ext uri="{BB962C8B-B14F-4D97-AF65-F5344CB8AC3E}">
        <p14:creationId xmlns:p14="http://schemas.microsoft.com/office/powerpoint/2010/main" val="28709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A3551EC-F69D-4234-B8A5-A8BB3884216F}" type="datetime1">
              <a:rPr lang="tr-TR" smtClean="0">
                <a:solidFill>
                  <a:srgbClr val="000000"/>
                </a:solidFill>
              </a:rPr>
              <a:pPr/>
              <a:t>15.10.2015</a:t>
            </a:fld>
            <a:endParaRPr lang="tr-TR">
              <a:solidFill>
                <a:srgbClr val="000000"/>
              </a:solidFill>
            </a:endParaRPr>
          </a:p>
        </p:txBody>
      </p:sp>
      <p:sp>
        <p:nvSpPr>
          <p:cNvPr id="6" name="Footer Placeholder 5"/>
          <p:cNvSpPr>
            <a:spLocks noGrp="1"/>
          </p:cNvSpPr>
          <p:nvPr>
            <p:ph type="ftr" sz="quarter" idx="11"/>
          </p:nvPr>
        </p:nvSpPr>
        <p:spPr/>
        <p:txBody>
          <a:bodyPr/>
          <a:lstStyle/>
          <a:p>
            <a:endParaRPr lang="tr-TR">
              <a:solidFill>
                <a:srgbClr val="000000"/>
              </a:solidFill>
            </a:endParaRPr>
          </a:p>
        </p:txBody>
      </p:sp>
      <p:sp>
        <p:nvSpPr>
          <p:cNvPr id="7" name="Slide Number Placeholder 6"/>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288947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CD4D155-2201-4626-9D8E-3BD5CB0E6D58}" type="datetime1">
              <a:rPr lang="tr-TR" smtClean="0">
                <a:solidFill>
                  <a:srgbClr val="000000"/>
                </a:solidFill>
              </a:rPr>
              <a:pPr/>
              <a:t>15.10.2015</a:t>
            </a:fld>
            <a:endParaRPr lang="tr-TR">
              <a:solidFill>
                <a:srgbClr val="000000"/>
              </a:solidFill>
            </a:endParaRPr>
          </a:p>
        </p:txBody>
      </p:sp>
      <p:sp>
        <p:nvSpPr>
          <p:cNvPr id="8" name="Footer Placeholder 7"/>
          <p:cNvSpPr>
            <a:spLocks noGrp="1"/>
          </p:cNvSpPr>
          <p:nvPr>
            <p:ph type="ftr" sz="quarter" idx="11"/>
          </p:nvPr>
        </p:nvSpPr>
        <p:spPr/>
        <p:txBody>
          <a:bodyPr/>
          <a:lstStyle/>
          <a:p>
            <a:endParaRPr lang="tr-TR">
              <a:solidFill>
                <a:srgbClr val="000000"/>
              </a:solidFill>
            </a:endParaRPr>
          </a:p>
        </p:txBody>
      </p:sp>
      <p:sp>
        <p:nvSpPr>
          <p:cNvPr id="9" name="Slide Number Placeholder 8"/>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373647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9F83EAD-4B0B-47B1-A9CB-3C6552F8F63B}" type="datetime1">
              <a:rPr lang="tr-TR" smtClean="0">
                <a:solidFill>
                  <a:srgbClr val="000000"/>
                </a:solidFill>
              </a:rPr>
              <a:pPr/>
              <a:t>15.10.2015</a:t>
            </a:fld>
            <a:endParaRPr lang="tr-TR">
              <a:solidFill>
                <a:srgbClr val="000000"/>
              </a:solidFill>
            </a:endParaRPr>
          </a:p>
        </p:txBody>
      </p:sp>
      <p:sp>
        <p:nvSpPr>
          <p:cNvPr id="4" name="Footer Placeholder 3"/>
          <p:cNvSpPr>
            <a:spLocks noGrp="1"/>
          </p:cNvSpPr>
          <p:nvPr>
            <p:ph type="ftr" sz="quarter" idx="11"/>
          </p:nvPr>
        </p:nvSpPr>
        <p:spPr/>
        <p:txBody>
          <a:bodyPr/>
          <a:lstStyle/>
          <a:p>
            <a:endParaRPr lang="tr-TR">
              <a:solidFill>
                <a:srgbClr val="000000"/>
              </a:solidFill>
            </a:endParaRPr>
          </a:p>
        </p:txBody>
      </p:sp>
      <p:sp>
        <p:nvSpPr>
          <p:cNvPr id="5" name="Slide Number Placeholder 4"/>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157802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B223F-49FE-4883-B775-44CBDD07782D}" type="datetime1">
              <a:rPr lang="tr-TR" smtClean="0">
                <a:solidFill>
                  <a:srgbClr val="000000"/>
                </a:solidFill>
              </a:rPr>
              <a:pPr/>
              <a:t>15.10.2015</a:t>
            </a:fld>
            <a:endParaRPr lang="tr-TR">
              <a:solidFill>
                <a:srgbClr val="000000"/>
              </a:solidFill>
            </a:endParaRPr>
          </a:p>
        </p:txBody>
      </p:sp>
      <p:sp>
        <p:nvSpPr>
          <p:cNvPr id="3" name="Footer Placeholder 2"/>
          <p:cNvSpPr>
            <a:spLocks noGrp="1"/>
          </p:cNvSpPr>
          <p:nvPr>
            <p:ph type="ftr" sz="quarter" idx="11"/>
          </p:nvPr>
        </p:nvSpPr>
        <p:spPr/>
        <p:txBody>
          <a:bodyPr/>
          <a:lstStyle/>
          <a:p>
            <a:endParaRPr lang="tr-TR">
              <a:solidFill>
                <a:srgbClr val="000000"/>
              </a:solidFill>
            </a:endParaRPr>
          </a:p>
        </p:txBody>
      </p:sp>
      <p:sp>
        <p:nvSpPr>
          <p:cNvPr id="4" name="Slide Number Placeholder 3"/>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Tree>
    <p:extLst>
      <p:ext uri="{BB962C8B-B14F-4D97-AF65-F5344CB8AC3E}">
        <p14:creationId xmlns:p14="http://schemas.microsoft.com/office/powerpoint/2010/main" val="247886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9BFCB7-270E-4BE6-82FB-CD23FC41EFDF}" type="datetime1">
              <a:rPr lang="tr-TR" smtClean="0">
                <a:solidFill>
                  <a:srgbClr val="000000"/>
                </a:solidFill>
              </a:rPr>
              <a:pPr/>
              <a:t>15.10.2015</a:t>
            </a:fld>
            <a:endParaRPr lang="tr-TR">
              <a:solidFill>
                <a:srgbClr val="000000"/>
              </a:solidFill>
            </a:endParaRPr>
          </a:p>
        </p:txBody>
      </p:sp>
      <p:sp>
        <p:nvSpPr>
          <p:cNvPr id="6" name="Footer Placeholder 5"/>
          <p:cNvSpPr>
            <a:spLocks noGrp="1"/>
          </p:cNvSpPr>
          <p:nvPr>
            <p:ph type="ftr" sz="quarter" idx="11"/>
          </p:nvPr>
        </p:nvSpPr>
        <p:spPr/>
        <p:txBody>
          <a:bodyPr/>
          <a:lstStyle/>
          <a:p>
            <a:endParaRPr lang="tr-TR">
              <a:solidFill>
                <a:srgbClr val="000000"/>
              </a:solidFill>
            </a:endParaRPr>
          </a:p>
        </p:txBody>
      </p:sp>
      <p:sp>
        <p:nvSpPr>
          <p:cNvPr id="7" name="Slide Number Placeholder 6"/>
          <p:cNvSpPr>
            <a:spLocks noGrp="1"/>
          </p:cNvSpPr>
          <p:nvPr>
            <p:ph type="sldNum" sz="quarter" idx="12"/>
          </p:nvPr>
        </p:nvSpPr>
        <p:spPr/>
        <p:txBody>
          <a:bodyPr/>
          <a:lstStyle/>
          <a:p>
            <a:fld id="{12E6816C-1A62-436D-BA10-E8081B8BABDA}" type="slidenum">
              <a:rPr lang="tr-TR" smtClean="0">
                <a:solidFill>
                  <a:srgbClr val="D1282E"/>
                </a:solidFill>
              </a:rPr>
              <a:pPr/>
              <a:t>‹#›</a:t>
            </a:fld>
            <a:endParaRPr lang="tr-TR">
              <a:solidFill>
                <a:srgbClr val="D1282E"/>
              </a:solidFill>
            </a:endParaRPr>
          </a:p>
        </p:txBody>
      </p:sp>
      <p:sp>
        <p:nvSpPr>
          <p:cNvPr id="8" name="Title 7"/>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384956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3A5A379-31D0-46BF-9826-5A0F6BFCD12E}" type="datetime1">
              <a:rPr lang="tr-TR" smtClean="0">
                <a:solidFill>
                  <a:srgbClr val="000000"/>
                </a:solidFill>
              </a:rPr>
              <a:pPr/>
              <a:t>15.10.2015</a:t>
            </a:fld>
            <a:endParaRPr lang="tr-TR">
              <a:solidFill>
                <a:srgbClr val="000000"/>
              </a:solidFill>
            </a:endParaRPr>
          </a:p>
        </p:txBody>
      </p:sp>
      <p:sp>
        <p:nvSpPr>
          <p:cNvPr id="6" name="Footer Placeholder 5"/>
          <p:cNvSpPr>
            <a:spLocks noGrp="1"/>
          </p:cNvSpPr>
          <p:nvPr>
            <p:ph type="ftr" sz="quarter" idx="11"/>
          </p:nvPr>
        </p:nvSpPr>
        <p:spPr/>
        <p:txBody>
          <a:bodyPr/>
          <a:lstStyle/>
          <a:p>
            <a:endParaRPr lang="tr-TR">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2E6816C-1A62-436D-BA10-E8081B8BABDA}" type="slidenum">
              <a:rPr lang="tr-TR" smtClean="0">
                <a:solidFill>
                  <a:srgbClr val="000000"/>
                </a:solidFill>
              </a:rPr>
              <a:pPr/>
              <a:t>‹#›</a:t>
            </a:fld>
            <a:endParaRPr lang="tr-TR">
              <a:solidFill>
                <a:srgbClr val="000000"/>
              </a:solidFill>
            </a:endParaRPr>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tr-TR" smtClean="0"/>
              <a:t>Asıl başlık stili için tıklatın</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372817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D9EF7008-44C3-48E8-BB2C-5824E4F70889}" type="datetime1">
              <a:rPr lang="tr-TR" smtClean="0">
                <a:solidFill>
                  <a:srgbClr val="000000"/>
                </a:solidFill>
              </a:rPr>
              <a:pPr/>
              <a:t>15.10.2015</a:t>
            </a:fld>
            <a:endParaRPr lang="tr-TR">
              <a:solidFill>
                <a:srgbClr val="000000"/>
              </a:solidFill>
            </a:endParaRPr>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tr-TR">
              <a:solidFill>
                <a:srgbClr val="000000"/>
              </a:solidFill>
            </a:endParaRPr>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12E6816C-1A62-436D-BA10-E8081B8BABDA}" type="slidenum">
              <a:rPr lang="tr-TR" smtClean="0">
                <a:solidFill>
                  <a:srgbClr val="D1282E"/>
                </a:solidFill>
              </a:rPr>
              <a:pPr/>
              <a:t>‹#›</a:t>
            </a:fld>
            <a:endParaRPr lang="tr-TR">
              <a:solidFill>
                <a:srgbClr val="D1282E"/>
              </a:solidFill>
            </a:endParaRPr>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837777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70647" y="228601"/>
            <a:ext cx="10959353" cy="4571999"/>
          </a:xfrm>
        </p:spPr>
        <p:txBody>
          <a:bodyPr/>
          <a:lstStyle/>
          <a:p>
            <a:pPr algn="ctr"/>
            <a:r>
              <a:rPr lang="tr-TR" sz="4400" b="1" dirty="0" smtClean="0">
                <a:latin typeface="Times New Roman" pitchFamily="18" charset="0"/>
                <a:cs typeface="Times New Roman" pitchFamily="18" charset="0"/>
              </a:rPr>
              <a:t>KAMU POLİTİKASI SÜRECİNDE Devlet </a:t>
            </a:r>
            <a:r>
              <a:rPr lang="tr-TR" sz="4000" dirty="0" smtClean="0">
                <a:latin typeface="Times New Roman" pitchFamily="18" charset="0"/>
                <a:cs typeface="Times New Roman" pitchFamily="18" charset="0"/>
              </a:rPr>
              <a:t>(</a:t>
            </a:r>
            <a:r>
              <a:rPr lang="tr-TR" sz="4000" dirty="0" err="1" smtClean="0">
                <a:latin typeface="Times New Roman" pitchFamily="18" charset="0"/>
                <a:cs typeface="Times New Roman" pitchFamily="18" charset="0"/>
              </a:rPr>
              <a:t>Teorİk</a:t>
            </a:r>
            <a:r>
              <a:rPr lang="tr-TR" sz="4000" dirty="0" smtClean="0">
                <a:latin typeface="Times New Roman" pitchFamily="18" charset="0"/>
                <a:cs typeface="Times New Roman" pitchFamily="18" charset="0"/>
              </a:rPr>
              <a:t> </a:t>
            </a:r>
            <a:r>
              <a:rPr lang="tr-TR" sz="4000" dirty="0" err="1" smtClean="0">
                <a:latin typeface="Times New Roman" pitchFamily="18" charset="0"/>
                <a:cs typeface="Times New Roman" pitchFamily="18" charset="0"/>
              </a:rPr>
              <a:t>YaklaşImlar</a:t>
            </a:r>
            <a:r>
              <a:rPr lang="tr-TR" sz="4000" dirty="0" smtClean="0">
                <a:latin typeface="Times New Roman" pitchFamily="18" charset="0"/>
                <a:cs typeface="Times New Roman" pitchFamily="18" charset="0"/>
              </a:rPr>
              <a:t>)</a:t>
            </a:r>
            <a:endParaRPr lang="tr-TR" sz="4000"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noAutofit/>
          </a:bodyPr>
          <a:lstStyle/>
          <a:p>
            <a:pPr algn="ctr"/>
            <a:r>
              <a:rPr lang="tr-TR" sz="3200" b="1" dirty="0">
                <a:latin typeface="Calibri" pitchFamily="34" charset="0"/>
              </a:rPr>
              <a:t>Prof. DR. Turgut </a:t>
            </a:r>
            <a:r>
              <a:rPr lang="tr-TR" sz="3200" b="1" dirty="0" smtClean="0">
                <a:latin typeface="Calibri" pitchFamily="34" charset="0"/>
              </a:rPr>
              <a:t>Göksu</a:t>
            </a:r>
            <a:endParaRPr lang="tr-TR" sz="3200" b="1" dirty="0">
              <a:latin typeface="Calibri" pitchFamily="34" charset="0"/>
            </a:endParaRPr>
          </a:p>
        </p:txBody>
      </p:sp>
    </p:spTree>
    <p:extLst>
      <p:ext uri="{BB962C8B-B14F-4D97-AF65-F5344CB8AC3E}">
        <p14:creationId xmlns:p14="http://schemas.microsoft.com/office/powerpoint/2010/main" val="1670542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10</a:t>
            </a:fld>
            <a:endParaRPr lang="tr-TR">
              <a:solidFill>
                <a:srgbClr val="D1282E"/>
              </a:solidFill>
            </a:endParaRPr>
          </a:p>
        </p:txBody>
      </p:sp>
      <p:sp>
        <p:nvSpPr>
          <p:cNvPr id="3" name="Dikdörtgen 2"/>
          <p:cNvSpPr/>
          <p:nvPr/>
        </p:nvSpPr>
        <p:spPr>
          <a:xfrm>
            <a:off x="779929" y="180838"/>
            <a:ext cx="10461811" cy="6494085"/>
          </a:xfrm>
          <a:prstGeom prst="rect">
            <a:avLst/>
          </a:prstGeom>
        </p:spPr>
        <p:txBody>
          <a:bodyPr wrap="square">
            <a:spAutoFit/>
          </a:bodyPr>
          <a:lstStyle/>
          <a:p>
            <a:r>
              <a:rPr lang="tr-TR" sz="3200" b="1" dirty="0">
                <a:solidFill>
                  <a:srgbClr val="000000"/>
                </a:solidFill>
                <a:latin typeface="Calibri" pitchFamily="34" charset="0"/>
              </a:rPr>
              <a:t>Teşkilatlanma Şekline Göre Devlet</a:t>
            </a:r>
          </a:p>
          <a:p>
            <a:pPr marL="342900" indent="-342900">
              <a:buFont typeface="Arial" pitchFamily="34" charset="0"/>
              <a:buChar char="•"/>
            </a:pPr>
            <a:r>
              <a:rPr lang="tr-TR" sz="2400" dirty="0">
                <a:solidFill>
                  <a:srgbClr val="000000"/>
                </a:solidFill>
                <a:latin typeface="Calibri" pitchFamily="34" charset="0"/>
              </a:rPr>
              <a:t>Merkeziyetçi Devlet</a:t>
            </a:r>
          </a:p>
          <a:p>
            <a:pPr marL="342900" indent="-342900">
              <a:buFont typeface="Arial" pitchFamily="34" charset="0"/>
              <a:buChar char="•"/>
            </a:pPr>
            <a:r>
              <a:rPr lang="tr-TR" sz="2400" dirty="0">
                <a:solidFill>
                  <a:srgbClr val="000000"/>
                </a:solidFill>
                <a:latin typeface="Calibri" pitchFamily="34" charset="0"/>
              </a:rPr>
              <a:t>Adem-i Merkeziyetçi Devlet</a:t>
            </a:r>
          </a:p>
          <a:p>
            <a:endParaRPr lang="tr-TR" sz="1600" dirty="0">
              <a:solidFill>
                <a:srgbClr val="000000"/>
              </a:solidFill>
              <a:latin typeface="Calibri" pitchFamily="34" charset="0"/>
            </a:endParaRPr>
          </a:p>
          <a:p>
            <a:r>
              <a:rPr lang="tr-TR" sz="2400" b="1" dirty="0">
                <a:solidFill>
                  <a:srgbClr val="000000"/>
                </a:solidFill>
                <a:latin typeface="Calibri" pitchFamily="34" charset="0"/>
              </a:rPr>
              <a:t>Merkeziyetçi Devlet</a:t>
            </a:r>
          </a:p>
          <a:p>
            <a:pPr marL="342900" indent="-342900">
              <a:buFont typeface="Arial" pitchFamily="34" charset="0"/>
              <a:buChar char="•"/>
            </a:pPr>
            <a:r>
              <a:rPr lang="tr-TR" sz="2400" dirty="0">
                <a:solidFill>
                  <a:srgbClr val="000000"/>
                </a:solidFill>
                <a:latin typeface="Calibri" pitchFamily="34" charset="0"/>
              </a:rPr>
              <a:t>Karar mekanizması</a:t>
            </a:r>
          </a:p>
          <a:p>
            <a:pPr marL="342900" indent="-342900">
              <a:buFont typeface="Arial" pitchFamily="34" charset="0"/>
              <a:buChar char="•"/>
            </a:pPr>
            <a:r>
              <a:rPr lang="tr-TR" sz="2400" dirty="0">
                <a:solidFill>
                  <a:srgbClr val="000000"/>
                </a:solidFill>
                <a:latin typeface="Calibri" pitchFamily="34" charset="0"/>
              </a:rPr>
              <a:t>Mali kaynak yönetimi</a:t>
            </a:r>
          </a:p>
          <a:p>
            <a:pPr marL="342900" indent="-342900">
              <a:buFont typeface="Arial" pitchFamily="34" charset="0"/>
              <a:buChar char="•"/>
            </a:pPr>
            <a:r>
              <a:rPr lang="tr-TR" sz="2400" dirty="0">
                <a:solidFill>
                  <a:srgbClr val="000000"/>
                </a:solidFill>
                <a:latin typeface="Calibri" pitchFamily="34" charset="0"/>
              </a:rPr>
              <a:t>Personel işlemleri</a:t>
            </a:r>
          </a:p>
          <a:p>
            <a:pPr marL="342900" indent="-342900">
              <a:buFont typeface="Arial" pitchFamily="34" charset="0"/>
              <a:buChar char="•"/>
            </a:pPr>
            <a:r>
              <a:rPr lang="tr-TR" sz="2400" dirty="0">
                <a:solidFill>
                  <a:srgbClr val="000000"/>
                </a:solidFill>
                <a:latin typeface="Calibri" pitchFamily="34" charset="0"/>
              </a:rPr>
              <a:t>Kamu hizmetlerinin organizasyonu </a:t>
            </a:r>
            <a:r>
              <a:rPr lang="tr-TR" sz="2400">
                <a:solidFill>
                  <a:srgbClr val="000000"/>
                </a:solidFill>
                <a:latin typeface="Calibri" pitchFamily="34" charset="0"/>
              </a:rPr>
              <a:t>merkezin </a:t>
            </a:r>
            <a:r>
              <a:rPr lang="tr-TR" sz="2400" smtClean="0">
                <a:solidFill>
                  <a:srgbClr val="000000"/>
                </a:solidFill>
                <a:latin typeface="Calibri" pitchFamily="34" charset="0"/>
              </a:rPr>
              <a:t>elinde</a:t>
            </a:r>
          </a:p>
          <a:p>
            <a:pPr marL="342900" indent="-342900">
              <a:buFont typeface="Arial" pitchFamily="34" charset="0"/>
              <a:buChar char="•"/>
            </a:pPr>
            <a:r>
              <a:rPr lang="tr-TR" sz="2400" smtClean="0">
                <a:solidFill>
                  <a:srgbClr val="000000"/>
                </a:solidFill>
                <a:latin typeface="Calibri" pitchFamily="34" charset="0"/>
              </a:rPr>
              <a:t>Örgüt </a:t>
            </a:r>
            <a:r>
              <a:rPr lang="tr-TR" sz="2400">
                <a:solidFill>
                  <a:srgbClr val="000000"/>
                </a:solidFill>
                <a:latin typeface="Calibri" pitchFamily="34" charset="0"/>
              </a:rPr>
              <a:t>büyüklüğünün sakıncaları yetki genişliği </a:t>
            </a:r>
            <a:r>
              <a:rPr lang="tr-TR" sz="2400" smtClean="0">
                <a:solidFill>
                  <a:srgbClr val="000000"/>
                </a:solidFill>
                <a:latin typeface="Calibri" pitchFamily="34" charset="0"/>
              </a:rPr>
              <a:t>ilkesiyle </a:t>
            </a:r>
            <a:r>
              <a:rPr lang="tr-TR" sz="2400">
                <a:solidFill>
                  <a:srgbClr val="000000"/>
                </a:solidFill>
                <a:latin typeface="Calibri" pitchFamily="34" charset="0"/>
              </a:rPr>
              <a:t>giderilmeye </a:t>
            </a:r>
            <a:r>
              <a:rPr lang="tr-TR" sz="2400" smtClean="0">
                <a:solidFill>
                  <a:srgbClr val="000000"/>
                </a:solidFill>
                <a:latin typeface="Calibri" pitchFamily="34" charset="0"/>
              </a:rPr>
              <a:t>çalışılır</a:t>
            </a:r>
            <a:endParaRPr lang="tr-TR" sz="2400" dirty="0">
              <a:solidFill>
                <a:srgbClr val="000000"/>
              </a:solidFill>
              <a:latin typeface="Calibri" pitchFamily="34" charset="0"/>
            </a:endParaRPr>
          </a:p>
          <a:p>
            <a:endParaRPr lang="tr-TR" dirty="0">
              <a:solidFill>
                <a:srgbClr val="000000"/>
              </a:solidFill>
              <a:latin typeface="Calibri" pitchFamily="34" charset="0"/>
            </a:endParaRPr>
          </a:p>
          <a:p>
            <a:r>
              <a:rPr lang="tr-TR" sz="2400" b="1" dirty="0">
                <a:solidFill>
                  <a:srgbClr val="000000"/>
                </a:solidFill>
                <a:latin typeface="Calibri" pitchFamily="34" charset="0"/>
              </a:rPr>
              <a:t>Adem-i Merkeziyetçi Devlet (Yerinden </a:t>
            </a:r>
            <a:r>
              <a:rPr lang="tr-TR" sz="2400" b="1">
                <a:solidFill>
                  <a:srgbClr val="000000"/>
                </a:solidFill>
                <a:latin typeface="Calibri" pitchFamily="34" charset="0"/>
              </a:rPr>
              <a:t>yönetim</a:t>
            </a:r>
            <a:r>
              <a:rPr lang="tr-TR" sz="2400" b="1" smtClean="0">
                <a:solidFill>
                  <a:srgbClr val="000000"/>
                </a:solidFill>
                <a:latin typeface="Calibri" pitchFamily="34" charset="0"/>
              </a:rPr>
              <a:t>)</a:t>
            </a:r>
          </a:p>
          <a:p>
            <a:r>
              <a:rPr lang="tr-TR" sz="2400" u="sng" smtClean="0">
                <a:solidFill>
                  <a:srgbClr val="000000"/>
                </a:solidFill>
                <a:latin typeface="Calibri" pitchFamily="34" charset="0"/>
              </a:rPr>
              <a:t>Coğrafi-işlevsel</a:t>
            </a:r>
            <a:endParaRPr lang="tr-TR" sz="2400" u="sng" dirty="0">
              <a:solidFill>
                <a:srgbClr val="000000"/>
              </a:solidFill>
              <a:latin typeface="Calibri" pitchFamily="34" charset="0"/>
            </a:endParaRPr>
          </a:p>
          <a:p>
            <a:pPr marL="342900" indent="-342900">
              <a:buFont typeface="Arial" pitchFamily="34" charset="0"/>
              <a:buChar char="•"/>
            </a:pPr>
            <a:r>
              <a:rPr lang="tr-TR" sz="2400" dirty="0">
                <a:solidFill>
                  <a:srgbClr val="000000"/>
                </a:solidFill>
                <a:latin typeface="Calibri" pitchFamily="34" charset="0"/>
              </a:rPr>
              <a:t>Karar organları seçilerek gelir</a:t>
            </a:r>
          </a:p>
          <a:p>
            <a:pPr marL="342900" indent="-342900">
              <a:buFont typeface="Arial" pitchFamily="34" charset="0"/>
              <a:buChar char="•"/>
            </a:pPr>
            <a:r>
              <a:rPr lang="tr-TR" sz="2400" dirty="0">
                <a:solidFill>
                  <a:srgbClr val="000000"/>
                </a:solidFill>
                <a:latin typeface="Calibri" pitchFamily="34" charset="0"/>
              </a:rPr>
              <a:t>Kendilerine ait bütçeleri var</a:t>
            </a:r>
          </a:p>
          <a:p>
            <a:pPr marL="342900" indent="-342900">
              <a:buFont typeface="Arial" pitchFamily="34" charset="0"/>
              <a:buChar char="•"/>
            </a:pPr>
            <a:r>
              <a:rPr lang="tr-TR" sz="2400" dirty="0">
                <a:solidFill>
                  <a:srgbClr val="000000"/>
                </a:solidFill>
                <a:latin typeface="Calibri" pitchFamily="34" charset="0"/>
              </a:rPr>
              <a:t>Özerk yönetimleri var</a:t>
            </a:r>
          </a:p>
          <a:p>
            <a:pPr marL="342900" indent="-342900">
              <a:buFont typeface="Arial" pitchFamily="34" charset="0"/>
              <a:buChar char="•"/>
            </a:pPr>
            <a:r>
              <a:rPr lang="tr-TR" sz="2400" dirty="0">
                <a:solidFill>
                  <a:srgbClr val="000000"/>
                </a:solidFill>
                <a:latin typeface="Calibri" pitchFamily="34" charset="0"/>
              </a:rPr>
              <a:t>Merkezi yönetimle aralarında organik bağ </a:t>
            </a:r>
            <a:r>
              <a:rPr lang="tr-TR" sz="2400">
                <a:solidFill>
                  <a:srgbClr val="000000"/>
                </a:solidFill>
                <a:latin typeface="Calibri" pitchFamily="34" charset="0"/>
              </a:rPr>
              <a:t>yoktur</a:t>
            </a:r>
            <a:r>
              <a:rPr lang="tr-TR" sz="2400" smtClean="0">
                <a:solidFill>
                  <a:srgbClr val="000000"/>
                </a:solidFill>
                <a:latin typeface="Calibri" pitchFamily="34" charset="0"/>
              </a:rPr>
              <a:t>.</a:t>
            </a:r>
            <a:endParaRPr lang="tr-TR" sz="2400" dirty="0">
              <a:solidFill>
                <a:srgbClr val="000000"/>
              </a:solidFill>
              <a:latin typeface="Calibri" pitchFamily="34" charset="0"/>
            </a:endParaRPr>
          </a:p>
        </p:txBody>
      </p:sp>
    </p:spTree>
    <p:extLst>
      <p:ext uri="{BB962C8B-B14F-4D97-AF65-F5344CB8AC3E}">
        <p14:creationId xmlns:p14="http://schemas.microsoft.com/office/powerpoint/2010/main" val="882865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11</a:t>
            </a:fld>
            <a:endParaRPr lang="tr-TR">
              <a:solidFill>
                <a:srgbClr val="D1282E"/>
              </a:solidFill>
            </a:endParaRPr>
          </a:p>
        </p:txBody>
      </p:sp>
      <p:sp>
        <p:nvSpPr>
          <p:cNvPr id="3" name="Dikdörtgen 2"/>
          <p:cNvSpPr/>
          <p:nvPr/>
        </p:nvSpPr>
        <p:spPr>
          <a:xfrm>
            <a:off x="497541" y="376517"/>
            <a:ext cx="11106027" cy="6001643"/>
          </a:xfrm>
          <a:prstGeom prst="rect">
            <a:avLst/>
          </a:prstGeom>
        </p:spPr>
        <p:txBody>
          <a:bodyPr wrap="square">
            <a:spAutoFit/>
          </a:bodyPr>
          <a:lstStyle/>
          <a:p>
            <a:r>
              <a:rPr lang="tr-TR" sz="2400" b="1" dirty="0" smtClean="0"/>
              <a:t>Modern Devletin Gelişim Çizgisi</a:t>
            </a:r>
          </a:p>
          <a:p>
            <a:endParaRPr lang="tr-TR" sz="2400" dirty="0" smtClean="0"/>
          </a:p>
          <a:p>
            <a:r>
              <a:rPr lang="tr-TR" sz="2400" dirty="0" smtClean="0"/>
              <a:t>Liberal Devlet (--1930)</a:t>
            </a:r>
          </a:p>
          <a:p>
            <a:r>
              <a:rPr lang="tr-TR" sz="2400" dirty="0" smtClean="0"/>
              <a:t>Müdahaleci Sosyal Devlet (1930-1980)</a:t>
            </a:r>
          </a:p>
          <a:p>
            <a:r>
              <a:rPr lang="tr-TR" sz="2400" dirty="0" smtClean="0"/>
              <a:t>Düzenleyici Devlet (1980-2000) </a:t>
            </a:r>
          </a:p>
          <a:p>
            <a:r>
              <a:rPr lang="tr-TR" sz="2400" dirty="0" smtClean="0"/>
              <a:t>Yönetişim Anlayışına Sahip Devlet (2000--)</a:t>
            </a:r>
          </a:p>
          <a:p>
            <a:r>
              <a:rPr lang="tr-TR" sz="2400" dirty="0" smtClean="0"/>
              <a:t>Yeniden (Mali) Müdahaleci Devlet (2008-</a:t>
            </a:r>
            <a:r>
              <a:rPr lang="tr-TR" sz="2400" dirty="0" smtClean="0"/>
              <a:t>-) </a:t>
            </a:r>
            <a:endParaRPr lang="tr-TR" sz="2400" dirty="0" smtClean="0"/>
          </a:p>
          <a:p>
            <a:endParaRPr lang="tr-TR" sz="2400" dirty="0" smtClean="0"/>
          </a:p>
          <a:p>
            <a:r>
              <a:rPr lang="tr-TR" sz="2400" b="1" dirty="0" smtClean="0"/>
              <a:t>Liberal Devlet (--1930)</a:t>
            </a:r>
          </a:p>
          <a:p>
            <a:endParaRPr lang="tr-TR" sz="2400" dirty="0"/>
          </a:p>
          <a:p>
            <a:pPr marL="363538" indent="-363538"/>
            <a:r>
              <a:rPr lang="tr-TR" sz="2400" dirty="0" smtClean="0"/>
              <a:t>Adam Smith iktisadi </a:t>
            </a:r>
            <a:r>
              <a:rPr lang="tr-TR" sz="2400" dirty="0" smtClean="0"/>
              <a:t>liberalizm </a:t>
            </a:r>
            <a:r>
              <a:rPr lang="tr-TR" sz="2400" dirty="0" smtClean="0"/>
              <a:t>ve John Locke siyasi liberalizm. </a:t>
            </a:r>
          </a:p>
          <a:p>
            <a:pPr marL="363538" indent="-363538"/>
            <a:r>
              <a:rPr lang="tr-TR" sz="2400" dirty="0" smtClean="0"/>
              <a:t>Klasik </a:t>
            </a:r>
            <a:r>
              <a:rPr lang="tr-TR" sz="2400" dirty="0" smtClean="0"/>
              <a:t>liberalizm: </a:t>
            </a:r>
            <a:r>
              <a:rPr lang="tr-TR" sz="2400" dirty="0" smtClean="0"/>
              <a:t>devlet güvenlik, adalet ve savunma gibi hizmetler dışında mümkün olduğu kadar iktisadi sisteme müdahale etmemelidir. </a:t>
            </a:r>
          </a:p>
          <a:p>
            <a:pPr marL="363538" indent="-363538"/>
            <a:r>
              <a:rPr lang="tr-TR" sz="2400" dirty="0" smtClean="0"/>
              <a:t>Devlet hiçbir şekilde ekonomiye, topluma ve bireye müdahale etmemelidir.</a:t>
            </a:r>
          </a:p>
          <a:p>
            <a:pPr marL="363538" indent="-363538"/>
            <a:r>
              <a:rPr lang="tr-TR" sz="2400" dirty="0" smtClean="0"/>
              <a:t>Türkiye Cumhuriyeti 1923’ten 1930’lara kadar liberal iktisadi politikalar uygulamıştır.</a:t>
            </a:r>
            <a:endParaRPr lang="tr-TR" sz="2400" dirty="0"/>
          </a:p>
        </p:txBody>
      </p:sp>
    </p:spTree>
    <p:extLst>
      <p:ext uri="{BB962C8B-B14F-4D97-AF65-F5344CB8AC3E}">
        <p14:creationId xmlns:p14="http://schemas.microsoft.com/office/powerpoint/2010/main" val="379692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12</a:t>
            </a:fld>
            <a:endParaRPr lang="tr-TR">
              <a:solidFill>
                <a:srgbClr val="D1282E"/>
              </a:solidFill>
            </a:endParaRPr>
          </a:p>
        </p:txBody>
      </p:sp>
      <p:sp>
        <p:nvSpPr>
          <p:cNvPr id="3" name="Dikdörtgen 2"/>
          <p:cNvSpPr/>
          <p:nvPr/>
        </p:nvSpPr>
        <p:spPr>
          <a:xfrm>
            <a:off x="484094" y="262613"/>
            <a:ext cx="11119474" cy="6555641"/>
          </a:xfrm>
          <a:prstGeom prst="rect">
            <a:avLst/>
          </a:prstGeom>
        </p:spPr>
        <p:txBody>
          <a:bodyPr wrap="square">
            <a:spAutoFit/>
          </a:bodyPr>
          <a:lstStyle/>
          <a:p>
            <a:r>
              <a:rPr lang="tr-TR" sz="2800" b="1" dirty="0" smtClean="0"/>
              <a:t>Modern Devletin Gelişim Çizgisi</a:t>
            </a:r>
          </a:p>
          <a:p>
            <a:endParaRPr lang="tr-TR" sz="2800" dirty="0" smtClean="0"/>
          </a:p>
          <a:p>
            <a:r>
              <a:rPr lang="tr-TR" sz="2800" b="1" dirty="0" smtClean="0"/>
              <a:t>Müdahaleci Sosyal Devlet (1930-1980)</a:t>
            </a:r>
          </a:p>
          <a:p>
            <a:pPr marL="363538" indent="-363538"/>
            <a:r>
              <a:rPr lang="tr-TR" sz="2800" dirty="0" smtClean="0"/>
              <a:t>1920’lerden sonra serbest ekonomik sistemde özellikle talep yönlü sorunlar başlamıştır. Talebin azlığı nedeniyle ürünlerini satamayan şirketler işçi çıkarmaya hatta üretimi durdurmaya başlamışlardır.</a:t>
            </a:r>
          </a:p>
          <a:p>
            <a:pPr marL="363538" indent="-363538"/>
            <a:r>
              <a:rPr lang="tr-TR" sz="2800" dirty="0" smtClean="0"/>
              <a:t>1929 ekonomik buhranı</a:t>
            </a:r>
          </a:p>
          <a:p>
            <a:pPr marL="363538" indent="-363538"/>
            <a:r>
              <a:rPr lang="tr-TR" sz="2800" dirty="0" smtClean="0"/>
              <a:t>Keynes</a:t>
            </a:r>
          </a:p>
          <a:p>
            <a:pPr marL="363538" indent="-363538"/>
            <a:r>
              <a:rPr lang="tr-TR" sz="2800" dirty="0" smtClean="0"/>
              <a:t>Özel sektörün girmediği ya da başarılı olmadığı üretim ve hizmet alanlarına devlet ya bizzat girecek ya da bu alanlarda talebi artırıcı önlemler alacak ve kendinin bizzat uygulayıcı olduğu politikaları oluşturmaya başlayacaktır.</a:t>
            </a:r>
          </a:p>
          <a:p>
            <a:pPr marL="363538" indent="-363538"/>
            <a:r>
              <a:rPr lang="tr-TR" sz="2800" dirty="0" smtClean="0"/>
              <a:t>Özel sektörün ilgi duymadığı sosyal politikaları bizzat üretecek ve sunacak politikalar oluşturacaktır</a:t>
            </a:r>
          </a:p>
          <a:p>
            <a:endParaRPr lang="tr-TR" sz="2800" dirty="0" smtClean="0"/>
          </a:p>
        </p:txBody>
      </p:sp>
    </p:spTree>
    <p:extLst>
      <p:ext uri="{BB962C8B-B14F-4D97-AF65-F5344CB8AC3E}">
        <p14:creationId xmlns:p14="http://schemas.microsoft.com/office/powerpoint/2010/main" val="26202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13</a:t>
            </a:fld>
            <a:endParaRPr lang="tr-TR">
              <a:solidFill>
                <a:srgbClr val="D1282E"/>
              </a:solidFill>
            </a:endParaRPr>
          </a:p>
        </p:txBody>
      </p:sp>
      <p:sp>
        <p:nvSpPr>
          <p:cNvPr id="3" name="Dikdörtgen 2"/>
          <p:cNvSpPr/>
          <p:nvPr/>
        </p:nvSpPr>
        <p:spPr>
          <a:xfrm>
            <a:off x="457200" y="192010"/>
            <a:ext cx="11241741" cy="5693866"/>
          </a:xfrm>
          <a:prstGeom prst="rect">
            <a:avLst/>
          </a:prstGeom>
        </p:spPr>
        <p:txBody>
          <a:bodyPr wrap="square">
            <a:spAutoFit/>
          </a:bodyPr>
          <a:lstStyle/>
          <a:p>
            <a:r>
              <a:rPr lang="tr-TR" sz="2600" b="1" dirty="0" smtClean="0"/>
              <a:t>Modern Devletin Gelişim Çizgisi</a:t>
            </a:r>
          </a:p>
          <a:p>
            <a:endParaRPr lang="tr-TR" sz="2600" dirty="0" smtClean="0"/>
          </a:p>
          <a:p>
            <a:r>
              <a:rPr lang="tr-TR" sz="2600" b="1" dirty="0" smtClean="0"/>
              <a:t>Müdahaleci Sosyal Devlet (1930-1980)</a:t>
            </a:r>
          </a:p>
          <a:p>
            <a:pPr marL="363538" indent="-363538"/>
            <a:r>
              <a:rPr lang="tr-TR" sz="2600" dirty="0" smtClean="0"/>
              <a:t>2. Dünya Savaşı</a:t>
            </a:r>
          </a:p>
          <a:p>
            <a:pPr marL="363538" indent="-363538"/>
            <a:r>
              <a:rPr lang="tr-TR" sz="2600" dirty="0" smtClean="0"/>
              <a:t>İngiltere’de savaşın yaralarını sarmak ve ekonomik kalkınmayı sağlamak amacıyla sosyal devlet (</a:t>
            </a:r>
            <a:r>
              <a:rPr lang="tr-TR" sz="2600" dirty="0" err="1" smtClean="0"/>
              <a:t>welfare</a:t>
            </a:r>
            <a:r>
              <a:rPr lang="tr-TR" sz="2600" dirty="0" smtClean="0"/>
              <a:t> </a:t>
            </a:r>
            <a:r>
              <a:rPr lang="tr-TR" sz="2600" dirty="0" err="1" smtClean="0"/>
              <a:t>state</a:t>
            </a:r>
            <a:r>
              <a:rPr lang="tr-TR" sz="2600" dirty="0" smtClean="0"/>
              <a:t>) düşüncesi ortaya çıktı.</a:t>
            </a:r>
          </a:p>
          <a:p>
            <a:pPr marL="363538" indent="-363538"/>
            <a:r>
              <a:rPr lang="tr-TR" sz="2600" dirty="0" smtClean="0"/>
              <a:t>1945 yılı itibariyle devletçi ekonomik politikalar (KİT’ler)</a:t>
            </a:r>
          </a:p>
          <a:p>
            <a:pPr marL="363538" indent="-363538"/>
            <a:r>
              <a:rPr lang="tr-TR" sz="2600" dirty="0" smtClean="0"/>
              <a:t>Kamu hizmetlerinin tamamını devletin sunduğu oluşum</a:t>
            </a:r>
          </a:p>
          <a:p>
            <a:pPr marL="363538" indent="-363538"/>
            <a:r>
              <a:rPr lang="tr-TR" sz="2600" dirty="0" smtClean="0"/>
              <a:t>Sosyal nitelikli kamu politikaları; bedava konut sağlanması, ücretsiz sağlık hizmetleri, eğitimin genelleştirilmesi ve sosyal hizmetlerin yaygınlaştırılmaya çalışılması.</a:t>
            </a:r>
          </a:p>
          <a:p>
            <a:pPr marL="363538" indent="-363538"/>
            <a:r>
              <a:rPr lang="tr-TR" sz="2600" dirty="0" smtClean="0"/>
              <a:t>Ekonomide </a:t>
            </a:r>
            <a:r>
              <a:rPr lang="tr-TR" sz="2600" dirty="0" smtClean="0"/>
              <a:t>kamunun </a:t>
            </a:r>
            <a:r>
              <a:rPr lang="tr-TR" sz="2600" dirty="0" smtClean="0"/>
              <a:t>iktisadi teşebbüsleri olarak telefon, yol, su, demiryolu.</a:t>
            </a:r>
          </a:p>
          <a:p>
            <a:pPr marL="363538" indent="-363538"/>
            <a:r>
              <a:rPr lang="tr-TR" sz="2600" dirty="0" smtClean="0"/>
              <a:t>Kamusal harcamaların aşırı artmasına, vergilerin artmasına sebep olmuştur</a:t>
            </a:r>
          </a:p>
          <a:p>
            <a:pPr marL="363538" indent="-363538"/>
            <a:r>
              <a:rPr lang="tr-TR" sz="2600" dirty="0" smtClean="0"/>
              <a:t>Müdahaleci </a:t>
            </a:r>
            <a:r>
              <a:rPr lang="tr-TR" sz="2600" dirty="0" smtClean="0"/>
              <a:t>devlet </a:t>
            </a:r>
            <a:r>
              <a:rPr lang="tr-TR" sz="2600" dirty="0" smtClean="0"/>
              <a:t>sorgulanmaya başlamıştır.</a:t>
            </a:r>
          </a:p>
        </p:txBody>
      </p:sp>
    </p:spTree>
    <p:extLst>
      <p:ext uri="{BB962C8B-B14F-4D97-AF65-F5344CB8AC3E}">
        <p14:creationId xmlns:p14="http://schemas.microsoft.com/office/powerpoint/2010/main" val="1344864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14</a:t>
            </a:fld>
            <a:endParaRPr lang="tr-TR">
              <a:solidFill>
                <a:srgbClr val="D1282E"/>
              </a:solidFill>
            </a:endParaRPr>
          </a:p>
        </p:txBody>
      </p:sp>
      <p:sp>
        <p:nvSpPr>
          <p:cNvPr id="3" name="Dikdörtgen 2"/>
          <p:cNvSpPr/>
          <p:nvPr/>
        </p:nvSpPr>
        <p:spPr>
          <a:xfrm>
            <a:off x="470647" y="348525"/>
            <a:ext cx="11132921" cy="4154984"/>
          </a:xfrm>
          <a:prstGeom prst="rect">
            <a:avLst/>
          </a:prstGeom>
        </p:spPr>
        <p:txBody>
          <a:bodyPr wrap="square">
            <a:spAutoFit/>
          </a:bodyPr>
          <a:lstStyle/>
          <a:p>
            <a:r>
              <a:rPr lang="tr-TR" sz="2400" b="1" dirty="0" smtClean="0"/>
              <a:t>Modern Devletin Gelişim Çizgisi</a:t>
            </a:r>
          </a:p>
          <a:p>
            <a:endParaRPr lang="tr-TR" sz="2400" dirty="0" smtClean="0"/>
          </a:p>
          <a:p>
            <a:pPr marL="363538" indent="-363538"/>
            <a:r>
              <a:rPr lang="tr-TR" sz="2400" b="1" dirty="0" smtClean="0"/>
              <a:t>Düzenleyici Devlet (1980-2000) </a:t>
            </a:r>
          </a:p>
          <a:p>
            <a:pPr marL="363538" indent="-363538"/>
            <a:r>
              <a:rPr lang="tr-TR" sz="2400" dirty="0" smtClean="0"/>
              <a:t>1979’da Muhafazakâr </a:t>
            </a:r>
            <a:r>
              <a:rPr lang="tr-TR" sz="2400" dirty="0" smtClean="0"/>
              <a:t>Parti </a:t>
            </a:r>
            <a:r>
              <a:rPr lang="tr-TR" sz="2400" dirty="0" smtClean="0"/>
              <a:t>İngiltere Thatcher, </a:t>
            </a:r>
            <a:r>
              <a:rPr lang="tr-TR" sz="2400" dirty="0"/>
              <a:t>1980 ABD </a:t>
            </a:r>
            <a:r>
              <a:rPr lang="tr-TR" sz="2400" dirty="0" smtClean="0"/>
              <a:t>Reagan</a:t>
            </a:r>
            <a:endParaRPr lang="tr-TR" sz="2400" dirty="0" smtClean="0"/>
          </a:p>
          <a:p>
            <a:pPr marL="363538" indent="-363538"/>
            <a:r>
              <a:rPr lang="tr-TR" sz="2400" dirty="0" smtClean="0"/>
              <a:t>Türkiye Turgut Özal</a:t>
            </a:r>
          </a:p>
          <a:p>
            <a:pPr marL="363538" indent="-363538"/>
            <a:r>
              <a:rPr lang="tr-TR" sz="2400" dirty="0" smtClean="0"/>
              <a:t>Devletin kamu politikası sürecinde her alanda rolünün yeniden tanımlanması</a:t>
            </a:r>
          </a:p>
          <a:p>
            <a:pPr marL="363538" indent="-363538"/>
            <a:r>
              <a:rPr lang="tr-TR" sz="2400" dirty="0" smtClean="0"/>
              <a:t>Devletin küçültülmesi </a:t>
            </a:r>
          </a:p>
          <a:p>
            <a:pPr marL="363538" indent="-363538"/>
            <a:r>
              <a:rPr lang="tr-TR" sz="2400" dirty="0" smtClean="0"/>
              <a:t>Devletin kamu politikası sürecinde mal ve hizmet sağlayıcı ve uygulayıcı değil sadece düzenleyici </a:t>
            </a:r>
          </a:p>
          <a:p>
            <a:pPr marL="363538" indent="-363538"/>
            <a:r>
              <a:rPr lang="tr-TR" sz="2400" dirty="0" smtClean="0"/>
              <a:t> </a:t>
            </a:r>
            <a:endParaRPr lang="tr-TR" sz="2400" dirty="0" smtClean="0"/>
          </a:p>
          <a:p>
            <a:pPr marL="363538" indent="-363538"/>
            <a:r>
              <a:rPr lang="tr-TR" sz="2400" dirty="0" smtClean="0"/>
              <a:t> </a:t>
            </a:r>
          </a:p>
        </p:txBody>
      </p:sp>
    </p:spTree>
    <p:extLst>
      <p:ext uri="{BB962C8B-B14F-4D97-AF65-F5344CB8AC3E}">
        <p14:creationId xmlns:p14="http://schemas.microsoft.com/office/powerpoint/2010/main" val="2565583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15</a:t>
            </a:fld>
            <a:endParaRPr lang="tr-TR">
              <a:solidFill>
                <a:srgbClr val="D1282E"/>
              </a:solidFill>
            </a:endParaRPr>
          </a:p>
        </p:txBody>
      </p:sp>
      <p:sp>
        <p:nvSpPr>
          <p:cNvPr id="3" name="Dikdörtgen 2"/>
          <p:cNvSpPr/>
          <p:nvPr/>
        </p:nvSpPr>
        <p:spPr>
          <a:xfrm>
            <a:off x="403411" y="295836"/>
            <a:ext cx="11093823" cy="6001643"/>
          </a:xfrm>
          <a:prstGeom prst="rect">
            <a:avLst/>
          </a:prstGeom>
        </p:spPr>
        <p:txBody>
          <a:bodyPr wrap="square">
            <a:spAutoFit/>
          </a:bodyPr>
          <a:lstStyle/>
          <a:p>
            <a:pPr marL="363538" indent="-363538"/>
            <a:r>
              <a:rPr lang="tr-TR" sz="2800" b="1" dirty="0"/>
              <a:t>Düzenleyici Devlet (1980-2000) </a:t>
            </a:r>
          </a:p>
          <a:p>
            <a:pPr marL="363538" indent="-363538"/>
            <a:r>
              <a:rPr lang="tr-TR" sz="2800" dirty="0" smtClean="0"/>
              <a:t>Yeni paradigma; </a:t>
            </a:r>
          </a:p>
          <a:p>
            <a:pPr marL="712788" indent="-363538"/>
            <a:r>
              <a:rPr lang="tr-TR" sz="2800" dirty="0" smtClean="0"/>
              <a:t>görünürde </a:t>
            </a:r>
            <a:r>
              <a:rPr lang="tr-TR" sz="2800" dirty="0"/>
              <a:t>(nicel olarak) devleti küçültmek ama nitel anlamda daha etkili ve verimli kılmak; </a:t>
            </a:r>
            <a:endParaRPr lang="tr-TR" sz="2800" dirty="0" smtClean="0"/>
          </a:p>
          <a:p>
            <a:pPr marL="712788" indent="-363538"/>
            <a:r>
              <a:rPr lang="tr-TR" sz="2800" dirty="0" smtClean="0"/>
              <a:t>vatandaşların </a:t>
            </a:r>
            <a:r>
              <a:rPr lang="tr-TR" sz="2800" dirty="0"/>
              <a:t>yönetime katılmalarını geliştirmek; </a:t>
            </a:r>
            <a:endParaRPr lang="tr-TR" sz="2800" dirty="0" smtClean="0"/>
          </a:p>
          <a:p>
            <a:pPr marL="712788" indent="-363538"/>
            <a:r>
              <a:rPr lang="tr-TR" sz="2800" dirty="0" smtClean="0"/>
              <a:t>devleti </a:t>
            </a:r>
            <a:r>
              <a:rPr lang="tr-TR" sz="2800" dirty="0"/>
              <a:t>güvenlik, savunma ve adalet işlevlerine döndürmek</a:t>
            </a:r>
          </a:p>
          <a:p>
            <a:pPr marL="712788" indent="-363538"/>
            <a:endParaRPr lang="tr-TR" sz="2800" dirty="0" smtClean="0"/>
          </a:p>
          <a:p>
            <a:pPr marL="363538" indent="-363538"/>
            <a:r>
              <a:rPr lang="tr-TR" sz="2800" dirty="0" smtClean="0"/>
              <a:t>Öne </a:t>
            </a:r>
            <a:r>
              <a:rPr lang="tr-TR" sz="2800" dirty="0"/>
              <a:t>çıkan ilkeler: </a:t>
            </a:r>
            <a:endParaRPr lang="tr-TR" sz="2800" dirty="0" smtClean="0"/>
          </a:p>
          <a:p>
            <a:pPr marL="787400" indent="-342900">
              <a:buFont typeface="Arial" panose="020B0604020202020204" pitchFamily="34" charset="0"/>
              <a:buChar char="•"/>
            </a:pPr>
            <a:r>
              <a:rPr lang="tr-TR" sz="2000" dirty="0" smtClean="0"/>
              <a:t>hizmetlerde </a:t>
            </a:r>
            <a:r>
              <a:rPr lang="tr-TR" sz="2000" dirty="0"/>
              <a:t>etkililik, </a:t>
            </a:r>
            <a:endParaRPr lang="tr-TR" sz="2000" dirty="0" smtClean="0"/>
          </a:p>
          <a:p>
            <a:pPr marL="787400" indent="-342900">
              <a:buFont typeface="Arial" panose="020B0604020202020204" pitchFamily="34" charset="0"/>
              <a:buChar char="•"/>
            </a:pPr>
            <a:r>
              <a:rPr lang="tr-TR" sz="2000" dirty="0" smtClean="0"/>
              <a:t>verimlilik</a:t>
            </a:r>
            <a:r>
              <a:rPr lang="tr-TR" sz="2000" dirty="0"/>
              <a:t>, </a:t>
            </a:r>
            <a:endParaRPr lang="tr-TR" sz="2000" dirty="0" smtClean="0"/>
          </a:p>
          <a:p>
            <a:pPr marL="787400" indent="-342900">
              <a:buFont typeface="Arial" panose="020B0604020202020204" pitchFamily="34" charset="0"/>
              <a:buChar char="•"/>
            </a:pPr>
            <a:r>
              <a:rPr lang="tr-TR" sz="2000" dirty="0" smtClean="0"/>
              <a:t>yönetişim </a:t>
            </a:r>
            <a:r>
              <a:rPr lang="tr-TR" sz="2000" dirty="0"/>
              <a:t>(</a:t>
            </a:r>
            <a:r>
              <a:rPr lang="tr-TR" sz="2000" dirty="0" err="1"/>
              <a:t>governance</a:t>
            </a:r>
            <a:r>
              <a:rPr lang="tr-TR" sz="2000" dirty="0"/>
              <a:t>), </a:t>
            </a:r>
            <a:endParaRPr lang="tr-TR" sz="2000" dirty="0" smtClean="0"/>
          </a:p>
          <a:p>
            <a:pPr marL="787400" indent="-342900">
              <a:buFont typeface="Arial" panose="020B0604020202020204" pitchFamily="34" charset="0"/>
              <a:buChar char="•"/>
            </a:pPr>
            <a:r>
              <a:rPr lang="tr-TR" sz="2000" dirty="0" smtClean="0"/>
              <a:t>yönetime </a:t>
            </a:r>
            <a:r>
              <a:rPr lang="tr-TR" sz="2000" dirty="0"/>
              <a:t>katılma, </a:t>
            </a:r>
            <a:endParaRPr lang="tr-TR" sz="2000" dirty="0" smtClean="0"/>
          </a:p>
          <a:p>
            <a:pPr marL="787400" indent="-342900">
              <a:buFont typeface="Arial" panose="020B0604020202020204" pitchFamily="34" charset="0"/>
              <a:buChar char="•"/>
            </a:pPr>
            <a:r>
              <a:rPr lang="tr-TR" sz="2000" dirty="0" smtClean="0"/>
              <a:t>yönetimde </a:t>
            </a:r>
            <a:r>
              <a:rPr lang="tr-TR" sz="2000" dirty="0"/>
              <a:t>açıklık, </a:t>
            </a:r>
            <a:endParaRPr lang="tr-TR" sz="2000" dirty="0" smtClean="0"/>
          </a:p>
          <a:p>
            <a:pPr marL="787400" indent="-342900">
              <a:buFont typeface="Arial" panose="020B0604020202020204" pitchFamily="34" charset="0"/>
              <a:buChar char="•"/>
            </a:pPr>
            <a:r>
              <a:rPr lang="tr-TR" sz="2000" dirty="0" smtClean="0"/>
              <a:t>kamu </a:t>
            </a:r>
            <a:r>
              <a:rPr lang="tr-TR" sz="2000" dirty="0"/>
              <a:t>işletmeciliği, </a:t>
            </a:r>
            <a:endParaRPr lang="tr-TR" sz="2000" dirty="0" smtClean="0"/>
          </a:p>
          <a:p>
            <a:pPr marL="787400" indent="-342900">
              <a:buFont typeface="Arial" panose="020B0604020202020204" pitchFamily="34" charset="0"/>
              <a:buChar char="•"/>
            </a:pPr>
            <a:r>
              <a:rPr lang="tr-TR" sz="2000" dirty="0" smtClean="0"/>
              <a:t>toplam </a:t>
            </a:r>
            <a:r>
              <a:rPr lang="tr-TR" sz="2000" dirty="0"/>
              <a:t>kalite yönetimi ve </a:t>
            </a:r>
            <a:endParaRPr lang="tr-TR" sz="2000" dirty="0" smtClean="0"/>
          </a:p>
          <a:p>
            <a:pPr marL="787400" indent="-342900">
              <a:buFont typeface="Arial" panose="020B0604020202020204" pitchFamily="34" charset="0"/>
              <a:buChar char="•"/>
            </a:pPr>
            <a:r>
              <a:rPr lang="tr-TR" sz="2000" dirty="0" smtClean="0"/>
              <a:t>bağımsız </a:t>
            </a:r>
            <a:r>
              <a:rPr lang="tr-TR" sz="2000" dirty="0"/>
              <a:t>idari otoritelerin (üst kurullar) oluşturma.</a:t>
            </a:r>
          </a:p>
        </p:txBody>
      </p:sp>
    </p:spTree>
    <p:extLst>
      <p:ext uri="{BB962C8B-B14F-4D97-AF65-F5344CB8AC3E}">
        <p14:creationId xmlns:p14="http://schemas.microsoft.com/office/powerpoint/2010/main" val="3680399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16</a:t>
            </a:fld>
            <a:endParaRPr lang="tr-TR">
              <a:solidFill>
                <a:srgbClr val="D1282E"/>
              </a:solidFill>
            </a:endParaRPr>
          </a:p>
        </p:txBody>
      </p:sp>
      <p:sp>
        <p:nvSpPr>
          <p:cNvPr id="3" name="Dikdörtgen 2"/>
          <p:cNvSpPr/>
          <p:nvPr/>
        </p:nvSpPr>
        <p:spPr>
          <a:xfrm>
            <a:off x="430306" y="363072"/>
            <a:ext cx="11173262" cy="6124754"/>
          </a:xfrm>
          <a:prstGeom prst="rect">
            <a:avLst/>
          </a:prstGeom>
        </p:spPr>
        <p:txBody>
          <a:bodyPr wrap="square">
            <a:spAutoFit/>
          </a:bodyPr>
          <a:lstStyle/>
          <a:p>
            <a:pPr marL="363538" indent="-363538"/>
            <a:r>
              <a:rPr lang="tr-TR" sz="2800" dirty="0" smtClean="0"/>
              <a:t>Devletin rolü yeni kamu yönetimi tarafından bazı temellere dayanır:</a:t>
            </a:r>
          </a:p>
          <a:p>
            <a:pPr marL="363538" indent="-363538"/>
            <a:r>
              <a:rPr lang="tr-TR" sz="2800" dirty="0" smtClean="0"/>
              <a:t>1) Geleneksel kamu yönetimi anlayışına karşı yeni bir alternatif</a:t>
            </a:r>
          </a:p>
          <a:p>
            <a:pPr marL="363538" indent="-363538"/>
            <a:r>
              <a:rPr lang="tr-TR" sz="2800" dirty="0" smtClean="0"/>
              <a:t>2) Devletin küçültülmesi yoluyla faaliyet alanının sınırlanması gerektiği inancı </a:t>
            </a:r>
          </a:p>
          <a:p>
            <a:pPr marL="363538" indent="-363538"/>
            <a:r>
              <a:rPr lang="tr-TR" sz="2800" dirty="0" smtClean="0"/>
              <a:t>3) Sorumluluk anlayışında da bazı değişiklikler (siyasi liderliğe karşı sorumluluk yerine halka karşı sorumluluk ilkesi </a:t>
            </a:r>
          </a:p>
          <a:p>
            <a:pPr marL="363538" indent="-363538"/>
            <a:endParaRPr lang="tr-TR" sz="2800" dirty="0" smtClean="0"/>
          </a:p>
          <a:p>
            <a:pPr marL="363538" indent="-363538"/>
            <a:r>
              <a:rPr lang="tr-TR" sz="2800" dirty="0" smtClean="0"/>
              <a:t>Açıklık </a:t>
            </a:r>
            <a:r>
              <a:rPr lang="tr-TR" sz="2800" dirty="0" smtClean="0"/>
              <a:t>ve vatandaşların bilgi edinme yollarını kolaylaştırmak </a:t>
            </a:r>
          </a:p>
          <a:p>
            <a:pPr marL="363538" indent="-363538"/>
            <a:endParaRPr lang="tr-TR" sz="2800" dirty="0" smtClean="0"/>
          </a:p>
          <a:p>
            <a:pPr marL="363538" indent="-363538"/>
            <a:r>
              <a:rPr lang="tr-TR" sz="2800" dirty="0" smtClean="0"/>
              <a:t>Yeni </a:t>
            </a:r>
            <a:r>
              <a:rPr lang="tr-TR" sz="2800" dirty="0" smtClean="0"/>
              <a:t>kamu yönetiminin ortaya çıkmasında </a:t>
            </a:r>
            <a:r>
              <a:rPr lang="tr-TR" sz="2800" u="sng" dirty="0" smtClean="0"/>
              <a:t>yeni sağ </a:t>
            </a:r>
            <a:r>
              <a:rPr lang="tr-TR" sz="2800" dirty="0" smtClean="0"/>
              <a:t>anlayışı, üç E olarak kısaltılan ekonomi, etkililik ve verimlilik </a:t>
            </a:r>
            <a:r>
              <a:rPr lang="tr-TR" sz="2800" dirty="0" smtClean="0"/>
              <a:t>(</a:t>
            </a:r>
            <a:r>
              <a:rPr lang="tr-TR" sz="2800" dirty="0" err="1" smtClean="0"/>
              <a:t>economy</a:t>
            </a:r>
            <a:r>
              <a:rPr lang="tr-TR" sz="2800" dirty="0" smtClean="0"/>
              <a:t>, </a:t>
            </a:r>
            <a:r>
              <a:rPr lang="tr-TR" sz="2800" dirty="0" err="1" smtClean="0"/>
              <a:t>effectiveness</a:t>
            </a:r>
            <a:r>
              <a:rPr lang="tr-TR" sz="2800" dirty="0" smtClean="0"/>
              <a:t>, </a:t>
            </a:r>
            <a:r>
              <a:rPr lang="tr-TR" sz="2800" dirty="0" err="1" smtClean="0"/>
              <a:t>efficiency</a:t>
            </a:r>
            <a:r>
              <a:rPr lang="tr-TR" sz="2800" dirty="0" smtClean="0"/>
              <a:t>) ile </a:t>
            </a:r>
            <a:r>
              <a:rPr lang="tr-TR" sz="2800" dirty="0" smtClean="0"/>
              <a:t>parayı yerinde ve gereği gibi kullanma ilkelerinin önemli işlevleri olmuştur.</a:t>
            </a:r>
          </a:p>
          <a:p>
            <a:pPr marL="363538" indent="-363538"/>
            <a:r>
              <a:rPr lang="tr-TR" sz="2800" dirty="0" smtClean="0"/>
              <a:t> </a:t>
            </a:r>
            <a:endParaRPr lang="tr-TR" sz="2800" dirty="0"/>
          </a:p>
        </p:txBody>
      </p:sp>
    </p:spTree>
    <p:extLst>
      <p:ext uri="{BB962C8B-B14F-4D97-AF65-F5344CB8AC3E}">
        <p14:creationId xmlns:p14="http://schemas.microsoft.com/office/powerpoint/2010/main" val="3650673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17</a:t>
            </a:fld>
            <a:endParaRPr lang="tr-TR">
              <a:solidFill>
                <a:srgbClr val="D1282E"/>
              </a:solidFill>
            </a:endParaRPr>
          </a:p>
        </p:txBody>
      </p:sp>
      <p:sp>
        <p:nvSpPr>
          <p:cNvPr id="3" name="Dikdörtgen 2"/>
          <p:cNvSpPr/>
          <p:nvPr/>
        </p:nvSpPr>
        <p:spPr>
          <a:xfrm>
            <a:off x="497541" y="497541"/>
            <a:ext cx="11106027" cy="5632311"/>
          </a:xfrm>
          <a:prstGeom prst="rect">
            <a:avLst/>
          </a:prstGeom>
        </p:spPr>
        <p:txBody>
          <a:bodyPr wrap="square">
            <a:spAutoFit/>
          </a:bodyPr>
          <a:lstStyle/>
          <a:p>
            <a:pPr marL="363538" indent="-363538"/>
            <a:r>
              <a:rPr lang="tr-TR" sz="3600" dirty="0"/>
              <a:t>Özel sektör işletme yöntemlerinin kamu politikalarında ve kamu hizmetlerinde uygulanması yeni kamu yönetiminin en önemli özelliklerinden </a:t>
            </a:r>
          </a:p>
          <a:p>
            <a:pPr marL="363538" indent="-363538"/>
            <a:r>
              <a:rPr lang="tr-TR" sz="3600" dirty="0"/>
              <a:t>Kamu politikalarını oluşturması sürecinde kamu sektörüne ilave olarak özel sektör ve sivil toplum kuruluşlarının dahil edilmesi. </a:t>
            </a:r>
          </a:p>
          <a:p>
            <a:pPr marL="363538" indent="-363538"/>
            <a:r>
              <a:rPr lang="tr-TR" sz="3600" dirty="0"/>
              <a:t>Devlet siyaset üstü hale getirilmeye çalışılmıştır: düzenleyici kurullar </a:t>
            </a:r>
            <a:r>
              <a:rPr lang="tr-TR" sz="2800" dirty="0"/>
              <a:t>(BİO, üst kurullar)</a:t>
            </a:r>
          </a:p>
          <a:p>
            <a:pPr marL="363538" indent="-363538"/>
            <a:r>
              <a:rPr lang="tr-TR" sz="3600" dirty="0"/>
              <a:t>Yönetişim anlayışına doğru giden bir devlet oluşturma çabaları artmıştır</a:t>
            </a:r>
            <a:endParaRPr lang="tr-TR" sz="3600" dirty="0"/>
          </a:p>
        </p:txBody>
      </p:sp>
    </p:spTree>
    <p:extLst>
      <p:ext uri="{BB962C8B-B14F-4D97-AF65-F5344CB8AC3E}">
        <p14:creationId xmlns:p14="http://schemas.microsoft.com/office/powerpoint/2010/main" val="3228047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18</a:t>
            </a:fld>
            <a:endParaRPr lang="tr-TR">
              <a:solidFill>
                <a:srgbClr val="D1282E"/>
              </a:solidFill>
            </a:endParaRPr>
          </a:p>
        </p:txBody>
      </p:sp>
      <p:sp>
        <p:nvSpPr>
          <p:cNvPr id="3" name="Dikdörtgen 2"/>
          <p:cNvSpPr/>
          <p:nvPr/>
        </p:nvSpPr>
        <p:spPr>
          <a:xfrm>
            <a:off x="510987" y="121024"/>
            <a:ext cx="10878671" cy="6001643"/>
          </a:xfrm>
          <a:prstGeom prst="rect">
            <a:avLst/>
          </a:prstGeom>
        </p:spPr>
        <p:txBody>
          <a:bodyPr wrap="square">
            <a:spAutoFit/>
          </a:bodyPr>
          <a:lstStyle/>
          <a:p>
            <a:r>
              <a:rPr lang="tr-TR" sz="2400" b="1" smtClean="0"/>
              <a:t>Modern Devletin Gelişim Çizgisi</a:t>
            </a:r>
          </a:p>
          <a:p>
            <a:endParaRPr lang="tr-TR" sz="2400" smtClean="0"/>
          </a:p>
          <a:p>
            <a:r>
              <a:rPr lang="tr-TR" sz="2400" b="1" smtClean="0"/>
              <a:t>Yönetişim Anlayışına Sahip Devlet (2000--)</a:t>
            </a:r>
          </a:p>
          <a:p>
            <a:pPr marL="363538" indent="-363538"/>
            <a:r>
              <a:rPr lang="tr-TR" sz="2400" smtClean="0"/>
              <a:t>Yönetişim (governance) ilk defa 1989 yılında yayınlanan OECD raporunda</a:t>
            </a:r>
          </a:p>
          <a:p>
            <a:pPr marL="363538" indent="-363538"/>
            <a:r>
              <a:rPr lang="tr-TR" sz="2400" smtClean="0"/>
              <a:t>Kamu hizmeti alanında karar mekanizmalarında o hizmet alanındaki hem kamu örgüt ve kişileri (politika ağları) hem de toplumdaki örgüt ve kişiler (politika toplulukları) rol almalı ve kararları beraber vermelidir</a:t>
            </a:r>
          </a:p>
          <a:p>
            <a:pPr marL="363538" indent="-363538"/>
            <a:r>
              <a:rPr lang="tr-TR" sz="2400" smtClean="0"/>
              <a:t>Teorik düzeyde tartışılan, fakat uygulamada henüz tam görülmeyen bir süreç</a:t>
            </a:r>
          </a:p>
          <a:p>
            <a:endParaRPr lang="tr-TR" sz="2400" smtClean="0"/>
          </a:p>
          <a:p>
            <a:r>
              <a:rPr lang="tr-TR" sz="2400" b="1" smtClean="0"/>
              <a:t>Yeniden (Mali) Müdahaleci Devlet (2008----)</a:t>
            </a:r>
          </a:p>
          <a:p>
            <a:r>
              <a:rPr lang="tr-TR" sz="2400" smtClean="0"/>
              <a:t> Sadece mali anlamda kısmi müdahaleler.</a:t>
            </a:r>
          </a:p>
          <a:p>
            <a:endParaRPr lang="tr-TR" sz="2400" smtClean="0"/>
          </a:p>
          <a:p>
            <a:pPr algn="ctr"/>
            <a:r>
              <a:rPr lang="tr-TR" sz="3200" smtClean="0"/>
              <a:t>Kamu politikası sürecinde devletin rolündeki değişim ve müdahale sınırları; döneme, zamana ve şartlara göre değişmektedir</a:t>
            </a:r>
            <a:endParaRPr lang="tr-TR" sz="3200"/>
          </a:p>
        </p:txBody>
      </p:sp>
    </p:spTree>
    <p:extLst>
      <p:ext uri="{BB962C8B-B14F-4D97-AF65-F5344CB8AC3E}">
        <p14:creationId xmlns:p14="http://schemas.microsoft.com/office/powerpoint/2010/main" val="639327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19</a:t>
            </a:fld>
            <a:endParaRPr lang="tr-TR">
              <a:solidFill>
                <a:srgbClr val="D1282E"/>
              </a:solidFill>
            </a:endParaRPr>
          </a:p>
        </p:txBody>
      </p:sp>
      <p:sp>
        <p:nvSpPr>
          <p:cNvPr id="3" name="Dikdörtgen 2"/>
          <p:cNvSpPr/>
          <p:nvPr/>
        </p:nvSpPr>
        <p:spPr>
          <a:xfrm>
            <a:off x="1703512" y="476672"/>
            <a:ext cx="8640960" cy="2369880"/>
          </a:xfrm>
          <a:prstGeom prst="rect">
            <a:avLst/>
          </a:prstGeom>
        </p:spPr>
        <p:txBody>
          <a:bodyPr wrap="square">
            <a:spAutoFit/>
          </a:bodyPr>
          <a:lstStyle/>
          <a:p>
            <a:r>
              <a:rPr lang="tr-TR" sz="3600" b="1" smtClean="0">
                <a:solidFill>
                  <a:srgbClr val="000000"/>
                </a:solidFill>
                <a:latin typeface="Calibri" pitchFamily="34" charset="0"/>
              </a:rPr>
              <a:t>Kamu Politikası Süreci Açısından </a:t>
            </a:r>
            <a:r>
              <a:rPr lang="tr-TR" sz="3600" b="1" dirty="0">
                <a:solidFill>
                  <a:srgbClr val="000000"/>
                </a:solidFill>
                <a:latin typeface="Calibri" pitchFamily="34" charset="0"/>
              </a:rPr>
              <a:t>Devlet</a:t>
            </a:r>
          </a:p>
          <a:p>
            <a:pPr marL="457200" indent="-457200">
              <a:buFont typeface="Arial" pitchFamily="34" charset="0"/>
              <a:buChar char="•"/>
            </a:pPr>
            <a:r>
              <a:rPr lang="tr-TR" sz="2800" dirty="0">
                <a:solidFill>
                  <a:srgbClr val="000000"/>
                </a:solidFill>
                <a:latin typeface="Calibri" pitchFamily="34" charset="0"/>
              </a:rPr>
              <a:t>Çoğulcu (Plüralist) Yaklaşım</a:t>
            </a:r>
          </a:p>
          <a:p>
            <a:pPr marL="457200" indent="-457200">
              <a:buFont typeface="Arial" pitchFamily="34" charset="0"/>
              <a:buChar char="•"/>
            </a:pPr>
            <a:r>
              <a:rPr lang="tr-TR" sz="2800" dirty="0">
                <a:solidFill>
                  <a:srgbClr val="000000"/>
                </a:solidFill>
                <a:latin typeface="Calibri" pitchFamily="34" charset="0"/>
              </a:rPr>
              <a:t>Seçkinci (</a:t>
            </a:r>
            <a:r>
              <a:rPr lang="tr-TR" sz="2800" dirty="0" err="1">
                <a:solidFill>
                  <a:srgbClr val="000000"/>
                </a:solidFill>
                <a:latin typeface="Calibri" pitchFamily="34" charset="0"/>
              </a:rPr>
              <a:t>Elitist</a:t>
            </a:r>
            <a:r>
              <a:rPr lang="tr-TR" sz="2800" dirty="0">
                <a:solidFill>
                  <a:srgbClr val="000000"/>
                </a:solidFill>
                <a:latin typeface="Calibri" pitchFamily="34" charset="0"/>
              </a:rPr>
              <a:t>) Yaklaşım</a:t>
            </a:r>
          </a:p>
          <a:p>
            <a:pPr marL="457200" indent="-457200">
              <a:buFont typeface="Arial" pitchFamily="34" charset="0"/>
              <a:buChar char="•"/>
            </a:pPr>
            <a:r>
              <a:rPr lang="tr-TR" sz="2800" dirty="0">
                <a:solidFill>
                  <a:srgbClr val="000000"/>
                </a:solidFill>
                <a:latin typeface="Calibri" pitchFamily="34" charset="0"/>
              </a:rPr>
              <a:t>Marksist Yaklaşım</a:t>
            </a:r>
          </a:p>
          <a:p>
            <a:endParaRPr lang="tr-TR" sz="2800" dirty="0">
              <a:solidFill>
                <a:srgbClr val="000000"/>
              </a:solidFill>
              <a:latin typeface="Calibri" pitchFamily="34" charset="0"/>
            </a:endParaRPr>
          </a:p>
        </p:txBody>
      </p:sp>
    </p:spTree>
    <p:extLst>
      <p:ext uri="{BB962C8B-B14F-4D97-AF65-F5344CB8AC3E}">
        <p14:creationId xmlns:p14="http://schemas.microsoft.com/office/powerpoint/2010/main" val="2178109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75520" y="548680"/>
            <a:ext cx="8496944" cy="3170099"/>
          </a:xfrm>
          <a:prstGeom prst="rect">
            <a:avLst/>
          </a:prstGeom>
          <a:noFill/>
        </p:spPr>
        <p:txBody>
          <a:bodyPr wrap="square" rtlCol="0">
            <a:spAutoFit/>
          </a:bodyPr>
          <a:lstStyle/>
          <a:p>
            <a:r>
              <a:rPr lang="tr-TR" sz="3200" b="1" dirty="0">
                <a:solidFill>
                  <a:srgbClr val="000000"/>
                </a:solidFill>
                <a:latin typeface="Calibri" pitchFamily="34" charset="0"/>
              </a:rPr>
              <a:t>Takdim Planı</a:t>
            </a:r>
          </a:p>
          <a:p>
            <a:endParaRPr lang="tr-TR" sz="2400" dirty="0">
              <a:solidFill>
                <a:srgbClr val="000000"/>
              </a:solidFill>
              <a:latin typeface="Calibri" pitchFamily="34" charset="0"/>
            </a:endParaRPr>
          </a:p>
          <a:p>
            <a:pPr marL="342900" indent="-342900">
              <a:buFont typeface="Arial" pitchFamily="34" charset="0"/>
              <a:buChar char="•"/>
            </a:pPr>
            <a:r>
              <a:rPr lang="tr-TR" sz="2400" dirty="0">
                <a:solidFill>
                  <a:srgbClr val="000000"/>
                </a:solidFill>
                <a:latin typeface="Calibri" pitchFamily="34" charset="0"/>
              </a:rPr>
              <a:t>Modernleşme Süreci Açısından Devlet</a:t>
            </a:r>
          </a:p>
          <a:p>
            <a:pPr marL="342900" indent="-342900">
              <a:buFont typeface="Arial" pitchFamily="34" charset="0"/>
              <a:buChar char="•"/>
            </a:pPr>
            <a:r>
              <a:rPr lang="tr-TR" sz="2400" dirty="0">
                <a:solidFill>
                  <a:srgbClr val="000000"/>
                </a:solidFill>
                <a:latin typeface="Calibri" pitchFamily="34" charset="0"/>
              </a:rPr>
              <a:t>Devlet-Toplum İlişkileri Açısından Devlet</a:t>
            </a:r>
          </a:p>
          <a:p>
            <a:pPr marL="342900" indent="-342900">
              <a:buFont typeface="Arial" pitchFamily="34" charset="0"/>
              <a:buChar char="•"/>
            </a:pPr>
            <a:r>
              <a:rPr lang="tr-TR" sz="2400" dirty="0">
                <a:solidFill>
                  <a:srgbClr val="000000"/>
                </a:solidFill>
                <a:latin typeface="Calibri" pitchFamily="34" charset="0"/>
              </a:rPr>
              <a:t>Teşkilatlanma Şekline Göre </a:t>
            </a:r>
            <a:r>
              <a:rPr lang="tr-TR" sz="2400" dirty="0" smtClean="0">
                <a:solidFill>
                  <a:srgbClr val="000000"/>
                </a:solidFill>
                <a:latin typeface="Calibri" pitchFamily="34" charset="0"/>
              </a:rPr>
              <a:t>Devlet</a:t>
            </a:r>
          </a:p>
          <a:p>
            <a:pPr marL="342900" indent="-342900">
              <a:buFont typeface="Arial" pitchFamily="34" charset="0"/>
              <a:buChar char="•"/>
            </a:pPr>
            <a:r>
              <a:rPr lang="tr-TR" sz="2400" dirty="0" smtClean="0">
                <a:solidFill>
                  <a:srgbClr val="000000"/>
                </a:solidFill>
                <a:latin typeface="Calibri" pitchFamily="34" charset="0"/>
              </a:rPr>
              <a:t>Modern Devletin Gelişim Çizgisi</a:t>
            </a:r>
            <a:endParaRPr lang="tr-TR" sz="2400" dirty="0">
              <a:solidFill>
                <a:srgbClr val="000000"/>
              </a:solidFill>
              <a:latin typeface="Calibri" pitchFamily="34" charset="0"/>
            </a:endParaRPr>
          </a:p>
          <a:p>
            <a:pPr marL="342900" indent="-342900">
              <a:buFont typeface="Arial" pitchFamily="34" charset="0"/>
              <a:buChar char="•"/>
            </a:pPr>
            <a:r>
              <a:rPr lang="tr-TR" sz="2400" dirty="0" smtClean="0">
                <a:solidFill>
                  <a:srgbClr val="000000"/>
                </a:solidFill>
                <a:latin typeface="Calibri" pitchFamily="34" charset="0"/>
              </a:rPr>
              <a:t>Kamu Politikası Süreci Açısından Devlet</a:t>
            </a:r>
            <a:endParaRPr lang="tr-TR" sz="2400" dirty="0">
              <a:solidFill>
                <a:srgbClr val="000000"/>
              </a:solidFill>
              <a:latin typeface="Calibri" pitchFamily="34" charset="0"/>
            </a:endParaRPr>
          </a:p>
          <a:p>
            <a:endParaRPr lang="tr-TR" sz="2400" dirty="0">
              <a:solidFill>
                <a:srgbClr val="000000"/>
              </a:solidFill>
              <a:latin typeface="Calibri" pitchFamily="34" charset="0"/>
            </a:endParaRPr>
          </a:p>
        </p:txBody>
      </p:sp>
      <p:sp>
        <p:nvSpPr>
          <p:cNvPr id="5" name="Slayt Numarası Yer Tutucusu 4"/>
          <p:cNvSpPr>
            <a:spLocks noGrp="1"/>
          </p:cNvSpPr>
          <p:nvPr>
            <p:ph type="sldNum" sz="quarter" idx="12"/>
          </p:nvPr>
        </p:nvSpPr>
        <p:spPr/>
        <p:txBody>
          <a:bodyPr/>
          <a:lstStyle/>
          <a:p>
            <a:fld id="{12E6816C-1A62-436D-BA10-E8081B8BABDA}" type="slidenum">
              <a:rPr lang="tr-TR" sz="1800">
                <a:solidFill>
                  <a:srgbClr val="D1282E"/>
                </a:solidFill>
              </a:rPr>
              <a:pPr/>
              <a:t>2</a:t>
            </a:fld>
            <a:endParaRPr lang="tr-TR" dirty="0">
              <a:solidFill>
                <a:srgbClr val="D1282E"/>
              </a:solidFill>
            </a:endParaRPr>
          </a:p>
        </p:txBody>
      </p:sp>
    </p:spTree>
    <p:extLst>
      <p:ext uri="{BB962C8B-B14F-4D97-AF65-F5344CB8AC3E}">
        <p14:creationId xmlns:p14="http://schemas.microsoft.com/office/powerpoint/2010/main" val="832045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20</a:t>
            </a:fld>
            <a:endParaRPr lang="tr-TR">
              <a:solidFill>
                <a:srgbClr val="D1282E"/>
              </a:solidFill>
            </a:endParaRPr>
          </a:p>
        </p:txBody>
      </p:sp>
      <p:sp>
        <p:nvSpPr>
          <p:cNvPr id="3" name="Dikdörtgen 2"/>
          <p:cNvSpPr/>
          <p:nvPr/>
        </p:nvSpPr>
        <p:spPr>
          <a:xfrm>
            <a:off x="470647" y="131142"/>
            <a:ext cx="11132921" cy="5386090"/>
          </a:xfrm>
          <a:prstGeom prst="rect">
            <a:avLst/>
          </a:prstGeom>
        </p:spPr>
        <p:txBody>
          <a:bodyPr wrap="square">
            <a:spAutoFit/>
          </a:bodyPr>
          <a:lstStyle/>
          <a:p>
            <a:r>
              <a:rPr lang="tr-TR" sz="3600" b="1" dirty="0">
                <a:solidFill>
                  <a:srgbClr val="000000"/>
                </a:solidFill>
                <a:latin typeface="Calibri" pitchFamily="34" charset="0"/>
              </a:rPr>
              <a:t>Çoğulcu (Plüralist) Yaklaşım</a:t>
            </a:r>
          </a:p>
          <a:p>
            <a:r>
              <a:rPr lang="tr-TR" sz="2800" dirty="0">
                <a:solidFill>
                  <a:srgbClr val="000000"/>
                </a:solidFill>
                <a:latin typeface="Calibri" pitchFamily="34" charset="0"/>
              </a:rPr>
              <a:t>Doğrudan </a:t>
            </a:r>
            <a:r>
              <a:rPr lang="tr-TR" sz="2800" dirty="0" err="1">
                <a:solidFill>
                  <a:srgbClr val="000000"/>
                </a:solidFill>
                <a:latin typeface="Calibri" pitchFamily="34" charset="0"/>
              </a:rPr>
              <a:t>demokrasi</a:t>
            </a:r>
            <a:r>
              <a:rPr lang="tr-TR" sz="2800" dirty="0" err="1">
                <a:solidFill>
                  <a:srgbClr val="000000"/>
                </a:solidFill>
                <a:latin typeface="Calibri" pitchFamily="34" charset="0"/>
                <a:sym typeface="Wingdings" pitchFamily="2" charset="2"/>
              </a:rPr>
              <a:t>temsili</a:t>
            </a:r>
            <a:r>
              <a:rPr lang="tr-TR" sz="2800" dirty="0">
                <a:solidFill>
                  <a:srgbClr val="000000"/>
                </a:solidFill>
                <a:latin typeface="Calibri" pitchFamily="34" charset="0"/>
                <a:sym typeface="Wingdings" pitchFamily="2" charset="2"/>
              </a:rPr>
              <a:t> demokrasi</a:t>
            </a:r>
          </a:p>
          <a:p>
            <a:r>
              <a:rPr lang="tr-TR" sz="2800" dirty="0">
                <a:solidFill>
                  <a:srgbClr val="000000"/>
                </a:solidFill>
                <a:latin typeface="Calibri" pitchFamily="34" charset="0"/>
                <a:sym typeface="Wingdings" pitchFamily="2" charset="2"/>
              </a:rPr>
              <a:t>Devlet, hakim güç olan halkın (milletin) hizmetindedir</a:t>
            </a:r>
          </a:p>
          <a:p>
            <a:r>
              <a:rPr lang="tr-TR" sz="2800" dirty="0">
                <a:solidFill>
                  <a:srgbClr val="000000"/>
                </a:solidFill>
                <a:latin typeface="Calibri" pitchFamily="34" charset="0"/>
                <a:sym typeface="Wingdings" pitchFamily="2" charset="2"/>
              </a:rPr>
              <a:t>Devlet, halka hizmet için vardır</a:t>
            </a:r>
          </a:p>
          <a:p>
            <a:r>
              <a:rPr lang="tr-TR" sz="2800" dirty="0">
                <a:solidFill>
                  <a:srgbClr val="000000"/>
                </a:solidFill>
                <a:latin typeface="Calibri" pitchFamily="34" charset="0"/>
                <a:sym typeface="Wingdings" pitchFamily="2" charset="2"/>
              </a:rPr>
              <a:t>Kamu yöneticileri halkın memnuniyeti için vardır</a:t>
            </a:r>
          </a:p>
          <a:p>
            <a:r>
              <a:rPr lang="tr-TR" sz="2800" dirty="0" err="1">
                <a:solidFill>
                  <a:srgbClr val="000000"/>
                </a:solidFill>
                <a:latin typeface="Calibri" pitchFamily="34" charset="0"/>
                <a:sym typeface="Wingdings" pitchFamily="2" charset="2"/>
              </a:rPr>
              <a:t>Dahl</a:t>
            </a:r>
            <a:r>
              <a:rPr lang="tr-TR" sz="2800" dirty="0">
                <a:solidFill>
                  <a:srgbClr val="000000"/>
                </a:solidFill>
                <a:latin typeface="Calibri" pitchFamily="34" charset="0"/>
                <a:sym typeface="Wingdings" pitchFamily="2" charset="2"/>
              </a:rPr>
              <a:t> (1961) Kim Yönetiyor? (</a:t>
            </a:r>
            <a:r>
              <a:rPr lang="tr-TR" sz="2800" dirty="0" err="1">
                <a:solidFill>
                  <a:srgbClr val="000000"/>
                </a:solidFill>
                <a:latin typeface="Calibri" pitchFamily="34" charset="0"/>
                <a:sym typeface="Wingdings" pitchFamily="2" charset="2"/>
              </a:rPr>
              <a:t>Who</a:t>
            </a:r>
            <a:r>
              <a:rPr lang="tr-TR" sz="2800" dirty="0">
                <a:solidFill>
                  <a:srgbClr val="000000"/>
                </a:solidFill>
                <a:latin typeface="Calibri" pitchFamily="34" charset="0"/>
                <a:sym typeface="Wingdings" pitchFamily="2" charset="2"/>
              </a:rPr>
              <a:t> </a:t>
            </a:r>
            <a:r>
              <a:rPr lang="tr-TR" sz="2800" dirty="0" err="1">
                <a:solidFill>
                  <a:srgbClr val="000000"/>
                </a:solidFill>
                <a:latin typeface="Calibri" pitchFamily="34" charset="0"/>
                <a:sym typeface="Wingdings" pitchFamily="2" charset="2"/>
              </a:rPr>
              <a:t>Governs</a:t>
            </a:r>
            <a:r>
              <a:rPr lang="tr-TR" sz="2800" dirty="0">
                <a:solidFill>
                  <a:srgbClr val="000000"/>
                </a:solidFill>
                <a:latin typeface="Calibri" pitchFamily="34" charset="0"/>
                <a:sym typeface="Wingdings" pitchFamily="2" charset="2"/>
              </a:rPr>
              <a:t>?)</a:t>
            </a:r>
          </a:p>
          <a:p>
            <a:r>
              <a:rPr lang="tr-TR" sz="2800" dirty="0">
                <a:solidFill>
                  <a:srgbClr val="000000"/>
                </a:solidFill>
                <a:latin typeface="Calibri" pitchFamily="34" charset="0"/>
                <a:sym typeface="Wingdings" pitchFamily="2" charset="2"/>
              </a:rPr>
              <a:t>Güç sosyal gruplar arasında paylaşılmıştır</a:t>
            </a:r>
          </a:p>
          <a:p>
            <a:r>
              <a:rPr lang="tr-TR" sz="2800" dirty="0">
                <a:solidFill>
                  <a:srgbClr val="000000"/>
                </a:solidFill>
                <a:latin typeface="Calibri" pitchFamily="34" charset="0"/>
                <a:sym typeface="Wingdings" pitchFamily="2" charset="2"/>
              </a:rPr>
              <a:t>Aracı kurumlar : siyasi partiler, sendikalar, STK’ler… </a:t>
            </a:r>
          </a:p>
          <a:p>
            <a:r>
              <a:rPr lang="tr-TR" sz="2800" dirty="0">
                <a:solidFill>
                  <a:srgbClr val="000000"/>
                </a:solidFill>
                <a:latin typeface="Calibri" pitchFamily="34" charset="0"/>
                <a:sym typeface="Wingdings" pitchFamily="2" charset="2"/>
              </a:rPr>
              <a:t>Çoğulcu siyasal ve sosyal yapı lazım</a:t>
            </a:r>
          </a:p>
          <a:p>
            <a:endParaRPr lang="tr-TR" sz="2800" dirty="0">
              <a:solidFill>
                <a:srgbClr val="000000"/>
              </a:solidFill>
              <a:latin typeface="Calibri" pitchFamily="34" charset="0"/>
              <a:sym typeface="Wingdings" pitchFamily="2" charset="2"/>
            </a:endParaRPr>
          </a:p>
          <a:p>
            <a:endParaRPr lang="tr-TR" sz="2800" dirty="0">
              <a:solidFill>
                <a:srgbClr val="000000"/>
              </a:solidFill>
              <a:latin typeface="Calibri" pitchFamily="34" charset="0"/>
              <a:sym typeface="Wingdings" pitchFamily="2" charset="2"/>
            </a:endParaRPr>
          </a:p>
          <a:p>
            <a:endParaRPr lang="tr-TR" sz="2800" dirty="0">
              <a:solidFill>
                <a:srgbClr val="000000"/>
              </a:solidFill>
              <a:latin typeface="Calibri" pitchFamily="34" charset="0"/>
            </a:endParaRPr>
          </a:p>
        </p:txBody>
      </p:sp>
      <p:pic>
        <p:nvPicPr>
          <p:cNvPr id="6" name="Picture 2" descr="C:\Users\Administrator\Desktop\most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5113" y="3532911"/>
            <a:ext cx="4432887" cy="3320386"/>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p:cNvSpPr txBox="1"/>
          <p:nvPr/>
        </p:nvSpPr>
        <p:spPr>
          <a:xfrm>
            <a:off x="6235113" y="5341763"/>
            <a:ext cx="1415709" cy="369332"/>
          </a:xfrm>
          <a:prstGeom prst="rect">
            <a:avLst/>
          </a:prstGeom>
          <a:noFill/>
        </p:spPr>
        <p:txBody>
          <a:bodyPr wrap="none" rtlCol="0">
            <a:spAutoFit/>
          </a:bodyPr>
          <a:lstStyle/>
          <a:p>
            <a:r>
              <a:rPr lang="tr-TR" b="1" dirty="0">
                <a:solidFill>
                  <a:srgbClr val="FFFFFF"/>
                </a:solidFill>
              </a:rPr>
              <a:t>VATANDAŞ</a:t>
            </a:r>
          </a:p>
        </p:txBody>
      </p:sp>
      <p:sp>
        <p:nvSpPr>
          <p:cNvPr id="8" name="Metin kutusu 7"/>
          <p:cNvSpPr txBox="1"/>
          <p:nvPr/>
        </p:nvSpPr>
        <p:spPr>
          <a:xfrm>
            <a:off x="7538934" y="5117122"/>
            <a:ext cx="1825243" cy="400110"/>
          </a:xfrm>
          <a:prstGeom prst="rect">
            <a:avLst/>
          </a:prstGeom>
          <a:noFill/>
        </p:spPr>
        <p:txBody>
          <a:bodyPr wrap="none" rtlCol="0">
            <a:spAutoFit/>
          </a:bodyPr>
          <a:lstStyle/>
          <a:p>
            <a:r>
              <a:rPr lang="tr-TR" sz="2000" b="1" dirty="0">
                <a:solidFill>
                  <a:srgbClr val="FFFFFF"/>
                </a:solidFill>
              </a:rPr>
              <a:t>SİYASİ PARTİ</a:t>
            </a:r>
          </a:p>
        </p:txBody>
      </p:sp>
      <p:sp>
        <p:nvSpPr>
          <p:cNvPr id="9" name="Metin kutusu 8"/>
          <p:cNvSpPr txBox="1"/>
          <p:nvPr/>
        </p:nvSpPr>
        <p:spPr>
          <a:xfrm>
            <a:off x="9447687" y="5332566"/>
            <a:ext cx="1120820" cy="369332"/>
          </a:xfrm>
          <a:prstGeom prst="rect">
            <a:avLst/>
          </a:prstGeom>
          <a:noFill/>
        </p:spPr>
        <p:txBody>
          <a:bodyPr wrap="none" rtlCol="0">
            <a:spAutoFit/>
          </a:bodyPr>
          <a:lstStyle/>
          <a:p>
            <a:r>
              <a:rPr lang="tr-TR" b="1" dirty="0">
                <a:solidFill>
                  <a:srgbClr val="FFFFFF"/>
                </a:solidFill>
              </a:rPr>
              <a:t>İKTİDAR</a:t>
            </a:r>
          </a:p>
        </p:txBody>
      </p:sp>
      <p:sp>
        <p:nvSpPr>
          <p:cNvPr id="4" name="Metin kutusu 3"/>
          <p:cNvSpPr txBox="1"/>
          <p:nvPr/>
        </p:nvSpPr>
        <p:spPr>
          <a:xfrm>
            <a:off x="470647" y="4147626"/>
            <a:ext cx="5747757" cy="2308324"/>
          </a:xfrm>
          <a:prstGeom prst="rect">
            <a:avLst/>
          </a:prstGeom>
          <a:noFill/>
        </p:spPr>
        <p:txBody>
          <a:bodyPr wrap="square" rtlCol="0">
            <a:spAutoFit/>
          </a:bodyPr>
          <a:lstStyle/>
          <a:p>
            <a:r>
              <a:rPr lang="tr-TR" sz="2400" dirty="0">
                <a:solidFill>
                  <a:srgbClr val="000000"/>
                </a:solidFill>
                <a:latin typeface="Calibri" pitchFamily="34" charset="0"/>
                <a:sym typeface="Wingdings" pitchFamily="2" charset="2"/>
              </a:rPr>
              <a:t>Eleştiri:</a:t>
            </a:r>
          </a:p>
          <a:p>
            <a:pPr marL="285750" indent="-285750">
              <a:buFont typeface="Arial" pitchFamily="34" charset="0"/>
              <a:buChar char="•"/>
            </a:pPr>
            <a:r>
              <a:rPr lang="tr-TR" sz="2400" dirty="0">
                <a:solidFill>
                  <a:srgbClr val="000000"/>
                </a:solidFill>
                <a:latin typeface="Calibri" pitchFamily="34" charset="0"/>
                <a:sym typeface="Wingdings" pitchFamily="2" charset="2"/>
              </a:rPr>
              <a:t>Baskı gruplarının gücü eşit değil</a:t>
            </a:r>
          </a:p>
          <a:p>
            <a:pPr marL="285750" indent="-285750">
              <a:buFont typeface="Arial" pitchFamily="34" charset="0"/>
              <a:buChar char="•"/>
            </a:pPr>
            <a:r>
              <a:rPr lang="tr-TR" sz="2400" dirty="0">
                <a:solidFill>
                  <a:srgbClr val="000000"/>
                </a:solidFill>
                <a:latin typeface="Calibri" pitchFamily="34" charset="0"/>
                <a:sym typeface="Wingdings" pitchFamily="2" charset="2"/>
              </a:rPr>
              <a:t>Devletin örgütlü gücü gözardı edilmiştir</a:t>
            </a:r>
          </a:p>
          <a:p>
            <a:endParaRPr lang="tr-TR" sz="2400" dirty="0">
              <a:solidFill>
                <a:srgbClr val="000000"/>
              </a:solidFill>
              <a:sym typeface="Wingdings" pitchFamily="2" charset="2"/>
            </a:endParaRPr>
          </a:p>
          <a:p>
            <a:r>
              <a:rPr lang="tr-TR" sz="2400" dirty="0">
                <a:solidFill>
                  <a:srgbClr val="000000"/>
                </a:solidFill>
                <a:latin typeface="Calibri" pitchFamily="34" charset="0"/>
                <a:sym typeface="Wingdings" pitchFamily="2" charset="2"/>
              </a:rPr>
              <a:t>Coğrafi, idari, siyasi, tarihi gelişim etkiyi farklılaştırmaktadır</a:t>
            </a:r>
          </a:p>
        </p:txBody>
      </p:sp>
    </p:spTree>
    <p:extLst>
      <p:ext uri="{BB962C8B-B14F-4D97-AF65-F5344CB8AC3E}">
        <p14:creationId xmlns:p14="http://schemas.microsoft.com/office/powerpoint/2010/main" val="2104961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21</a:t>
            </a:fld>
            <a:endParaRPr lang="tr-TR">
              <a:solidFill>
                <a:srgbClr val="D1282E"/>
              </a:solidFill>
            </a:endParaRPr>
          </a:p>
        </p:txBody>
      </p:sp>
      <p:sp>
        <p:nvSpPr>
          <p:cNvPr id="3" name="Dikdörtgen 2"/>
          <p:cNvSpPr/>
          <p:nvPr/>
        </p:nvSpPr>
        <p:spPr>
          <a:xfrm>
            <a:off x="551329" y="581460"/>
            <a:ext cx="11052239" cy="5755422"/>
          </a:xfrm>
          <a:prstGeom prst="rect">
            <a:avLst/>
          </a:prstGeom>
        </p:spPr>
        <p:txBody>
          <a:bodyPr wrap="square">
            <a:spAutoFit/>
          </a:bodyPr>
          <a:lstStyle/>
          <a:p>
            <a:r>
              <a:rPr lang="tr-TR" sz="4400" b="1" dirty="0">
                <a:solidFill>
                  <a:srgbClr val="000000"/>
                </a:solidFill>
                <a:latin typeface="Calibri" pitchFamily="34" charset="0"/>
              </a:rPr>
              <a:t>Seçkinci (</a:t>
            </a:r>
            <a:r>
              <a:rPr lang="tr-TR" sz="4400" b="1" dirty="0" err="1">
                <a:solidFill>
                  <a:srgbClr val="000000"/>
                </a:solidFill>
                <a:latin typeface="Calibri" pitchFamily="34" charset="0"/>
              </a:rPr>
              <a:t>Elitist</a:t>
            </a:r>
            <a:r>
              <a:rPr lang="tr-TR" sz="4400" b="1" dirty="0">
                <a:solidFill>
                  <a:srgbClr val="000000"/>
                </a:solidFill>
                <a:latin typeface="Calibri" pitchFamily="34" charset="0"/>
              </a:rPr>
              <a:t>) Yaklaşım</a:t>
            </a:r>
          </a:p>
          <a:p>
            <a:pPr marL="352425" indent="-352425"/>
            <a:r>
              <a:rPr lang="tr-TR" sz="3600" dirty="0">
                <a:solidFill>
                  <a:srgbClr val="000000"/>
                </a:solidFill>
                <a:latin typeface="Calibri" pitchFamily="34" charset="0"/>
              </a:rPr>
              <a:t>«Devlet, elindeki organize siyasi güçle kamusal kaynaklarla ve bürokrasiyle kendi zatında güce sahip bir mekanizmadır»</a:t>
            </a:r>
          </a:p>
          <a:p>
            <a:pPr marL="352425" indent="-352425"/>
            <a:r>
              <a:rPr lang="tr-TR" sz="3600" dirty="0">
                <a:solidFill>
                  <a:srgbClr val="000000"/>
                </a:solidFill>
                <a:latin typeface="Calibri" pitchFamily="34" charset="0"/>
              </a:rPr>
              <a:t>Devletin (ve bürokratların) kendi çıkarları ve amaçları vardır</a:t>
            </a:r>
          </a:p>
          <a:p>
            <a:pPr marL="352425" indent="-352425"/>
            <a:r>
              <a:rPr lang="tr-TR" sz="3600" dirty="0" err="1">
                <a:solidFill>
                  <a:srgbClr val="000000"/>
                </a:solidFill>
                <a:latin typeface="Calibri" pitchFamily="34" charset="0"/>
              </a:rPr>
              <a:t>Mosca</a:t>
            </a:r>
            <a:r>
              <a:rPr lang="tr-TR" sz="3600" dirty="0">
                <a:solidFill>
                  <a:srgbClr val="000000"/>
                </a:solidFill>
                <a:latin typeface="Calibri" pitchFamily="34" charset="0"/>
              </a:rPr>
              <a:t> ve </a:t>
            </a:r>
            <a:r>
              <a:rPr lang="tr-TR" sz="3600" dirty="0" err="1">
                <a:solidFill>
                  <a:srgbClr val="000000"/>
                </a:solidFill>
                <a:latin typeface="Calibri" pitchFamily="34" charset="0"/>
              </a:rPr>
              <a:t>Pareto</a:t>
            </a:r>
            <a:r>
              <a:rPr lang="tr-TR" sz="3600" dirty="0">
                <a:solidFill>
                  <a:srgbClr val="000000"/>
                </a:solidFill>
                <a:latin typeface="Calibri" pitchFamily="34" charset="0"/>
              </a:rPr>
              <a:t>: Tüm toplumlarda 2 sınıf insan vardır</a:t>
            </a:r>
          </a:p>
          <a:p>
            <a:pPr marL="352425" indent="-352425"/>
            <a:r>
              <a:rPr lang="tr-TR" sz="3600" u="sng" dirty="0">
                <a:solidFill>
                  <a:srgbClr val="000000"/>
                </a:solidFill>
                <a:latin typeface="Calibri" pitchFamily="34" charset="0"/>
              </a:rPr>
              <a:t>Yönetenler</a:t>
            </a:r>
            <a:r>
              <a:rPr lang="tr-TR" sz="3600" dirty="0">
                <a:solidFill>
                  <a:srgbClr val="000000"/>
                </a:solidFill>
                <a:latin typeface="Calibri" pitchFamily="34" charset="0"/>
              </a:rPr>
              <a:t>: sayıca az, siyasi-idari görevleri icra eden, güç elinde, gücün avantajından faydalanan</a:t>
            </a:r>
          </a:p>
          <a:p>
            <a:pPr marL="352425" indent="-352425"/>
            <a:r>
              <a:rPr lang="tr-TR" sz="3600" u="sng" dirty="0">
                <a:solidFill>
                  <a:srgbClr val="000000"/>
                </a:solidFill>
                <a:latin typeface="Calibri" pitchFamily="34" charset="0"/>
              </a:rPr>
              <a:t>Yönetilenler</a:t>
            </a:r>
            <a:r>
              <a:rPr lang="tr-TR" sz="3600" dirty="0">
                <a:solidFill>
                  <a:srgbClr val="000000"/>
                </a:solidFill>
                <a:latin typeface="Calibri" pitchFamily="34" charset="0"/>
              </a:rPr>
              <a:t>: Sayıca çok, </a:t>
            </a:r>
            <a:r>
              <a:rPr lang="tr-TR" sz="3600" dirty="0" smtClean="0">
                <a:solidFill>
                  <a:srgbClr val="000000"/>
                </a:solidFill>
                <a:latin typeface="Calibri" pitchFamily="34" charset="0"/>
              </a:rPr>
              <a:t>yönlendirilen</a:t>
            </a:r>
            <a:endParaRPr lang="tr-TR" sz="3600" dirty="0">
              <a:solidFill>
                <a:srgbClr val="000000"/>
              </a:solidFill>
              <a:latin typeface="Calibri" pitchFamily="34" charset="0"/>
            </a:endParaRPr>
          </a:p>
        </p:txBody>
      </p:sp>
    </p:spTree>
    <p:extLst>
      <p:ext uri="{BB962C8B-B14F-4D97-AF65-F5344CB8AC3E}">
        <p14:creationId xmlns:p14="http://schemas.microsoft.com/office/powerpoint/2010/main" val="1008291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22</a:t>
            </a:fld>
            <a:endParaRPr lang="tr-TR">
              <a:solidFill>
                <a:srgbClr val="D1282E"/>
              </a:solidFill>
            </a:endParaRPr>
          </a:p>
        </p:txBody>
      </p:sp>
      <p:sp>
        <p:nvSpPr>
          <p:cNvPr id="3" name="Dikdörtgen 2"/>
          <p:cNvSpPr/>
          <p:nvPr/>
        </p:nvSpPr>
        <p:spPr>
          <a:xfrm>
            <a:off x="672353" y="416859"/>
            <a:ext cx="10475259" cy="6001643"/>
          </a:xfrm>
          <a:prstGeom prst="rect">
            <a:avLst/>
          </a:prstGeom>
        </p:spPr>
        <p:txBody>
          <a:bodyPr wrap="square">
            <a:spAutoFit/>
          </a:bodyPr>
          <a:lstStyle/>
          <a:p>
            <a:pPr marL="352425" indent="-352425"/>
            <a:r>
              <a:rPr lang="tr-TR" sz="3200" b="1" dirty="0">
                <a:solidFill>
                  <a:srgbClr val="000000"/>
                </a:solidFill>
                <a:latin typeface="Calibri" pitchFamily="34" charset="0"/>
              </a:rPr>
              <a:t>Seçkinci (</a:t>
            </a:r>
            <a:r>
              <a:rPr lang="tr-TR" sz="3200" b="1" dirty="0" err="1">
                <a:solidFill>
                  <a:srgbClr val="000000"/>
                </a:solidFill>
                <a:latin typeface="Calibri" pitchFamily="34" charset="0"/>
              </a:rPr>
              <a:t>Elitist</a:t>
            </a:r>
            <a:r>
              <a:rPr lang="tr-TR" sz="3200" b="1" dirty="0">
                <a:solidFill>
                  <a:srgbClr val="000000"/>
                </a:solidFill>
                <a:latin typeface="Calibri" pitchFamily="34" charset="0"/>
              </a:rPr>
              <a:t>) Yaklaşım (devam)</a:t>
            </a:r>
          </a:p>
          <a:p>
            <a:pPr marL="352425" indent="-352425"/>
            <a:r>
              <a:rPr lang="tr-TR" sz="3200" dirty="0" smtClean="0">
                <a:solidFill>
                  <a:srgbClr val="000000"/>
                </a:solidFill>
                <a:latin typeface="Calibri" pitchFamily="34" charset="0"/>
              </a:rPr>
              <a:t>Elitler</a:t>
            </a:r>
            <a:endParaRPr lang="tr-TR" sz="3200" dirty="0">
              <a:solidFill>
                <a:srgbClr val="000000"/>
              </a:solidFill>
              <a:latin typeface="Calibri" pitchFamily="34" charset="0"/>
            </a:endParaRPr>
          </a:p>
          <a:p>
            <a:pPr marL="352425" indent="-352425"/>
            <a:r>
              <a:rPr lang="tr-TR" sz="3200" dirty="0">
                <a:solidFill>
                  <a:srgbClr val="000000"/>
                </a:solidFill>
                <a:latin typeface="Calibri" pitchFamily="34" charset="0"/>
              </a:rPr>
              <a:t>	Siyasi</a:t>
            </a:r>
          </a:p>
          <a:p>
            <a:pPr marL="352425" indent="-352425"/>
            <a:r>
              <a:rPr lang="tr-TR" sz="3200" dirty="0">
                <a:solidFill>
                  <a:srgbClr val="000000"/>
                </a:solidFill>
                <a:latin typeface="Calibri" pitchFamily="34" charset="0"/>
              </a:rPr>
              <a:t>	Bürokratik (askeri-sivil)</a:t>
            </a:r>
          </a:p>
          <a:p>
            <a:pPr marL="352425" indent="-352425"/>
            <a:endParaRPr lang="tr-TR" sz="3200" dirty="0" smtClean="0">
              <a:solidFill>
                <a:srgbClr val="000000"/>
              </a:solidFill>
              <a:latin typeface="Calibri" pitchFamily="34" charset="0"/>
            </a:endParaRPr>
          </a:p>
          <a:p>
            <a:pPr marL="352425" indent="-352425"/>
            <a:r>
              <a:rPr lang="tr-TR" sz="3200" dirty="0" smtClean="0">
                <a:solidFill>
                  <a:srgbClr val="000000"/>
                </a:solidFill>
                <a:latin typeface="Calibri" pitchFamily="34" charset="0"/>
              </a:rPr>
              <a:t>Yönetici </a:t>
            </a:r>
            <a:r>
              <a:rPr lang="tr-TR" sz="3200" dirty="0">
                <a:solidFill>
                  <a:srgbClr val="000000"/>
                </a:solidFill>
                <a:latin typeface="Calibri" pitchFamily="34" charset="0"/>
              </a:rPr>
              <a:t>elit:</a:t>
            </a:r>
          </a:p>
          <a:p>
            <a:pPr marL="352425" indent="-352425"/>
            <a:r>
              <a:rPr lang="tr-TR" sz="3200" dirty="0">
                <a:solidFill>
                  <a:srgbClr val="000000"/>
                </a:solidFill>
                <a:latin typeface="Calibri" pitchFamily="34" charset="0"/>
              </a:rPr>
              <a:t>Benzer sosyal altyapıya sahip</a:t>
            </a:r>
          </a:p>
          <a:p>
            <a:pPr marL="352425" indent="-352425"/>
            <a:r>
              <a:rPr lang="tr-TR" sz="3200" dirty="0">
                <a:solidFill>
                  <a:srgbClr val="000000"/>
                </a:solidFill>
                <a:latin typeface="Calibri" pitchFamily="34" charset="0"/>
              </a:rPr>
              <a:t>Benzer eğitim almış</a:t>
            </a:r>
          </a:p>
          <a:p>
            <a:pPr marL="352425" indent="-352425"/>
            <a:r>
              <a:rPr lang="tr-TR" sz="3200" dirty="0">
                <a:solidFill>
                  <a:srgbClr val="000000"/>
                </a:solidFill>
                <a:latin typeface="Calibri" pitchFamily="34" charset="0"/>
              </a:rPr>
              <a:t>Siyasi ve ekonomik gücü elinde tutan</a:t>
            </a:r>
          </a:p>
          <a:p>
            <a:pPr marL="352425" indent="-352425"/>
            <a:r>
              <a:rPr lang="tr-TR" sz="3200" dirty="0">
                <a:solidFill>
                  <a:srgbClr val="000000"/>
                </a:solidFill>
                <a:latin typeface="Calibri" pitchFamily="34" charset="0"/>
              </a:rPr>
              <a:t>Politikaların yönetici elitin düşüncesine göre belirlenmesi  bunların toplumun çıkarları aleyhine olacağı anlamına gelmez</a:t>
            </a:r>
            <a:endParaRPr lang="tr-TR" sz="3200" dirty="0">
              <a:solidFill>
                <a:srgbClr val="000000"/>
              </a:solidFill>
              <a:latin typeface="Calibri" pitchFamily="34" charset="0"/>
            </a:endParaRPr>
          </a:p>
        </p:txBody>
      </p:sp>
    </p:spTree>
    <p:extLst>
      <p:ext uri="{BB962C8B-B14F-4D97-AF65-F5344CB8AC3E}">
        <p14:creationId xmlns:p14="http://schemas.microsoft.com/office/powerpoint/2010/main" val="313706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23</a:t>
            </a:fld>
            <a:endParaRPr lang="tr-TR">
              <a:solidFill>
                <a:srgbClr val="D1282E"/>
              </a:solidFill>
            </a:endParaRPr>
          </a:p>
        </p:txBody>
      </p:sp>
      <p:sp>
        <p:nvSpPr>
          <p:cNvPr id="3" name="Dikdörtgen 2"/>
          <p:cNvSpPr/>
          <p:nvPr/>
        </p:nvSpPr>
        <p:spPr>
          <a:xfrm>
            <a:off x="322729" y="231836"/>
            <a:ext cx="11280839" cy="6494085"/>
          </a:xfrm>
          <a:prstGeom prst="rect">
            <a:avLst/>
          </a:prstGeom>
        </p:spPr>
        <p:txBody>
          <a:bodyPr wrap="square">
            <a:spAutoFit/>
          </a:bodyPr>
          <a:lstStyle/>
          <a:p>
            <a:r>
              <a:rPr lang="tr-TR" sz="3200" b="1" dirty="0">
                <a:solidFill>
                  <a:srgbClr val="000000"/>
                </a:solidFill>
                <a:latin typeface="Calibri" pitchFamily="34" charset="0"/>
              </a:rPr>
              <a:t>Seçkinci (</a:t>
            </a:r>
            <a:r>
              <a:rPr lang="tr-TR" sz="3200" b="1" dirty="0" err="1">
                <a:solidFill>
                  <a:srgbClr val="000000"/>
                </a:solidFill>
                <a:latin typeface="Calibri" pitchFamily="34" charset="0"/>
              </a:rPr>
              <a:t>Elitist</a:t>
            </a:r>
            <a:r>
              <a:rPr lang="tr-TR" sz="3200" b="1" dirty="0">
                <a:solidFill>
                  <a:srgbClr val="000000"/>
                </a:solidFill>
                <a:latin typeface="Calibri" pitchFamily="34" charset="0"/>
              </a:rPr>
              <a:t>) Yaklaşım (devam)</a:t>
            </a:r>
          </a:p>
          <a:p>
            <a:r>
              <a:rPr lang="tr-TR" sz="2800" dirty="0">
                <a:solidFill>
                  <a:srgbClr val="000000"/>
                </a:solidFill>
                <a:latin typeface="Calibri" pitchFamily="34" charset="0"/>
              </a:rPr>
              <a:t>Demokratik </a:t>
            </a:r>
            <a:r>
              <a:rPr lang="tr-TR" sz="2800" dirty="0" err="1">
                <a:solidFill>
                  <a:srgbClr val="000000"/>
                </a:solidFill>
                <a:latin typeface="Calibri" pitchFamily="34" charset="0"/>
              </a:rPr>
              <a:t>elitizm</a:t>
            </a:r>
            <a:endParaRPr lang="tr-TR" sz="2800" dirty="0">
              <a:solidFill>
                <a:srgbClr val="000000"/>
              </a:solidFill>
              <a:latin typeface="Calibri" pitchFamily="34" charset="0"/>
            </a:endParaRPr>
          </a:p>
          <a:p>
            <a:endParaRPr lang="tr-TR" sz="2800" dirty="0">
              <a:solidFill>
                <a:srgbClr val="000000"/>
              </a:solidFill>
              <a:latin typeface="Calibri" pitchFamily="34" charset="0"/>
            </a:endParaRPr>
          </a:p>
          <a:p>
            <a:r>
              <a:rPr lang="tr-TR" sz="2800" dirty="0">
                <a:solidFill>
                  <a:srgbClr val="000000"/>
                </a:solidFill>
                <a:latin typeface="Calibri" pitchFamily="34" charset="0"/>
              </a:rPr>
              <a:t>Robert </a:t>
            </a:r>
            <a:r>
              <a:rPr lang="tr-TR" sz="2800" dirty="0" err="1">
                <a:solidFill>
                  <a:srgbClr val="000000"/>
                </a:solidFill>
                <a:latin typeface="Calibri" pitchFamily="34" charset="0"/>
              </a:rPr>
              <a:t>Michels</a:t>
            </a:r>
            <a:r>
              <a:rPr lang="tr-TR" sz="2800" dirty="0">
                <a:solidFill>
                  <a:srgbClr val="000000"/>
                </a:solidFill>
                <a:latin typeface="Calibri" pitchFamily="34" charset="0"/>
              </a:rPr>
              <a:t>- </a:t>
            </a:r>
          </a:p>
          <a:p>
            <a:r>
              <a:rPr lang="tr-TR" sz="2800" dirty="0">
                <a:solidFill>
                  <a:srgbClr val="000000"/>
                </a:solidFill>
                <a:latin typeface="Calibri" pitchFamily="34" charset="0"/>
              </a:rPr>
              <a:t>Oligarşinin Tunç Kanunu (Alman Sos. Dem. Partisi)</a:t>
            </a:r>
          </a:p>
          <a:p>
            <a:r>
              <a:rPr lang="tr-TR" sz="2800" dirty="0">
                <a:solidFill>
                  <a:srgbClr val="000000"/>
                </a:solidFill>
                <a:latin typeface="Calibri" pitchFamily="34" charset="0"/>
              </a:rPr>
              <a:t>«Ne kadar demokratik olurlarsa olsun sonuçta tüm örgütler oligarşiye dönüşür»</a:t>
            </a:r>
          </a:p>
          <a:p>
            <a:endParaRPr lang="tr-TR" sz="2800" dirty="0">
              <a:solidFill>
                <a:srgbClr val="000000"/>
              </a:solidFill>
              <a:latin typeface="Calibri" pitchFamily="34" charset="0"/>
            </a:endParaRPr>
          </a:p>
          <a:p>
            <a:r>
              <a:rPr lang="tr-TR" sz="2800" dirty="0">
                <a:solidFill>
                  <a:srgbClr val="000000"/>
                </a:solidFill>
                <a:latin typeface="Calibri" pitchFamily="34" charset="0"/>
              </a:rPr>
              <a:t>N. Tandoğan (1894-1946)</a:t>
            </a:r>
          </a:p>
          <a:p>
            <a:r>
              <a:rPr lang="tr-TR" sz="2800" dirty="0">
                <a:solidFill>
                  <a:srgbClr val="000000"/>
                </a:solidFill>
                <a:latin typeface="Calibri" pitchFamily="34" charset="0"/>
              </a:rPr>
              <a:t>1929-1946 Ankara vali-Belediye Başkanı</a:t>
            </a:r>
          </a:p>
          <a:p>
            <a:r>
              <a:rPr lang="tr-TR" sz="2800" dirty="0">
                <a:solidFill>
                  <a:srgbClr val="000000"/>
                </a:solidFill>
              </a:rPr>
              <a:t>"</a:t>
            </a:r>
            <a:r>
              <a:rPr lang="tr-TR" sz="2000" dirty="0">
                <a:solidFill>
                  <a:srgbClr val="000000"/>
                </a:solidFill>
              </a:rPr>
              <a:t>Bu memlekete komünizm gerekiyorsa ve komünizm yararlı bir şeyse onu da biz getiririz, size ne </a:t>
            </a:r>
            <a:r>
              <a:rPr lang="tr-TR" sz="2000" dirty="0" smtClean="0">
                <a:solidFill>
                  <a:srgbClr val="000000"/>
                </a:solidFill>
              </a:rPr>
              <a:t>oluyor?»</a:t>
            </a:r>
            <a:endParaRPr lang="tr-TR" sz="2000" dirty="0">
              <a:solidFill>
                <a:srgbClr val="000000"/>
              </a:solidFill>
            </a:endParaRPr>
          </a:p>
          <a:p>
            <a:r>
              <a:rPr lang="tr-TR" sz="2000" dirty="0" smtClean="0">
                <a:solidFill>
                  <a:srgbClr val="000000"/>
                </a:solidFill>
              </a:rPr>
              <a:t>3</a:t>
            </a:r>
            <a:r>
              <a:rPr lang="tr-TR" sz="2000" dirty="0">
                <a:solidFill>
                  <a:srgbClr val="000000"/>
                </a:solidFill>
              </a:rPr>
              <a:t> </a:t>
            </a:r>
            <a:r>
              <a:rPr lang="tr-TR" sz="2000" dirty="0" smtClean="0">
                <a:solidFill>
                  <a:srgbClr val="000000"/>
                </a:solidFill>
              </a:rPr>
              <a:t>Mayıs </a:t>
            </a:r>
            <a:r>
              <a:rPr lang="tr-TR" sz="2000" dirty="0">
                <a:solidFill>
                  <a:srgbClr val="000000"/>
                </a:solidFill>
              </a:rPr>
              <a:t>1944 yılında tutuklanıp huzuruna çıkarılan Osman Yüksel</a:t>
            </a:r>
            <a:r>
              <a:rPr lang="tr-TR" sz="2000" u="sng" dirty="0">
                <a:solidFill>
                  <a:srgbClr val="000000"/>
                </a:solidFill>
              </a:rPr>
              <a:t> </a:t>
            </a:r>
            <a:r>
              <a:rPr lang="tr-TR" sz="2000" dirty="0">
                <a:solidFill>
                  <a:srgbClr val="000000"/>
                </a:solidFill>
              </a:rPr>
              <a:t>Serdengeçti’ye "Ulan öküz Anadolulu! Sizin milliyetçilikle, komünizm ile ne işiniz var? Milliyetçilik lâzımsa bunu biz yaparız. Komünizm gerekirse onu da biz getiririz. Sizin iki vazifeniz var: Birincisi, çiftçilik yapıp mahsul yetiştirmek. İkincisi, askere çağırdığımızda askere gelmek."</a:t>
            </a:r>
            <a:endParaRPr lang="tr-TR" sz="2000" dirty="0">
              <a:solidFill>
                <a:srgbClr val="000000"/>
              </a:solidFill>
              <a:latin typeface="Calibri" pitchFamily="34" charset="0"/>
            </a:endParaRPr>
          </a:p>
        </p:txBody>
      </p:sp>
    </p:spTree>
    <p:extLst>
      <p:ext uri="{BB962C8B-B14F-4D97-AF65-F5344CB8AC3E}">
        <p14:creationId xmlns:p14="http://schemas.microsoft.com/office/powerpoint/2010/main" val="217480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24</a:t>
            </a:fld>
            <a:endParaRPr lang="tr-TR">
              <a:solidFill>
                <a:srgbClr val="D1282E"/>
              </a:solidFill>
            </a:endParaRPr>
          </a:p>
        </p:txBody>
      </p:sp>
      <p:sp>
        <p:nvSpPr>
          <p:cNvPr id="3" name="Dikdörtgen 2"/>
          <p:cNvSpPr/>
          <p:nvPr/>
        </p:nvSpPr>
        <p:spPr>
          <a:xfrm>
            <a:off x="578223" y="476673"/>
            <a:ext cx="10892117" cy="4647426"/>
          </a:xfrm>
          <a:prstGeom prst="rect">
            <a:avLst/>
          </a:prstGeom>
        </p:spPr>
        <p:txBody>
          <a:bodyPr wrap="square">
            <a:spAutoFit/>
          </a:bodyPr>
          <a:lstStyle/>
          <a:p>
            <a:r>
              <a:rPr lang="tr-TR" sz="4000" b="1" dirty="0">
                <a:solidFill>
                  <a:srgbClr val="000000"/>
                </a:solidFill>
                <a:latin typeface="Calibri" pitchFamily="34" charset="0"/>
              </a:rPr>
              <a:t>Marksist Yaklaşım</a:t>
            </a:r>
          </a:p>
          <a:p>
            <a:pPr marL="357188" indent="-357188"/>
            <a:r>
              <a:rPr lang="tr-TR" sz="3200" dirty="0">
                <a:solidFill>
                  <a:srgbClr val="000000"/>
                </a:solidFill>
                <a:latin typeface="Calibri" pitchFamily="34" charset="0"/>
              </a:rPr>
              <a:t>Karl Marks (1818-1883)</a:t>
            </a:r>
          </a:p>
          <a:p>
            <a:pPr marL="357188" indent="-357188"/>
            <a:r>
              <a:rPr lang="tr-TR" sz="3200" dirty="0">
                <a:solidFill>
                  <a:srgbClr val="000000"/>
                </a:solidFill>
                <a:latin typeface="Calibri" pitchFamily="34" charset="0"/>
              </a:rPr>
              <a:t>Devlet sermaye sahiplerinin bir aracıdır</a:t>
            </a:r>
          </a:p>
          <a:p>
            <a:pPr marL="357188" indent="-357188"/>
            <a:r>
              <a:rPr lang="tr-TR" sz="3200" dirty="0">
                <a:solidFill>
                  <a:srgbClr val="000000"/>
                </a:solidFill>
                <a:latin typeface="Calibri" pitchFamily="34" charset="0"/>
              </a:rPr>
              <a:t>Tarihi materyalizm</a:t>
            </a:r>
          </a:p>
          <a:p>
            <a:pPr marL="357188" indent="-357188"/>
            <a:r>
              <a:rPr lang="tr-TR" sz="3200" dirty="0">
                <a:solidFill>
                  <a:srgbClr val="000000"/>
                </a:solidFill>
                <a:latin typeface="Calibri" pitchFamily="34" charset="0"/>
              </a:rPr>
              <a:t>Diyalektik süreç (çatışma, her şey kendi zıddını oluşturur)</a:t>
            </a:r>
          </a:p>
          <a:p>
            <a:pPr marL="357188" indent="-357188"/>
            <a:r>
              <a:rPr lang="tr-TR" sz="3200" dirty="0">
                <a:solidFill>
                  <a:srgbClr val="000000"/>
                </a:solidFill>
                <a:latin typeface="Calibri" pitchFamily="34" charset="0"/>
              </a:rPr>
              <a:t>Feodal-kapitalist-sosyalist (komünist) süreç</a:t>
            </a:r>
          </a:p>
          <a:p>
            <a:pPr marL="357188" indent="-357188"/>
            <a:r>
              <a:rPr lang="tr-TR" sz="3200" dirty="0">
                <a:solidFill>
                  <a:srgbClr val="000000"/>
                </a:solidFill>
                <a:latin typeface="Calibri" pitchFamily="34" charset="0"/>
              </a:rPr>
              <a:t>Altyapı (ekonomi)-üstyapı (ideolojik, siyasi, kültürel, dini yapı)</a:t>
            </a:r>
          </a:p>
          <a:p>
            <a:pPr marL="357188" indent="-357188"/>
            <a:r>
              <a:rPr lang="tr-TR" sz="3200" dirty="0">
                <a:solidFill>
                  <a:srgbClr val="000000"/>
                </a:solidFill>
                <a:latin typeface="Calibri" pitchFamily="34" charset="0"/>
              </a:rPr>
              <a:t>Burjuva (sermaye sahipleri)-proletarya (işçi sınıfı)</a:t>
            </a:r>
          </a:p>
          <a:p>
            <a:pPr marL="357188" indent="-357188"/>
            <a:r>
              <a:rPr lang="tr-TR" sz="3200" dirty="0">
                <a:solidFill>
                  <a:srgbClr val="000000"/>
                </a:solidFill>
                <a:latin typeface="Calibri" pitchFamily="34" charset="0"/>
              </a:rPr>
              <a:t>Yeni Marksistler ve Sosyal Demokrasi</a:t>
            </a:r>
          </a:p>
        </p:txBody>
      </p:sp>
    </p:spTree>
    <p:extLst>
      <p:ext uri="{BB962C8B-B14F-4D97-AF65-F5344CB8AC3E}">
        <p14:creationId xmlns:p14="http://schemas.microsoft.com/office/powerpoint/2010/main" val="3779687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12E6816C-1A62-436D-BA10-E8081B8BABDA}" type="slidenum">
              <a:rPr lang="tr-TR" smtClean="0">
                <a:solidFill>
                  <a:srgbClr val="D1282E"/>
                </a:solidFill>
              </a:rPr>
              <a:pPr/>
              <a:t>3</a:t>
            </a:fld>
            <a:endParaRPr lang="tr-TR">
              <a:solidFill>
                <a:srgbClr val="D1282E"/>
              </a:solidFill>
            </a:endParaRPr>
          </a:p>
        </p:txBody>
      </p:sp>
      <p:sp>
        <p:nvSpPr>
          <p:cNvPr id="5" name="Dikdörtgen 4"/>
          <p:cNvSpPr/>
          <p:nvPr/>
        </p:nvSpPr>
        <p:spPr>
          <a:xfrm>
            <a:off x="462060" y="1935241"/>
            <a:ext cx="10972800" cy="2062103"/>
          </a:xfrm>
          <a:prstGeom prst="rect">
            <a:avLst/>
          </a:prstGeom>
        </p:spPr>
        <p:txBody>
          <a:bodyPr wrap="square">
            <a:spAutoFit/>
          </a:bodyPr>
          <a:lstStyle/>
          <a:p>
            <a:pPr algn="ctr"/>
            <a:r>
              <a:rPr lang="tr-TR" sz="3200" dirty="0" smtClean="0"/>
              <a:t>Kamu politikası sürecinde en etkili, en güçlü yapı ve aktör devlet mekanizmasıdır.</a:t>
            </a:r>
          </a:p>
          <a:p>
            <a:pPr algn="ctr"/>
            <a:endParaRPr lang="tr-TR" sz="3200" dirty="0" smtClean="0"/>
          </a:p>
          <a:p>
            <a:pPr algn="ctr"/>
            <a:r>
              <a:rPr lang="tr-TR" sz="3200" dirty="0" smtClean="0"/>
              <a:t>Devlet, bir ülkede en büyük ve etkili teşkilattır. </a:t>
            </a:r>
            <a:endParaRPr lang="tr-TR" sz="3200" dirty="0"/>
          </a:p>
        </p:txBody>
      </p:sp>
    </p:spTree>
    <p:extLst>
      <p:ext uri="{BB962C8B-B14F-4D97-AF65-F5344CB8AC3E}">
        <p14:creationId xmlns:p14="http://schemas.microsoft.com/office/powerpoint/2010/main" val="400200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461162" y="723719"/>
            <a:ext cx="8496944" cy="1938992"/>
          </a:xfrm>
          <a:prstGeom prst="rect">
            <a:avLst/>
          </a:prstGeom>
          <a:noFill/>
        </p:spPr>
        <p:txBody>
          <a:bodyPr wrap="square" rtlCol="0">
            <a:spAutoFit/>
          </a:bodyPr>
          <a:lstStyle/>
          <a:p>
            <a:r>
              <a:rPr lang="tr-TR" sz="3600" b="1" dirty="0">
                <a:solidFill>
                  <a:srgbClr val="000000"/>
                </a:solidFill>
              </a:rPr>
              <a:t>Modernleşme Süreci Açısından</a:t>
            </a:r>
          </a:p>
          <a:p>
            <a:pPr marL="457200" indent="-457200">
              <a:buFont typeface="Arial" panose="020B0604020202020204" pitchFamily="34" charset="0"/>
              <a:buChar char="•"/>
            </a:pPr>
            <a:r>
              <a:rPr lang="tr-TR" sz="2800" dirty="0">
                <a:solidFill>
                  <a:srgbClr val="000000"/>
                </a:solidFill>
              </a:rPr>
              <a:t>Geleneksel Devlet</a:t>
            </a:r>
          </a:p>
          <a:p>
            <a:pPr marL="457200" indent="-457200">
              <a:buFont typeface="Arial" panose="020B0604020202020204" pitchFamily="34" charset="0"/>
              <a:buChar char="•"/>
            </a:pPr>
            <a:r>
              <a:rPr lang="tr-TR" sz="2800" dirty="0">
                <a:solidFill>
                  <a:srgbClr val="000000"/>
                </a:solidFill>
              </a:rPr>
              <a:t>Modern Devlet</a:t>
            </a:r>
          </a:p>
          <a:p>
            <a:pPr marL="457200" indent="-457200">
              <a:buFont typeface="Arial" panose="020B0604020202020204" pitchFamily="34" charset="0"/>
              <a:buChar char="•"/>
            </a:pPr>
            <a:r>
              <a:rPr lang="tr-TR" sz="2800" dirty="0">
                <a:solidFill>
                  <a:srgbClr val="000000"/>
                </a:solidFill>
              </a:rPr>
              <a:t>Post-Modern Devlet</a:t>
            </a:r>
          </a:p>
        </p:txBody>
      </p:sp>
      <p:sp>
        <p:nvSpPr>
          <p:cNvPr id="5" name="Slayt Numarası Yer Tutucusu 4"/>
          <p:cNvSpPr>
            <a:spLocks noGrp="1"/>
          </p:cNvSpPr>
          <p:nvPr>
            <p:ph type="sldNum" sz="quarter" idx="12"/>
          </p:nvPr>
        </p:nvSpPr>
        <p:spPr/>
        <p:txBody>
          <a:bodyPr/>
          <a:lstStyle/>
          <a:p>
            <a:fld id="{12E6816C-1A62-436D-BA10-E8081B8BABDA}" type="slidenum">
              <a:rPr lang="tr-TR" smtClean="0">
                <a:solidFill>
                  <a:srgbClr val="D1282E"/>
                </a:solidFill>
              </a:rPr>
              <a:pPr/>
              <a:t>4</a:t>
            </a:fld>
            <a:endParaRPr lang="tr-TR">
              <a:solidFill>
                <a:srgbClr val="D1282E"/>
              </a:solidFill>
            </a:endParaRPr>
          </a:p>
        </p:txBody>
      </p:sp>
    </p:spTree>
    <p:extLst>
      <p:ext uri="{BB962C8B-B14F-4D97-AF65-F5344CB8AC3E}">
        <p14:creationId xmlns:p14="http://schemas.microsoft.com/office/powerpoint/2010/main" val="401819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5</a:t>
            </a:fld>
            <a:endParaRPr lang="tr-TR">
              <a:solidFill>
                <a:srgbClr val="D1282E"/>
              </a:solidFill>
            </a:endParaRPr>
          </a:p>
        </p:txBody>
      </p:sp>
      <p:sp>
        <p:nvSpPr>
          <p:cNvPr id="3" name="Dikdörtgen 2"/>
          <p:cNvSpPr/>
          <p:nvPr/>
        </p:nvSpPr>
        <p:spPr>
          <a:xfrm>
            <a:off x="605119" y="316179"/>
            <a:ext cx="11241866" cy="6063198"/>
          </a:xfrm>
          <a:prstGeom prst="rect">
            <a:avLst/>
          </a:prstGeom>
        </p:spPr>
        <p:txBody>
          <a:bodyPr wrap="square">
            <a:spAutoFit/>
          </a:bodyPr>
          <a:lstStyle/>
          <a:p>
            <a:r>
              <a:rPr lang="tr-TR" sz="3600" b="1" dirty="0">
                <a:solidFill>
                  <a:srgbClr val="000000"/>
                </a:solidFill>
              </a:rPr>
              <a:t>Geleneksel Devlet</a:t>
            </a:r>
          </a:p>
          <a:p>
            <a:endParaRPr lang="tr-TR" sz="1600" dirty="0">
              <a:solidFill>
                <a:srgbClr val="000000"/>
              </a:solidFill>
            </a:endParaRPr>
          </a:p>
          <a:p>
            <a:pPr marL="363538" indent="-363538"/>
            <a:r>
              <a:rPr lang="tr-TR" sz="2800" dirty="0">
                <a:solidFill>
                  <a:srgbClr val="000000"/>
                </a:solidFill>
              </a:rPr>
              <a:t>1750-1800’lere kadar</a:t>
            </a:r>
          </a:p>
          <a:p>
            <a:pPr marL="363538" indent="-363538"/>
            <a:r>
              <a:rPr lang="tr-TR" sz="2800" dirty="0">
                <a:solidFill>
                  <a:srgbClr val="000000"/>
                </a:solidFill>
              </a:rPr>
              <a:t>Tarım toplumu</a:t>
            </a:r>
          </a:p>
          <a:p>
            <a:pPr marL="363538" indent="-363538"/>
            <a:r>
              <a:rPr lang="tr-TR" sz="2800" dirty="0">
                <a:solidFill>
                  <a:srgbClr val="000000"/>
                </a:solidFill>
              </a:rPr>
              <a:t>İktidarın kaynağı (saltanat, din, fiziki güç –darbe-işgal</a:t>
            </a:r>
            <a:r>
              <a:rPr lang="tr-TR" sz="2800" dirty="0" smtClean="0">
                <a:solidFill>
                  <a:srgbClr val="000000"/>
                </a:solidFill>
              </a:rPr>
              <a:t>)</a:t>
            </a:r>
          </a:p>
          <a:p>
            <a:pPr marL="363538" indent="-363538"/>
            <a:r>
              <a:rPr lang="tr-TR" sz="2800" dirty="0">
                <a:solidFill>
                  <a:srgbClr val="000000"/>
                </a:solidFill>
              </a:rPr>
              <a:t>Saltanat günümüzde sembolik </a:t>
            </a:r>
            <a:r>
              <a:rPr lang="tr-TR" sz="2800" dirty="0" smtClean="0">
                <a:solidFill>
                  <a:srgbClr val="000000"/>
                </a:solidFill>
              </a:rPr>
              <a:t>(İngiltere</a:t>
            </a:r>
            <a:r>
              <a:rPr lang="tr-TR" sz="2800" dirty="0">
                <a:solidFill>
                  <a:srgbClr val="000000"/>
                </a:solidFill>
              </a:rPr>
              <a:t>, Danimarka, Hollanda ve </a:t>
            </a:r>
            <a:r>
              <a:rPr lang="tr-TR" sz="2800" dirty="0" smtClean="0">
                <a:solidFill>
                  <a:srgbClr val="000000"/>
                </a:solidFill>
              </a:rPr>
              <a:t>Belçika…)</a:t>
            </a:r>
          </a:p>
          <a:p>
            <a:pPr marL="363538" indent="-363538"/>
            <a:r>
              <a:rPr lang="tr-TR" sz="2800" dirty="0" smtClean="0">
                <a:solidFill>
                  <a:srgbClr val="000000"/>
                </a:solidFill>
              </a:rPr>
              <a:t>Geleneksel </a:t>
            </a:r>
            <a:r>
              <a:rPr lang="tr-TR" sz="2800" dirty="0">
                <a:solidFill>
                  <a:srgbClr val="000000"/>
                </a:solidFill>
              </a:rPr>
              <a:t>devletin sunduğu hizmet alanı </a:t>
            </a:r>
            <a:r>
              <a:rPr lang="tr-TR" sz="2800" u="sng" dirty="0" smtClean="0">
                <a:solidFill>
                  <a:srgbClr val="000000"/>
                </a:solidFill>
              </a:rPr>
              <a:t>savunma</a:t>
            </a:r>
            <a:r>
              <a:rPr lang="tr-TR" sz="2800" u="sng" dirty="0">
                <a:solidFill>
                  <a:srgbClr val="000000"/>
                </a:solidFill>
              </a:rPr>
              <a:t>, asayiş ve </a:t>
            </a:r>
            <a:r>
              <a:rPr lang="tr-TR" sz="2800" u="sng" dirty="0" smtClean="0">
                <a:solidFill>
                  <a:srgbClr val="000000"/>
                </a:solidFill>
              </a:rPr>
              <a:t>adalet</a:t>
            </a:r>
          </a:p>
          <a:p>
            <a:pPr marL="363538" indent="-363538"/>
            <a:r>
              <a:rPr lang="tr-TR" sz="2800" dirty="0">
                <a:solidFill>
                  <a:srgbClr val="000000"/>
                </a:solidFill>
              </a:rPr>
              <a:t>Diğer alanlarda ise sosyal yapı içindeki vakıflar ve birlikler kendi imkânlarına göre hizmetler </a:t>
            </a:r>
            <a:r>
              <a:rPr lang="tr-TR" sz="2800" dirty="0" smtClean="0">
                <a:solidFill>
                  <a:srgbClr val="000000"/>
                </a:solidFill>
              </a:rPr>
              <a:t>sunmaktadır. </a:t>
            </a:r>
            <a:endParaRPr lang="tr-TR" sz="2800" dirty="0">
              <a:solidFill>
                <a:srgbClr val="000000"/>
              </a:solidFill>
            </a:endParaRPr>
          </a:p>
          <a:p>
            <a:pPr marL="363538" indent="-363538"/>
            <a:r>
              <a:rPr lang="tr-TR" sz="2800" dirty="0">
                <a:solidFill>
                  <a:srgbClr val="000000"/>
                </a:solidFill>
              </a:rPr>
              <a:t>Yönetilenler tebaa</a:t>
            </a:r>
          </a:p>
          <a:p>
            <a:pPr marL="363538" indent="-363538"/>
            <a:r>
              <a:rPr lang="tr-TR" sz="2800" dirty="0">
                <a:solidFill>
                  <a:srgbClr val="000000"/>
                </a:solidFill>
              </a:rPr>
              <a:t>Hukuki ilişki yerine yöneticinin insafı</a:t>
            </a:r>
          </a:p>
          <a:p>
            <a:pPr marL="363538" indent="-363538"/>
            <a:r>
              <a:rPr lang="tr-TR" sz="2800" dirty="0">
                <a:solidFill>
                  <a:srgbClr val="000000"/>
                </a:solidFill>
              </a:rPr>
              <a:t>Kamu çalışanları yöneticinin şahsına bağlı</a:t>
            </a:r>
          </a:p>
          <a:p>
            <a:pPr marL="363538" indent="-363538"/>
            <a:r>
              <a:rPr lang="tr-TR" sz="2800" dirty="0">
                <a:solidFill>
                  <a:srgbClr val="000000"/>
                </a:solidFill>
              </a:rPr>
              <a:t>Çok milletli </a:t>
            </a:r>
            <a:r>
              <a:rPr lang="tr-TR" sz="2800" dirty="0" smtClean="0">
                <a:solidFill>
                  <a:srgbClr val="000000"/>
                </a:solidFill>
              </a:rPr>
              <a:t>yapı</a:t>
            </a:r>
            <a:endParaRPr lang="tr-TR" sz="2800" dirty="0">
              <a:solidFill>
                <a:srgbClr val="000000"/>
              </a:solidFill>
            </a:endParaRPr>
          </a:p>
        </p:txBody>
      </p:sp>
    </p:spTree>
    <p:extLst>
      <p:ext uri="{BB962C8B-B14F-4D97-AF65-F5344CB8AC3E}">
        <p14:creationId xmlns:p14="http://schemas.microsoft.com/office/powerpoint/2010/main" val="4160539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6</a:t>
            </a:fld>
            <a:endParaRPr lang="tr-TR">
              <a:solidFill>
                <a:srgbClr val="D1282E"/>
              </a:solidFill>
            </a:endParaRPr>
          </a:p>
        </p:txBody>
      </p:sp>
      <p:sp>
        <p:nvSpPr>
          <p:cNvPr id="3" name="Dikdörtgen 2"/>
          <p:cNvSpPr/>
          <p:nvPr/>
        </p:nvSpPr>
        <p:spPr>
          <a:xfrm>
            <a:off x="618565" y="260649"/>
            <a:ext cx="10985003" cy="6555641"/>
          </a:xfrm>
          <a:prstGeom prst="rect">
            <a:avLst/>
          </a:prstGeom>
        </p:spPr>
        <p:txBody>
          <a:bodyPr wrap="square">
            <a:spAutoFit/>
          </a:bodyPr>
          <a:lstStyle/>
          <a:p>
            <a:r>
              <a:rPr lang="tr-TR" sz="2400" b="1" dirty="0">
                <a:solidFill>
                  <a:srgbClr val="000000"/>
                </a:solidFill>
              </a:rPr>
              <a:t>Modern Devlet</a:t>
            </a:r>
          </a:p>
          <a:p>
            <a:r>
              <a:rPr lang="tr-TR" dirty="0">
                <a:solidFill>
                  <a:srgbClr val="000000"/>
                </a:solidFill>
              </a:rPr>
              <a:t>1750-1800</a:t>
            </a:r>
            <a:r>
              <a:rPr lang="tr-TR" dirty="0">
                <a:solidFill>
                  <a:srgbClr val="000000"/>
                </a:solidFill>
                <a:sym typeface="Wingdings" pitchFamily="2" charset="2"/>
              </a:rPr>
              <a:t></a:t>
            </a:r>
          </a:p>
          <a:p>
            <a:r>
              <a:rPr lang="tr-TR" dirty="0">
                <a:solidFill>
                  <a:srgbClr val="000000"/>
                </a:solidFill>
                <a:sym typeface="Wingdings" pitchFamily="2" charset="2"/>
              </a:rPr>
              <a:t>Rönesans, Aydınlanma Çağı</a:t>
            </a:r>
          </a:p>
          <a:p>
            <a:r>
              <a:rPr lang="tr-TR" dirty="0">
                <a:solidFill>
                  <a:srgbClr val="000000"/>
                </a:solidFill>
                <a:sym typeface="Wingdings" pitchFamily="2" charset="2"/>
              </a:rPr>
              <a:t>1789 Fransız İhtilali</a:t>
            </a:r>
          </a:p>
          <a:p>
            <a:r>
              <a:rPr lang="tr-TR" dirty="0">
                <a:solidFill>
                  <a:srgbClr val="000000"/>
                </a:solidFill>
                <a:sym typeface="Wingdings" pitchFamily="2" charset="2"/>
              </a:rPr>
              <a:t>Aklın ve ilmin egemenliği</a:t>
            </a:r>
          </a:p>
          <a:p>
            <a:r>
              <a:rPr lang="tr-TR" dirty="0">
                <a:solidFill>
                  <a:srgbClr val="000000"/>
                </a:solidFill>
                <a:sym typeface="Wingdings" pitchFamily="2" charset="2"/>
              </a:rPr>
              <a:t>Dinin etkisi  </a:t>
            </a:r>
          </a:p>
          <a:p>
            <a:r>
              <a:rPr lang="tr-TR" dirty="0">
                <a:solidFill>
                  <a:srgbClr val="000000"/>
                </a:solidFill>
                <a:sym typeface="Wingdings" pitchFamily="2" charset="2"/>
              </a:rPr>
              <a:t>Dayandığı temel olgular</a:t>
            </a:r>
          </a:p>
          <a:p>
            <a:pPr marL="285750" indent="-285750">
              <a:buFont typeface="Arial" panose="020B0604020202020204" pitchFamily="34" charset="0"/>
              <a:buChar char="•"/>
            </a:pPr>
            <a:r>
              <a:rPr lang="tr-TR" dirty="0">
                <a:solidFill>
                  <a:srgbClr val="000000"/>
                </a:solidFill>
                <a:sym typeface="Wingdings" pitchFamily="2" charset="2"/>
              </a:rPr>
              <a:t>	</a:t>
            </a:r>
            <a:r>
              <a:rPr lang="tr-TR" smtClean="0">
                <a:solidFill>
                  <a:srgbClr val="000000"/>
                </a:solidFill>
                <a:sym typeface="Wingdings" pitchFamily="2" charset="2"/>
              </a:rPr>
              <a:t>Sanayileşme </a:t>
            </a:r>
            <a:r>
              <a:rPr lang="tr-TR" dirty="0">
                <a:solidFill>
                  <a:srgbClr val="000000"/>
                </a:solidFill>
                <a:sym typeface="Wingdings" pitchFamily="2" charset="2"/>
              </a:rPr>
              <a:t>( kentleşme, işbölümü, üretim şekli, örgütlenme şekli, sosyal hayat şekli)</a:t>
            </a:r>
          </a:p>
          <a:p>
            <a:pPr marL="285750" indent="-285750">
              <a:buFont typeface="Arial" panose="020B0604020202020204" pitchFamily="34" charset="0"/>
              <a:buChar char="•"/>
            </a:pPr>
            <a:r>
              <a:rPr lang="tr-TR" dirty="0">
                <a:solidFill>
                  <a:srgbClr val="000000"/>
                </a:solidFill>
                <a:sym typeface="Wingdings" pitchFamily="2" charset="2"/>
              </a:rPr>
              <a:t>	Milliyetçilik </a:t>
            </a:r>
          </a:p>
          <a:p>
            <a:r>
              <a:rPr lang="tr-TR" dirty="0">
                <a:solidFill>
                  <a:srgbClr val="000000"/>
                </a:solidFill>
                <a:sym typeface="Wingdings" pitchFamily="2" charset="2"/>
              </a:rPr>
              <a:t>Temel özellikler</a:t>
            </a:r>
          </a:p>
          <a:p>
            <a:pPr marL="722313" indent="-7938">
              <a:buFont typeface="Arial" pitchFamily="34" charset="0"/>
              <a:buChar char="•"/>
            </a:pPr>
            <a:r>
              <a:rPr lang="tr-TR" dirty="0">
                <a:solidFill>
                  <a:srgbClr val="000000"/>
                </a:solidFill>
                <a:sym typeface="Wingdings" pitchFamily="2" charset="2"/>
              </a:rPr>
              <a:t>	</a:t>
            </a:r>
            <a:r>
              <a:rPr lang="tr-TR" b="1" dirty="0">
                <a:solidFill>
                  <a:srgbClr val="000000"/>
                </a:solidFill>
                <a:sym typeface="Wingdings" pitchFamily="2" charset="2"/>
              </a:rPr>
              <a:t>millet (ulus) devlet</a:t>
            </a:r>
          </a:p>
          <a:p>
            <a:pPr marL="722313" indent="-7938">
              <a:buFont typeface="Arial" pitchFamily="34" charset="0"/>
              <a:buChar char="•"/>
            </a:pPr>
            <a:r>
              <a:rPr lang="tr-TR" b="1">
                <a:solidFill>
                  <a:srgbClr val="000000"/>
                </a:solidFill>
                <a:sym typeface="Wingdings" pitchFamily="2" charset="2"/>
              </a:rPr>
              <a:t>	</a:t>
            </a:r>
            <a:r>
              <a:rPr lang="tr-TR" b="1" smtClean="0">
                <a:solidFill>
                  <a:srgbClr val="000000"/>
                </a:solidFill>
                <a:sym typeface="Wingdings" pitchFamily="2" charset="2"/>
              </a:rPr>
              <a:t>vatandaşlık </a:t>
            </a:r>
            <a:r>
              <a:rPr lang="tr-TR" smtClean="0">
                <a:solidFill>
                  <a:srgbClr val="000000"/>
                </a:solidFill>
                <a:sym typeface="Wingdings" pitchFamily="2" charset="2"/>
              </a:rPr>
              <a:t>(hukuki statüye sahip)</a:t>
            </a:r>
            <a:endParaRPr lang="tr-TR" dirty="0">
              <a:solidFill>
                <a:srgbClr val="000000"/>
              </a:solidFill>
              <a:sym typeface="Wingdings" pitchFamily="2" charset="2"/>
            </a:endParaRPr>
          </a:p>
          <a:p>
            <a:pPr marL="722313" indent="-7938">
              <a:buFont typeface="Arial" pitchFamily="34" charset="0"/>
              <a:buChar char="•"/>
            </a:pPr>
            <a:r>
              <a:rPr lang="tr-TR" b="1" dirty="0">
                <a:solidFill>
                  <a:srgbClr val="000000"/>
                </a:solidFill>
                <a:sym typeface="Wingdings" pitchFamily="2" charset="2"/>
              </a:rPr>
              <a:t>	laiklik</a:t>
            </a:r>
          </a:p>
          <a:p>
            <a:pPr marL="722313" indent="-7938">
              <a:buFont typeface="Arial" pitchFamily="34" charset="0"/>
              <a:buChar char="•"/>
            </a:pPr>
            <a:r>
              <a:rPr lang="tr-TR" dirty="0">
                <a:solidFill>
                  <a:srgbClr val="000000"/>
                </a:solidFill>
                <a:sym typeface="Wingdings" pitchFamily="2" charset="2"/>
              </a:rPr>
              <a:t>Hukuka dayalı </a:t>
            </a:r>
            <a:r>
              <a:rPr lang="tr-TR">
                <a:solidFill>
                  <a:srgbClr val="000000"/>
                </a:solidFill>
                <a:sym typeface="Wingdings" pitchFamily="2" charset="2"/>
              </a:rPr>
              <a:t>bürokratik </a:t>
            </a:r>
            <a:r>
              <a:rPr lang="tr-TR" smtClean="0">
                <a:solidFill>
                  <a:srgbClr val="000000"/>
                </a:solidFill>
                <a:sym typeface="Wingdings" pitchFamily="2" charset="2"/>
              </a:rPr>
              <a:t>yapı</a:t>
            </a:r>
          </a:p>
          <a:p>
            <a:pPr marL="722313" indent="-7938">
              <a:buFont typeface="Arial" pitchFamily="34" charset="0"/>
              <a:buChar char="•"/>
            </a:pPr>
            <a:r>
              <a:rPr lang="tr-TR" smtClean="0">
                <a:solidFill>
                  <a:srgbClr val="000000"/>
                </a:solidFill>
                <a:sym typeface="Wingdings" pitchFamily="2" charset="2"/>
              </a:rPr>
              <a:t>Anayasal demokrasi</a:t>
            </a:r>
            <a:endParaRPr lang="tr-TR" dirty="0">
              <a:solidFill>
                <a:srgbClr val="000000"/>
              </a:solidFill>
              <a:sym typeface="Wingdings" pitchFamily="2" charset="2"/>
            </a:endParaRPr>
          </a:p>
          <a:p>
            <a:pPr marL="722313" indent="-7938">
              <a:buFont typeface="Arial" pitchFamily="34" charset="0"/>
              <a:buChar char="•"/>
            </a:pPr>
            <a:r>
              <a:rPr lang="tr-TR" dirty="0">
                <a:solidFill>
                  <a:srgbClr val="000000"/>
                </a:solidFill>
                <a:sym typeface="Wingdings" pitchFamily="2" charset="2"/>
              </a:rPr>
              <a:t>Bürokratlık meslek</a:t>
            </a:r>
          </a:p>
          <a:p>
            <a:pPr marL="722313" indent="-7938">
              <a:buFont typeface="Arial" pitchFamily="34" charset="0"/>
              <a:buChar char="•"/>
            </a:pPr>
            <a:r>
              <a:rPr lang="tr-TR" dirty="0">
                <a:solidFill>
                  <a:srgbClr val="000000"/>
                </a:solidFill>
                <a:sym typeface="Wingdings" pitchFamily="2" charset="2"/>
              </a:rPr>
              <a:t>Rasyonel düşünce ve bilimin egemenliği</a:t>
            </a:r>
          </a:p>
          <a:p>
            <a:pPr marL="722313" indent="-7938">
              <a:buFont typeface="Arial" pitchFamily="34" charset="0"/>
              <a:buChar char="•"/>
            </a:pPr>
            <a:r>
              <a:rPr lang="tr-TR" dirty="0">
                <a:solidFill>
                  <a:srgbClr val="000000"/>
                </a:solidFill>
                <a:sym typeface="Wingdings" pitchFamily="2" charset="2"/>
              </a:rPr>
              <a:t>Yönetime hukuki bağlılık</a:t>
            </a:r>
          </a:p>
          <a:p>
            <a:pPr marL="722313" indent="-7938">
              <a:buFont typeface="Arial" pitchFamily="34" charset="0"/>
              <a:buChar char="•"/>
            </a:pPr>
            <a:r>
              <a:rPr lang="tr-TR" dirty="0">
                <a:solidFill>
                  <a:srgbClr val="000000"/>
                </a:solidFill>
                <a:sym typeface="Wingdings" pitchFamily="2" charset="2"/>
              </a:rPr>
              <a:t>Kişiye bağlılık esasının kalkması</a:t>
            </a:r>
          </a:p>
          <a:p>
            <a:pPr marL="722313" indent="-7938">
              <a:buFont typeface="Arial" pitchFamily="34" charset="0"/>
              <a:buChar char="•"/>
            </a:pPr>
            <a:r>
              <a:rPr lang="tr-TR" dirty="0">
                <a:solidFill>
                  <a:srgbClr val="000000"/>
                </a:solidFill>
                <a:sym typeface="Wingdings" pitchFamily="2" charset="2"/>
              </a:rPr>
              <a:t>Meşruiyetin kaynağı rasyonel hukuk ve millet</a:t>
            </a:r>
          </a:p>
          <a:p>
            <a:pPr marL="722313" indent="-7938">
              <a:buFont typeface="Arial" pitchFamily="34" charset="0"/>
              <a:buChar char="•"/>
            </a:pPr>
            <a:r>
              <a:rPr lang="tr-TR" dirty="0">
                <a:solidFill>
                  <a:srgbClr val="000000"/>
                </a:solidFill>
                <a:sym typeface="Wingdings" pitchFamily="2" charset="2"/>
              </a:rPr>
              <a:t>Hukuk devleti, hukukun üstünlüğü</a:t>
            </a:r>
          </a:p>
          <a:p>
            <a:r>
              <a:rPr lang="tr-TR" smtClean="0">
                <a:solidFill>
                  <a:srgbClr val="000000"/>
                </a:solidFill>
                <a:sym typeface="Wingdings" pitchFamily="2" charset="2"/>
              </a:rPr>
              <a:t>Modernleşme-modernleştirme</a:t>
            </a:r>
          </a:p>
          <a:p>
            <a:r>
              <a:rPr lang="tr-TR" smtClean="0">
                <a:solidFill>
                  <a:srgbClr val="000000"/>
                </a:solidFill>
                <a:sym typeface="Wingdings" pitchFamily="2" charset="2"/>
              </a:rPr>
              <a:t>Savunma, asayiş, adalet yanında her alanda hizmet üretme ve sunma</a:t>
            </a:r>
            <a:endParaRPr lang="tr-TR" dirty="0">
              <a:solidFill>
                <a:srgbClr val="000000"/>
              </a:solidFill>
            </a:endParaRPr>
          </a:p>
        </p:txBody>
      </p:sp>
      <p:cxnSp>
        <p:nvCxnSpPr>
          <p:cNvPr id="5" name="Düz Ok Bağlayıcısı 4"/>
          <p:cNvCxnSpPr/>
          <p:nvPr/>
        </p:nvCxnSpPr>
        <p:spPr>
          <a:xfrm>
            <a:off x="2036240" y="1853499"/>
            <a:ext cx="128736" cy="177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069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7</a:t>
            </a:fld>
            <a:endParaRPr lang="tr-TR">
              <a:solidFill>
                <a:srgbClr val="D1282E"/>
              </a:solidFill>
            </a:endParaRPr>
          </a:p>
        </p:txBody>
      </p:sp>
      <p:sp>
        <p:nvSpPr>
          <p:cNvPr id="3" name="Dikdörtgen 2"/>
          <p:cNvSpPr/>
          <p:nvPr/>
        </p:nvSpPr>
        <p:spPr>
          <a:xfrm>
            <a:off x="1775521" y="620689"/>
            <a:ext cx="8356200" cy="1938992"/>
          </a:xfrm>
          <a:prstGeom prst="rect">
            <a:avLst/>
          </a:prstGeom>
        </p:spPr>
        <p:txBody>
          <a:bodyPr wrap="square">
            <a:spAutoFit/>
          </a:bodyPr>
          <a:lstStyle/>
          <a:p>
            <a:r>
              <a:rPr lang="tr-TR" sz="3600" b="1" dirty="0">
                <a:solidFill>
                  <a:srgbClr val="000000"/>
                </a:solidFill>
              </a:rPr>
              <a:t>Post-Modern Devlet</a:t>
            </a:r>
          </a:p>
          <a:p>
            <a:endParaRPr lang="tr-TR" sz="2800" dirty="0">
              <a:solidFill>
                <a:srgbClr val="000000"/>
              </a:solidFill>
            </a:endParaRPr>
          </a:p>
          <a:p>
            <a:r>
              <a:rPr lang="tr-TR" sz="2800" dirty="0">
                <a:solidFill>
                  <a:srgbClr val="000000"/>
                </a:solidFill>
              </a:rPr>
              <a:t>AB gibi millet üstü oluşumlarla </a:t>
            </a:r>
            <a:r>
              <a:rPr lang="tr-TR" sz="2800">
                <a:solidFill>
                  <a:srgbClr val="000000"/>
                </a:solidFill>
              </a:rPr>
              <a:t>başlayan </a:t>
            </a:r>
            <a:r>
              <a:rPr lang="tr-TR" sz="2800" smtClean="0">
                <a:solidFill>
                  <a:srgbClr val="000000"/>
                </a:solidFill>
              </a:rPr>
              <a:t>tartışma</a:t>
            </a:r>
          </a:p>
          <a:p>
            <a:r>
              <a:rPr lang="tr-TR" sz="2800" smtClean="0">
                <a:solidFill>
                  <a:srgbClr val="000000"/>
                </a:solidFill>
              </a:rPr>
              <a:t>Yatay örgütlenme</a:t>
            </a:r>
            <a:endParaRPr lang="tr-TR" sz="2800" dirty="0">
              <a:solidFill>
                <a:srgbClr val="000000"/>
              </a:solidFill>
            </a:endParaRPr>
          </a:p>
        </p:txBody>
      </p:sp>
      <p:sp>
        <p:nvSpPr>
          <p:cNvPr id="4" name="AutoShape 2" descr="data:image/jpeg;base64,/9j/4AAQSkZJRgABAQAAAQABAAD/2wCEAAkGBhISEBAQEhEQFRUQFRIQEBQWEhAQFRIQFxwVFRMUFRgYGyYeGBojGhUUIC8hIycqLC4sFx49NTwqNSYrLCkBCQoKDgwOGg8PGi8kHyQyMCwsLjA0NTQsLzEsLCwwLS0sLyw0LCosLC8sLC0sNC0qLCwsLC0qKiwsLCkvLCwsKf/AABEIANAA8gMBIgACEQEDEQH/xAAcAAEAAQUBAQAAAAAAAAAAAAAABwEDBAUGCAL/xABGEAACAQMBBAMLCgYBAwUBAAABAgMABBESBRMhMQYiQQcUFzJRVGFyk9HSFSNSVXGBkZKksTVCU2KhszMkgvBDY7LC4Rb/xAAbAQEAAgMBAQAAAAAAAAAAAAAAAwQBAgUGB//EADoRAAEDAQUDCAoBBAMAAAAAAAEAAhEDBBIhMVETQaEFFGFxgcHR8AYVIjI0QlJTkbFyIzPS4WKy8f/aAAwDAQACEQMRAD8AnGlKURKUpREpSlESlKURKUpREpSlESlKURKUpREpSlESlKURKUpREpSlESlKURKUpREpSlESlKURKUpREpSqFhwGRx5emiKtKs9+R4zrTGcZ1LjPk50F2hBIdCBjJ1LgZ5ZPZSEV6lWTdoObpxAYdZeR5Hnyr7WZSNQZSPLkY/GiL7rnOmm0ri2ga4heMCPdqVaMuWeSSOPOdQwArN9pI8nHfyzqvjMq55ZIH71rdtC3lKWs6FllDS82VBuypGtgRg5IIHboPkrdmDgStXYjBY22try2lvGWKPJLPHbK+gqi72TQjsoPHSpGRkZI7M8NtaxyKX1yBwSCnVClRjiDjgeOccPxrEudnWkolaRYnEqJDKWbUGRSzIp44BBcnPPOPIKsGztoprbqSM7u7RSF5ZtLbsqS7sxOCnVGcjJGOJrOBCxvWk2d0una+a3cx7vvu4tAxjZMhIxJGFcMQZCTxUjioJGCMG4vTGZztOOJI3kthHLZr1vnoX6vaRqbUr4xwOpRWdHsiyFxMN04cM1wzNLLgyOulpI8ycH0krqUAgDsBGbkOxLSeKO4ERUmBI4y5lVo4lIkRGGvgUdVPPIK88ipCWZxotQHarnNodPJglvJbuJFljvnOq2fWkkGkqkiBgVxqw5HkyK3N10vK3GzkBiMd0F3zrrYBpUY2+7P0WdGHHj1l8tXIejlk0cRldJGjWWMyCaSMO0nG4JCyYy5PWzknhms1tiWbo0elChMcpUSMFG6wIiAG6oXSuMYAwPJQmnpqsAO1Wq2H0mkmu5rZpEDRT3GBuiN5bxFUAUk4L6mySOQxw4g18npdI8u0oUMatbxCe0bSzB0GpHLjhqAkQ8uxxWz+Q7HUDiPVvTcK2+fWJ3GlnVteQWGAcc+FXD0ctJNPUDbuI2qlZZOEBwTHkNy4Dn5BWJZMwsw7Vczc9NrkQXZ+bjuLGBzcRMhK79WXS6nIJjkQkr9vPhx3+19rSx3OzoEdMXMkkcxKgnCRNKCOPVJK+ngayL/AGRZy70SrExdEgmy5DNGpLIjnVk8cnj6aoux7PVE/AtGzSROZ5GbXpEbMGL5PVAX7OFYLmaeYWYdqtP0I6VS3hw7oGiV2mQRFNeqSRImjJPigRnJGcsccMGuxrSWWxLKJoWiWNWi1iEiRshZDqdR1uspbJwcjOa2pvI86daZ5Y1Ln8M1rUgulowWWyBir1KxxtCI8pY/L468vxqvf0eM7yPHLOtefk51pBW0q/SrffC5A1LluKjIyR5R5asRbSVmmQBswkBuAAbKhuoc8eeDywQaQsysulawbfjMccmHxI6xYwNSFjjLjPVA5nPIVs6EELAMpSlKwspSlKIlKUoiVxvSyK4a4guIY5GFhLC2gI+qYS6kuNHYQI2/HP39lXP38e1N6+5fZwjz82JI7kvjh4xVwM5zyqSmYK0eJC1tjsBk2hcjdf8ASyGLaK9Th31paJkxjnkCTyghfLXNbG6N3Ihlje1cG42fdWsJ0aAkpklcRzjJyTqQq/AAZHPjXYbvbP8AU2V7K7+Om72z/U2V7K7+Opg8jeN3BRlo0K0u37KS52dLotZlkFmtsI2i0vvSyEoo7QNGcjq8Rg+TI2n0XY21xaxZB2g8t1Kwhkjji6g0IFUkoxZYzx4kh88wK2O62z/U2V7K7+Oq7vbP9TZXsrv46XiMiEjoK1e39/c2Wy2eCYSrcW0lwu4aUxaFYSuVCkFcnPpBrB2VsWZDs4PbOBDa7SibEbMBvGUwkjjoLqrHR/Lqxw4Cuh3W2f6myvZXfx1Xd7Z/qbK9ld/HQOgQCEjGYK4q32BcJYXML2kpknsLWGLREQNcRYNHKvH50FidfIrpxjHHrtrBprvZsiW8wWGW4BkaJhu1aAorFSMhdbqOP0D2cavbrbP9TZXsrv46bvbP9TZXsrv46OdJmRv4iEAjVano7DPFHZW8lmS0ffXfUrRuxWUK+JVflJvQ5HaePH0Bsib5J2Wm4c96yWr3dvpAd448iRdJ4PhiGx26a2262z/U2V7K7+OqiPbH9TZfsrv46wXYzh5nxWQ2cFpdsW8027bvQpo2ikutbeRtUKRFe+Hjbj2qmnn1e2q3uxpSy3NvEy3FpBEIwYTDHdRhphcQFRwXWpRgvNSV5YON2I9r/wBTZnsrr46qI9rfT2Z7K6+OtTVIUwoB3zBaCz2ZIt2jm3kVVtdnJjvYSB5Yi7tGGIxERqTrchjyjht+hgeLfxNbzLvbu8n1GMxoIWYtG2SOJbqgDnzzjFZW72r9PZvs7r46bvav09m+zuvjqN1aREKUWQDG+3z2Lj9o7Fue9by3SCR43NvJb6ocTxMbjezW7H/1VQB2D8utjJzWftnZ1yz2bW8RMkRviJGtmgQmRRoyvAx6uMeo9o1HhXQ7vav09m+zufjpu9q/T2b7O6+OtucHTzELHMx9bfz/AKXJdItky3Do8VjIqd4rE0TRaGXTNHI8EbeKkuhTpbiMjymtpbWLPtC6laCTdTvbaQ1qcyLud253jf8AFpZsntODjOa3O72r9PZvs7n46bvav09m+zufjptzER58hZ5mJm+3z2LRHYPzW2wLU5dpe9AISNQa3WACPhy1ahj7+XGsQ7ImNrZxiBi8dzYSMxtNCxhE0OHUEGQJp4tniHAHLh1G72r9PZvs7n46bvav09m+zufjpzg6JzMfW3z2Lmti2UkD7K12dwO847+OfEbS6JHKFTGVGGRiH0gcgQDjFfe0dlXEj38i28uGutnXLx6QO+IIkiE8Snk+GVuHI6e3NdFu9q/T2b7O5+Om72r9PZvs7r46bczMeZlOZjK+3yI0Wj2rBLM4PeRCptCykDLFIplgjALTMrDI0508uOn0iu+Fc8I9q/T2d6fm7n466GtC+8IhaupbP5gZ0SlKVqtEpSlESlKURKjjpT3UZbW7mtlgiYRFQGLOCcqrcQPWqR6gPuj/AMUu/Wj/ANcdRVXFowXb5Fs1K0V3NqiRE8Qug8NM/m0P55KeGmfzaH88lR1Sq21fqvVeqbH9scfFSL4aZ/NofzyU8NM/m0P55KjqlNq/VPVNj+2OPipF8NM/m0P55KeGmfzaH88lR1Sm1fqnqmx/bHHxUi+GmfzaH88lPDTP5tD+eSo6pTav1T1TY/tjj4qRfDTP5tD+eSnhpn81h/PJUdUNNo7VYPJNj+2OPipBbu2z+awfnk91W27uNx5rB7ST3VHb1ZeuhRF7Nefttjo0/dbCkZu7vceaQe0k91fHh6uPNIPaSe6o0erRrrUrPTIxC8haXuY6GqUPD1ceaQe0k91PD1ceaQe0k91RdSpua0vpVXb1NVKPh6uPNIPaSe6nh6uPNIPaSe6oupTmtL6U29TVSj4erjzSD2knup4erjzSD2knuqLqU5rS+lNvU1Uo+Hq480g9pJ7qeHq480g9pJ7qi6lOa0vpTb1NVKcXd3uCyjvSDiQP+STt+6ppryPbeOnrL+4r1uKoWykynF0K3ZnufMqtKUqgrSUpSiJSlKIlQH3R/wCKXfrR/wCuOp8qA+6P/FLv1o/9cdQV/dXovR74l38e8LmqUpVRe2SqqpJAAyTwAHEk+iuh6I9CZr5sr1IlOHlIyM/RQfzN/gdvZmY+j3Q21swN1GC+MGVutIfLx/lHoXAqVlMuXIt3K1Gym77ztB3lQzY9A7+UZW1lA55fTF/8yKzW7lu0cZ3KH0CaLP8Ak4qc2YAEkgAcSeWB5a5jaXdK2fCSu/3hHMRKZB+YdX/NSmkwZlcVnLVtrOilTB7Ce9Q5tPotd24LTW0qqObadSj7WXIH41qqmTwxWWcbu6x5dEX7bytRtKLY+0smKVba4bkWQxK7f3g9Q58oOr7eVRljflK6tHlG0D4miQNRiO0ZqMqGs7bOxZbWVoZl0sOIPNXXsZT2g/8AmDWCaiyK7Ic17bzTIKsPVl6vPVl66lnXmOUN6x3q0auvVtVyQOHE44kAfeTwFdylkvCWz3l81Uj3/dWdtTZUlrNupQmtdLEZVxxAYBsH/H/5W06V7btp1hW3hWPdLuidJDMq8UK9Y4Uln4Hrcsk9kRtN51PZtvNfJvDICMPzuVXZwDeMEblpdn2DzyLFGMs2rA+wFj/gGsau87nvSOG2jlkudyBHpWBhEpuC7Z1KpA1FQOZPLUOPZWn6XXazXhji71SHI3LRokSFGAIaRgM544OeRB4DjVOnb6zra+zupwxom9uOsYY4FuG7HNSmi0Uw8HE7lzdKkTY/cymNrd7wRGSVI+9SsiuOB1k6hwAbAGfITXGbb2FJavu5Wi18yqSCQr5NWPFPo51JZeVrLaqrqNJ4JafzgDI6MY6wtalnqU2hzhmtdSlK6irq5beOnrL+4r1uK8kW3jp6y/uK9biuZb/l7e5X7JvVaUpXMV1KUpREpSlESoD7o/8AFLv1o/8AXHU+VAfdH/il360f+uOoK/ur0Xo98S7+PeFzVbnol0da9ukgGQvjzMP5YhjUR6TkAek1pqmbuR7FEVmbgjrXLEg/+0hKoPx1n7xUFNt50L0nKdr5rZy8ZnAdZ8F2llZJDGkUaBEQaVUcgP8Aztr42ntKO3ieaVtKRjUx/YDyknAA8prKqIe670jLzrZoTohw8v8AdKwyo/7VP4sfJVt7roleIsNldbK4ZPST0LRdL+nc98xXJjgHixA+N6ZD/MfRyH+TzNKVRJJMlfRKNFlFgZTEBKUpWFKtlHtlmhFtKS8a5MRPWaBvLGeek9qcj2YODWtNKGsytAwNmFZerD1I3RvocL7ZEugDfw3ErQnlq6kOqMnyN/ggemo6mQqSGBBUkMCMEEcCCOwiupQXkrZWbULgMwYKxnr6cx7tNO83gZi5yujTw0accc885rIGyZmiacRSbpMapNJCDJAA1HgSSRwHGsA12qQBHUvFWww5VeQniST9pJr5pSrOSopSlKIu+2N3R1s4bW2ii3iRjNwzEqWdiWYRDsCk4yeeOznXG3yq9w4h1Mskh3WQdTBj1Ac/zcQPtrEFSN0E6F28ksN3HdiUQsHaIw7t1cA6NXzhxhsHOCDjhXnbQLHyM2paoIc6ZzN44kTAIBkwMhj0YXGbS0kM3Dgo5ZcEg8xwP21SpC6b9CreB5rl7wRiZ2kjhEOtyx4kL84OGSeJwBmo9rp8n8oUrfRFWlMdRGOmIEx0SoK1F1J11yuW3jp6y/uK9bivJFt46esv7ivW4qO3/L29ys2Teq0pSuYrqUpSiJSlKIlQH3R/4pd+tH/rjqfKgPuj/wAUu/Wj/wBcdQV/dXovR74l38e8Lmia9I9HrYR2ltGP5IYl/BRk15uNekOjtxrs7V851wxN95Vc1pQzKvekc7OnpJWxNebNvXRlurmQ83llb7OscD8MV6TNea9t227ubiM/ySyr5OTMBW1fIKv6ORfqawO9YVKUqqvYJSlKIlbTZXRi6ucbiCRwf5saU/O2F/zWsVsEEdnEfbXV7J7p1/BgGRZlHDTKuo49YYb8Sa2bE4qtaTXDP6ABPT57wpN7nnRuWytGimKanlaXCksACqLgkgceqaz36IWW/e6a2haVzqZ2XVxAA1AN1QeHMCrPQvpT3/bmcx7sq5iK6tYJARsg4HDr/wCK2rXMMjSQF42YDTLHqVmCsOTLzAIPb2Gr7csF85tDqm1dfwdvUEd1Dpt37OIYj/09uSI8cpZORk+zmF9GT/NXCmut7onQxtn3OFyYJctA3PA/mjJ+kvD7QQfLjkjXds0XBdXHteapSlKtKklKUoiV1XRfpWlhbzNGuu4nYKuQdEUSjgT9IlmbqjyDPkrlgK6To30PuJbu3SW2nWMuGkLxSIu7XrMCSMcQMffXN5TFmdZyLUfYGJExN3GOnqU9C+H+xn4r66WdKEvooJGTRcRao5AAdEkZ4hlPZhgeqfp8M9nMVv8AbfRC5iuJ0S3uGRHbQ6xSMpj5qQQMeKR/mtBW3Jws7aAbZj7GYEzAdjH/AKla+XS/NXLbx09Zf3FetxXki28dPWX9xXrcVpb/AJe3uViyb1WlKVzFdSlKURKUpREqA+6P/FLv1o/9cdT5UB90f+KXfrR/646gr+6vRej3xLv494XNVNvcp2wJrFYietbExkdug5aM/gSP+2oSrfdDOkxsbpZeJjf5uZR2xk8x6V5j7x21BTddcvR8qWQ2qzlrcxiF6DqHO610cMVwLtR1LjAf+2YD/wCyjP2hql61ukkRZEYMrgMrA5BU8iKsbW2VHcwvBKuUkGD2EHmGB7CDgirb23hC8TYLWbHXDzlkR0LzVSug6VdC7ixc61LRE4SZR1SOwN9BvQfuzXP1RIIwK+iUqrKrQ+mZBSlKVhSpQ1n2mymMZuJMpCpxqPAyP/Tiz4zeU8lGSfIcA1laXw6QNykLoh0rWw2PNJwMj3EiQIf5n3cPWP8AavM/cO2o2uLyRpGmZ2MjMXL5IYueJORyNfUjHGMnAyQOwZxnH4D8Kx3rqUF5G2UW03OdvJWyvOmN3LbtbTS76M4KiUCRkYcmR/GBHLiSMEjtrQGrr1WSNN2hDkuS2tNOAqjGkhs8SePDHCu1Rho614u2D2lYpVSMVSrKopSlXIIwzKpZVBONTatK+k6QTj7BWCYEordSZ3OukjQ2k8l1NiCIrHAG6zbzBZkj7TwK9XkM9gzXzsXuZubS61vAzzpH3q6OXQaTrzq08mwo4Z4ZridvbGe1cQySwuy5ysbvJuycZDZUAE+QceHHsrzNorWLlsPsQeMCN0mBBJbp9M9avMZVssVCPPnFdp3SekbTQW7202bafWsgXgd6uDok7RwPinyHnwqN6+gxwRk4OCR2EjOD/k/ia+a63JvJ7LBQFBmQJxjEyd8ZndO+FXr1jVdeKuW3jp6y/uK9bivJFt46esv7ivW4rW3/AC9vcrFk3qtKUrmK6lKUoiUpSiJUB90f+KXfrR/646nyoD7o/wDFLv1o/wDXHUFf3V6L0e+Jd/HvC5qlKVUXtl1nQvp/JYnduDJATkpnrITzaMnh6Sp4H0c6mPYvSG3u01wSq/0l5MnoZTxFecKuQXDIwdGZWHJlYqw+wjiKmZVLcFxbdyPStRvt9l3A9Y7/ANr01NCrqVZVZWGGBAYEeQg8CK47afcnsZSWQSQk8fm2GnPqsCAPQMVHVh3StoRDG/EgH9VFkP5uDfia2D91++Ixpth6RG+f8vj/ABUhqsdmFx6fJFvs7v6LwOo/sLfr3FYs8buXHojQH8c1ibT2JsfZud7ruph4sJcHj2awoCqPWz6Aa5PafT6/nBV7hlU81jAiGPISvWP3mufqMvaPdC69GxWt/wATWMaNw44ed62W3dvSXUmt9Kqo0xRqNKRR9ioOz7e2taaUNRTJXYaxrG3WiAFYerL1eerL11LOvMcob1jvXwj4YHyEHs7Ptr7erRruUsQvCWz3ln7W2qbmbeyCNM6VIjQKqqOGQo58K2fSvoulosBEyu0iDUoV+Eg4vxI6uAydU9bjxArnaqzk8yTkknjnieZ+2oubua6mKTrrGzLYzwwx3RxVW+CDeEk7123c46M29zJvGlJaEMZIDFgEMGVWD6iCMnPLOR99c/0l2NFazGBJzMyErL81u1Rh/KCWOo+Xhj7axLTbE0UckUTsglKmQqdLNpzpBYccDJOB5at3+0HmkMsh1OwUM2AC2AFBOOZwBk9tVKNltbbc+s+rNMiA3Ddlu1LsjOUk7pHVKZpBobjr57F2Gye6P3pFbW8MKtHEMzlsq0jsSz6PogEnBIOcDgK4/aLoZpTFnQzs0eRghCSQD6RnH3VjUqxZuT6FmqOq0hDne8dTJMnpkn8xpGj6z3gNdkMkpSlX1Crlt46esv7ivW4ryRbeOnrL+4r1uK5lv+Xt7lfsm9VpSlcxXUpSlESlKURKgPuj/wAUu/Wj/wBcdT5UcdKe5dLdXc1ys8SiUqQpVyRhVXjj1ahqtLhgu3yLaKVnrudVMCI4hRLSpF8C0/nMP5JPfTwLT+cw/kk99V9m7Req9bWP7g4+CjqlSL4Fp/OYfySe+ngWn85h/JJ76bN2ietrH9wcfBR1SpF8C0/nMP5JPfTwLT+cw/kk99Nm7RPW1j+4OPgo6pUi+BafzmH8knvp4Fp/OYfySe+mzdonrax/cHHwUdUNSL4Fp/OYfySe+ngWn86h/JJ76bN2iweVrHH9wcfBRm9WXqTm7iU/nUH5JPfVtu4bcedQezk99dCibua8/bbZRqe66VFr1aNSm3cIuPO4PZye+vjwC3HncHs5PfXWpWimBiV5G003PdLVF1KlHwC3HncHs5PfTwC3HncHs5PfU3OqX1KpsKmii6lSj4BbjzuD2cnvp4BbjzuD2cnvpzql9SbCpooupUo+AW487g9nJ76eAW487g9nJ76c6pfUmwqaKLqVKPgFuPO4PZye+ngFuPO4PZye+nOqX1JsKmijK28dPWX9xXrcVDEXcHuAynvuDgQf+OTs++poqhbKrKkXSrdmY5kylKUqgrSUpSiJSlKIlc/f7ZvkldYtnb1FOEk77gj1jA46SMjt/CugrmtpdKnhu+9t3G2e99C6ysr71nQ6QRglNDMePLyUvBuYUlOi+qYZux8yvj5f2l9U/rrf4afL+0vqn9db/DXx/wD1suLwhIc2vfXVzKCwgAOrOnAzkDGeGe2rdr0ymfc/MIBJNbw69TlcTRmXqnTxZMaSPKRy4ittq36Rx8VLzCtEz+lf+X9pfVP663+Gny/tL6p/XW/w1b2t0tngk0mKEqXnQHVLnEUYlyQFPPJHoxnlWx2Tt15pnj0RqqwW86kPrOZtWFyvVIBRuIPHIxTatmLo4+K0dY6rWXycIndrH7WF8v7S+qf11v8ADT5f2l9U/rrf4abG6WyXG4QRxrJMs8p6zaUiik3PkyzFuzhgdvl2Vztd0ktrcopluBIx6x0IIwC5zjJ4soAx2+igqNPyjj4rD7JVY66Tjjpumf0Vrfl/aX1T+ut/hp8v7S+qf11v8NY7dOWJjASJMm7jl1tIQktvp1AFV6ynUDnAxW36Q7Xmt7dp1jjYRRtJKGdhxGnCrgcc5bj6PTTatzujj4rY2Os1zWk4nLLWP2sD5f2l9U/rrf4aqNvbS+qv11v8NZce1pxdrbOkI1wyzBwXPiMqAYPrqT99auHprLvooWihLSLauEWRg7CcnOgFcHQFLHOOHkrBqt0HHxWWWOq7LHCd2Syxt3aP1X+tt/hqvy5tD6s/W2/w1TZfSaWeWWELAHhlmRxqcndRkKsgGObMSMeg8fLh2nTOaS0a6EUJEcaTSRhpNSxkyB8EqAxCoW4c8EcOGdC8KdtmqDNgOW878t+9Z3y3f/Vn6yD3VX5av/qz9ZB7q2ljfFk1ybtQ7Hc9YjVGf+MnVjDMOOPSK083SiYXb24hRgJooAQz6gJI96JGGMaV4BuPb91YPWssF8kCk3DE4u/yVz5av/qz9ZB7qfLV/wDVn6yD3VrbTp5I9tcTiGImCETtpkLKDlgYX4ZV8IWHPgRyrJ2h0yeCS5jkiQtHEZYNLMBM6qrSJxHDTrQ9vVyeytZGqmNB4dd2LZ6z0f8ALpCyflq/+rP1kHup8tX/ANWfrIPdVq06USvMkRWAao7WXnKdQmLagvVwCoUnjzyOVV2l0vMEtxE8YJSNpLbBI3zqqs8ZyOBG8jORnhk9lZnfK02br10Umznm7/Lp8wrny1f/AFZ+sg91Plq/+rP1kHurHi6UXDagsUBbve1uUGt1DtOxVUzjhxB4+kVbfpo7KJI0jwXtoirl1eOWV3idJABwKMh+0H8cSNVtsXfab+Xb8vmWZ8tX/wBWfrIPdT5av/qz9ZB7qrD0keR7iNFiV7dnDxyM6uEUnTJjHWVlAII5ZFYM3TCZIbWd0tlS6UOpaSQBAYmmwx0/26fvH2VmelYFIkxsm/l2k/Vos0bav/q39ZB7q6KuZfpNPrgTcKrXcSyQBmbhKNBljkIHDSjFs9uk8M8D0o9NbNVSu2I9kN6iTP5J8yq0pStlWSlKURKUpRErntq7Os5JpBKzmSQRBgrSZQx6pISCn/G4xIQcgnLc66GudvdizG8FzHpXHVkIkdRPEEYLHImkjUJCCHHJc88CtXKxZzDib0YKzDZ2LRykTOY5A0spMsoV9+GjL8cA6hqUafu44q9dvZbmK3kdlWNhucmVJEeIBwVbGoFUIOfok8xmtbb9EbgW0EWqMPbG2lQmaaRJJYSeqQUG7QgnlniRw4cc7b2xLi673OUhMbSlisjFlDxNECDowxy2SOHAY7a1xjJXTcv/ANwxJxnKBh+f9L6uobJniBmbWimSMrI5JWf5syEjIYNnSG5eTFW7CCxMirDIwYrBGEV5Qu7QM8ClTwxgOwzz63ME1j23Ru5WaKXRbru7eG3CxzzogaNy4bTu+smMdUn7+2tjbbMnjub6cLCROsAhBdgQ0SsvX6nAHVnhnlQdS1cWtaQHnLDERMjDiSrKWFjFHGyuVFvLJFHIJJGZJXYiSPIznL56pyMkeir8zWcptPncuGk71dXYuWA0ygMM54Z1BvJx5VqpOidwoniRkMcs1pcoWk3bq8RjM3iRYGoRrg+XiedfVp0auo3tGAgfvV7ttRkkVp98Dpdxuzh8nrcSPJ5KY6LYtYfa2pJx36tJ/wCxg9ZWfHa2SMkivxtpJYeq7ud/J15g4GdbtwJznl2VlXdxa3VvIrSAwlVaU6miUxMNQJbh1SBzBrA2VsGeCS4PzbLcRxk5bSRdBWVz1Y8aSCOPE8O3NXG6Nu+y0smZFkWKKPUuXXXFpKk5AJUlBkY5E1nHRROuXgb5zGM5TiTrgeOKuXktoxSV5JFaAKgcGaJis3VUEgDUrlOH9w4casTbOsZJNJYh5lVY11SRti2Y6TEOBVkIblx4nsNWdo7HvZxKHMQVntXiTekbvdOJJcOsQbiVAXyZ7KuXnRyWYBG0JoDPBIJXlkiuA+uN8sg1duePI4486wepbtutA/qEdRywB/emmC+Le0sA6lJZN4Wa4Vg0uv54iNm5eIzKBg9XIq9s6xsWRrSKRipjkg3Rlk4R5xMq6uPPgSOI4DhWLD0cuhPHN81lLa3gOJpowZo3MjsVEfWQlj1Tz9GeCx6OXUMzTruWLPeFUeR9Me+cSI6ER8DwCsO0AYPYcDqW7rpBioejHfj57Styt3axwoS6GOF9wjN85olU7sLnBOoHq+X8aSxwW7yTM7K10yIxJc6pMaYwq8QGwMDHP01oZeidyqzRRmJkea1uU1uUYSR6DMDoix1t2uMduSedbXbWy57iOAYjVo7iOdgJHUCNCSAraMlsY7AM1tJ0UBZTBEPwOeO7A/viFgNsjZyxhS7BNy8bfOSgm2DnUJe0IHLdZsYyeNZE1nYGRopJMyPkHXI+rM6iPCseALooUYPHHDjmk/R+ZJJzEVkW4tltm3rtrRk3gVycHWpEhzyOR25rAfobOroUeNlhjsUVXZ1WY22vO9UKdOdYZSCcFRkHNa46KcOa7E1T+dYnzvzyWxFhaRS7veSiQJApXeTHMKtphVhyK6iRnmckE86+ntbOYM5Zn3kkkWrMhxK67mRE+jlRpOOWOw5NfF5sSdr43ShNO5hiUb6VDrSRpCzKqYZetjSTxx2Z4XNlbHnjJjbdGJbia5jcM2srIZHCFNOAQz89XKtuxREi7evmYG/ox7l9LsS1WTdB5A4hjAUSyahbwtmLHHOFft5nJzmsSddnSapteBM8MzOplUPLGdETggYJDkDhzIGc1fuNkXJuorpd3lJHVkL9U2zIFxkR6tWpVbBOBj05rXRdEJxYrb6lMmuIt89JugqTb/MfUyrHly/asHqW7C3AuqGTE49Jn8QCtvHa2oOvWwM+qzRmdww4uxiTVxHENw/tHkFY00ViqxQtIdNm4hRSZGCu6lFibIOrMbFQDnIb0im2ej00sYSNsGErLbtJJrJm3glO8JQkKNIAKnOMjlWNe9G7mQzHES726trsYlfUqxLGrqDu/G+byD6eOMUM6LFO4cTUP56h+ieKyra0skFoUlZhCHa1xLJLpQkRvyzlBkJ1uC5xwrpa4yHopcKlsoMSvbMdFxHJIrMjPqlMqFcPrXmufGHPB4dnWzepV7TEgh17P99+fXOGqlKVsqiUpSiJSlKIlKUoiUpSiJSlKIlKUoiUpSiJSlKIlKUoiUpSiJSlKIlKUoiUpSiJSlKIlKUoiUpSiJSlKIv/2Q=="/>
          <p:cNvSpPr>
            <a:spLocks noChangeAspect="1" noChangeArrowheads="1"/>
          </p:cNvSpPr>
          <p:nvPr/>
        </p:nvSpPr>
        <p:spPr bwMode="auto">
          <a:xfrm>
            <a:off x="1587500" y="-962025"/>
            <a:ext cx="2305050" cy="1981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srgbClr val="000000"/>
              </a:solidFill>
            </a:endParaRPr>
          </a:p>
        </p:txBody>
      </p:sp>
      <p:sp>
        <p:nvSpPr>
          <p:cNvPr id="5" name="AutoShape 4" descr="data:image/jpeg;base64,/9j/4AAQSkZJRgABAQAAAQABAAD/2wCEAAkGBhISEBAQEhEQFRUQFRIQEBQWEhAQFRIQFxwVFRMUFRgYGyYeGBojGhUUIC8hIycqLC4sFx49NTwqNSYrLCkBCQoKDgwOGg8PGi8kHyQyMCwsLjA0NTQsLzEsLCwwLS0sLyw0LCosLC8sLC0sNC0qLCwsLC0qKiwsLCkvLCwsKf/AABEIANAA8gMBIgACEQEDEQH/xAAcAAEAAQUBAQAAAAAAAAAAAAAABwEDBAUGCAL/xABGEAACAQMBBAMLCgYBAwUBAAABAgMABBESBRMhMQYiQQcUFzJRVGFyk9HSFSNSVXGBkZKksTVCU2KhszMkgvBDY7LC4Rb/xAAbAQEAAgMBAQAAAAAAAAAAAAAAAwQBAgUGB//EADoRAAEDAQUDCAoBBAMAAAAAAAEAAhEDBBIhMVETQaEFFGFxgcHR8AYVIjI0QlJTkbFyIzPS4WKy8f/aAAwDAQACEQMRAD8AnGlKURKUpREpSlESlKURKUpREpSlESlKURKUpREpSlESlKURKUpREpSlESlKURKUpREpSlESlKURKUpREpSqFhwGRx5emiKtKs9+R4zrTGcZ1LjPk50F2hBIdCBjJ1LgZ5ZPZSEV6lWTdoObpxAYdZeR5Hnyr7WZSNQZSPLkY/GiL7rnOmm0ri2ga4heMCPdqVaMuWeSSOPOdQwArN9pI8nHfyzqvjMq55ZIH71rdtC3lKWs6FllDS82VBuypGtgRg5IIHboPkrdmDgStXYjBY22try2lvGWKPJLPHbK+gqi72TQjsoPHSpGRkZI7M8NtaxyKX1yBwSCnVClRjiDjgeOccPxrEudnWkolaRYnEqJDKWbUGRSzIp44BBcnPPOPIKsGztoprbqSM7u7RSF5ZtLbsqS7sxOCnVGcjJGOJrOBCxvWk2d0una+a3cx7vvu4tAxjZMhIxJGFcMQZCTxUjioJGCMG4vTGZztOOJI3kthHLZr1vnoX6vaRqbUr4xwOpRWdHsiyFxMN04cM1wzNLLgyOulpI8ycH0krqUAgDsBGbkOxLSeKO4ERUmBI4y5lVo4lIkRGGvgUdVPPIK88ipCWZxotQHarnNodPJglvJbuJFljvnOq2fWkkGkqkiBgVxqw5HkyK3N10vK3GzkBiMd0F3zrrYBpUY2+7P0WdGHHj1l8tXIejlk0cRldJGjWWMyCaSMO0nG4JCyYy5PWzknhms1tiWbo0elChMcpUSMFG6wIiAG6oXSuMYAwPJQmnpqsAO1Wq2H0mkmu5rZpEDRT3GBuiN5bxFUAUk4L6mySOQxw4g18npdI8u0oUMatbxCe0bSzB0GpHLjhqAkQ8uxxWz+Q7HUDiPVvTcK2+fWJ3GlnVteQWGAcc+FXD0ctJNPUDbuI2qlZZOEBwTHkNy4Dn5BWJZMwsw7Vczc9NrkQXZ+bjuLGBzcRMhK79WXS6nIJjkQkr9vPhx3+19rSx3OzoEdMXMkkcxKgnCRNKCOPVJK+ngayL/AGRZy70SrExdEgmy5DNGpLIjnVk8cnj6aoux7PVE/AtGzSROZ5GbXpEbMGL5PVAX7OFYLmaeYWYdqtP0I6VS3hw7oGiV2mQRFNeqSRImjJPigRnJGcsccMGuxrSWWxLKJoWiWNWi1iEiRshZDqdR1uspbJwcjOa2pvI86daZ5Y1Ln8M1rUgulowWWyBir1KxxtCI8pY/L468vxqvf0eM7yPHLOtefk51pBW0q/SrffC5A1LluKjIyR5R5asRbSVmmQBswkBuAAbKhuoc8eeDywQaQsysulawbfjMccmHxI6xYwNSFjjLjPVA5nPIVs6EELAMpSlKwspSlKIlKUoiVxvSyK4a4guIY5GFhLC2gI+qYS6kuNHYQI2/HP39lXP38e1N6+5fZwjz82JI7kvjh4xVwM5zyqSmYK0eJC1tjsBk2hcjdf8ASyGLaK9Th31paJkxjnkCTyghfLXNbG6N3Ihlje1cG42fdWsJ0aAkpklcRzjJyTqQq/AAZHPjXYbvbP8AU2V7K7+Om72z/U2V7K7+Opg8jeN3BRlo0K0u37KS52dLotZlkFmtsI2i0vvSyEoo7QNGcjq8Rg+TI2n0XY21xaxZB2g8t1Kwhkjji6g0IFUkoxZYzx4kh88wK2O62z/U2V7K7+Oq7vbP9TZXsrv46XiMiEjoK1e39/c2Wy2eCYSrcW0lwu4aUxaFYSuVCkFcnPpBrB2VsWZDs4PbOBDa7SibEbMBvGUwkjjoLqrHR/Lqxw4Cuh3W2f6myvZXfx1Xd7Z/qbK9ld/HQOgQCEjGYK4q32BcJYXML2kpknsLWGLREQNcRYNHKvH50FidfIrpxjHHrtrBprvZsiW8wWGW4BkaJhu1aAorFSMhdbqOP0D2cavbrbP9TZXsrv46bvbP9TZXsrv46OdJmRv4iEAjVano7DPFHZW8lmS0ffXfUrRuxWUK+JVflJvQ5HaePH0Bsib5J2Wm4c96yWr3dvpAd448iRdJ4PhiGx26a2262z/U2V7K7+OqiPbH9TZfsrv46wXYzh5nxWQ2cFpdsW8027bvQpo2ikutbeRtUKRFe+Hjbj2qmnn1e2q3uxpSy3NvEy3FpBEIwYTDHdRhphcQFRwXWpRgvNSV5YON2I9r/wBTZnsrr46qI9rfT2Z7K6+OtTVIUwoB3zBaCz2ZIt2jm3kVVtdnJjvYSB5Yi7tGGIxERqTrchjyjht+hgeLfxNbzLvbu8n1GMxoIWYtG2SOJbqgDnzzjFZW72r9PZvs7r46bvav09m+zuvjqN1aREKUWQDG+3z2Lj9o7Fue9by3SCR43NvJb6ocTxMbjezW7H/1VQB2D8utjJzWftnZ1yz2bW8RMkRviJGtmgQmRRoyvAx6uMeo9o1HhXQ7vav09m+zufjpu9q/T2b7O6+OtucHTzELHMx9bfz/AKXJdItky3Do8VjIqd4rE0TRaGXTNHI8EbeKkuhTpbiMjymtpbWLPtC6laCTdTvbaQ1qcyLud253jf8AFpZsntODjOa3O72r9PZvs7n46bvav09m+zufjptzER58hZ5mJm+3z2LRHYPzW2wLU5dpe9AISNQa3WACPhy1ahj7+XGsQ7ImNrZxiBi8dzYSMxtNCxhE0OHUEGQJp4tniHAHLh1G72r9PZvs7n46bvav09m+zufjpzg6JzMfW3z2Lmti2UkD7K12dwO847+OfEbS6JHKFTGVGGRiH0gcgQDjFfe0dlXEj38i28uGutnXLx6QO+IIkiE8Snk+GVuHI6e3NdFu9q/T2b7O5+Om72r9PZvs7r46bczMeZlOZjK+3yI0Wj2rBLM4PeRCptCykDLFIplgjALTMrDI0508uOn0iu+Fc8I9q/T2d6fm7n466GtC+8IhaupbP5gZ0SlKVqtEpSlESlKURKjjpT3UZbW7mtlgiYRFQGLOCcqrcQPWqR6gPuj/AMUu/Wj/ANcdRVXFowXb5Fs1K0V3NqiRE8Qug8NM/m0P55KeGmfzaH88lR1Sq21fqvVeqbH9scfFSL4aZ/NofzyU8NM/m0P55KjqlNq/VPVNj+2OPipF8NM/m0P55KeGmfzaH88lR1Sm1fqnqmx/bHHxUi+GmfzaH88lPDTP5tD+eSo6pTav1T1TY/tjj4qRfDTP5tD+eSnhpn81h/PJUdUNNo7VYPJNj+2OPipBbu2z+awfnk91W27uNx5rB7ST3VHb1ZeuhRF7Nefttjo0/dbCkZu7vceaQe0k91fHh6uPNIPaSe6o0erRrrUrPTIxC8haXuY6GqUPD1ceaQe0k91PD1ceaQe0k91RdSpua0vpVXb1NVKPh6uPNIPaSe6nh6uPNIPaSe6oupTmtL6U29TVSj4erjzSD2knup4erjzSD2knuqLqU5rS+lNvU1Uo+Hq480g9pJ7qeHq480g9pJ7qi6lOa0vpTb1NVKcXd3uCyjvSDiQP+STt+6ppryPbeOnrL+4r1uKoWykynF0K3ZnufMqtKUqgrSUpSiJSlKIlQH3R/wCKXfrR/wCuOp8qA+6P/FLv1o/9cdQV/dXovR74l38e8LmqUpVRe2SqqpJAAyTwAHEk+iuh6I9CZr5sr1IlOHlIyM/RQfzN/gdvZmY+j3Q21swN1GC+MGVutIfLx/lHoXAqVlMuXIt3K1Gym77ztB3lQzY9A7+UZW1lA55fTF/8yKzW7lu0cZ3KH0CaLP8Ak4qc2YAEkgAcSeWB5a5jaXdK2fCSu/3hHMRKZB+YdX/NSmkwZlcVnLVtrOilTB7Ce9Q5tPotd24LTW0qqObadSj7WXIH41qqmTwxWWcbu6x5dEX7bytRtKLY+0smKVba4bkWQxK7f3g9Q58oOr7eVRljflK6tHlG0D4miQNRiO0ZqMqGs7bOxZbWVoZl0sOIPNXXsZT2g/8AmDWCaiyK7Ic17bzTIKsPVl6vPVl66lnXmOUN6x3q0auvVtVyQOHE44kAfeTwFdylkvCWz3l81Uj3/dWdtTZUlrNupQmtdLEZVxxAYBsH/H/5W06V7btp1hW3hWPdLuidJDMq8UK9Y4Uln4Hrcsk9kRtN51PZtvNfJvDICMPzuVXZwDeMEblpdn2DzyLFGMs2rA+wFj/gGsau87nvSOG2jlkudyBHpWBhEpuC7Z1KpA1FQOZPLUOPZWn6XXazXhji71SHI3LRokSFGAIaRgM544OeRB4DjVOnb6zra+zupwxom9uOsYY4FuG7HNSmi0Uw8HE7lzdKkTY/cymNrd7wRGSVI+9SsiuOB1k6hwAbAGfITXGbb2FJavu5Wi18yqSCQr5NWPFPo51JZeVrLaqrqNJ4JafzgDI6MY6wtalnqU2hzhmtdSlK6irq5beOnrL+4r1uK8kW3jp6y/uK9biuZb/l7e5X7JvVaUpXMV1KUpREpSlESoD7o/8AFLv1o/8AXHU+VAfdH/il360f+uOoK/ur0Xo98S7+PeFzVbnol0da9ukgGQvjzMP5YhjUR6TkAek1pqmbuR7FEVmbgjrXLEg/+0hKoPx1n7xUFNt50L0nKdr5rZy8ZnAdZ8F2llZJDGkUaBEQaVUcgP8Aztr42ntKO3ieaVtKRjUx/YDyknAA8prKqIe670jLzrZoTohw8v8AdKwyo/7VP4sfJVt7roleIsNldbK4ZPST0LRdL+nc98xXJjgHixA+N6ZD/MfRyH+TzNKVRJJMlfRKNFlFgZTEBKUpWFKtlHtlmhFtKS8a5MRPWaBvLGeek9qcj2YODWtNKGsytAwNmFZerD1I3RvocL7ZEugDfw3ErQnlq6kOqMnyN/ggemo6mQqSGBBUkMCMEEcCCOwiupQXkrZWbULgMwYKxnr6cx7tNO83gZi5yujTw0accc885rIGyZmiacRSbpMapNJCDJAA1HgSSRwHGsA12qQBHUvFWww5VeQniST9pJr5pSrOSopSlKIu+2N3R1s4bW2ii3iRjNwzEqWdiWYRDsCk4yeeOznXG3yq9w4h1Mskh3WQdTBj1Ac/zcQPtrEFSN0E6F28ksN3HdiUQsHaIw7t1cA6NXzhxhsHOCDjhXnbQLHyM2paoIc6ZzN44kTAIBkwMhj0YXGbS0kM3Dgo5ZcEg8xwP21SpC6b9CreB5rl7wRiZ2kjhEOtyx4kL84OGSeJwBmo9rp8n8oUrfRFWlMdRGOmIEx0SoK1F1J11yuW3jp6y/uK9bivJFt46esv7ivW4qO3/L29ys2Teq0pSuYrqUpSiJSlKIlQH3R/4pd+tH/rjqfKgPuj/wAUu/Wj/wBcdQV/dXovR74l38e8Lmia9I9HrYR2ltGP5IYl/BRk15uNekOjtxrs7V851wxN95Vc1pQzKvekc7OnpJWxNebNvXRlurmQ83llb7OscD8MV6TNea9t227ubiM/ySyr5OTMBW1fIKv6ORfqawO9YVKUqqvYJSlKIlbTZXRi6ucbiCRwf5saU/O2F/zWsVsEEdnEfbXV7J7p1/BgGRZlHDTKuo49YYb8Sa2bE4qtaTXDP6ABPT57wpN7nnRuWytGimKanlaXCksACqLgkgceqaz36IWW/e6a2haVzqZ2XVxAA1AN1QeHMCrPQvpT3/bmcx7sq5iK6tYJARsg4HDr/wCK2rXMMjSQF42YDTLHqVmCsOTLzAIPb2Gr7csF85tDqm1dfwdvUEd1Dpt37OIYj/09uSI8cpZORk+zmF9GT/NXCmut7onQxtn3OFyYJctA3PA/mjJ+kvD7QQfLjkjXds0XBdXHteapSlKtKklKUoiV1XRfpWlhbzNGuu4nYKuQdEUSjgT9IlmbqjyDPkrlgK6To30PuJbu3SW2nWMuGkLxSIu7XrMCSMcQMffXN5TFmdZyLUfYGJExN3GOnqU9C+H+xn4r66WdKEvooJGTRcRao5AAdEkZ4hlPZhgeqfp8M9nMVv8AbfRC5iuJ0S3uGRHbQ6xSMpj5qQQMeKR/mtBW3Jws7aAbZj7GYEzAdjH/AKla+XS/NXLbx09Zf3FetxXki28dPWX9xXrcVpb/AJe3uViyb1WlKVzFdSlKURKUpREqA+6P/FLv1o/9cdT5UB90f+KXfrR/646gr+6vRej3xLv494XNVNvcp2wJrFYietbExkdug5aM/gSP+2oSrfdDOkxsbpZeJjf5uZR2xk8x6V5j7x21BTddcvR8qWQ2qzlrcxiF6DqHO610cMVwLtR1LjAf+2YD/wCyjP2hql61ukkRZEYMrgMrA5BU8iKsbW2VHcwvBKuUkGD2EHmGB7CDgirb23hC8TYLWbHXDzlkR0LzVSug6VdC7ixc61LRE4SZR1SOwN9BvQfuzXP1RIIwK+iUqrKrQ+mZBSlKVhSpQ1n2mymMZuJMpCpxqPAyP/Tiz4zeU8lGSfIcA1laXw6QNykLoh0rWw2PNJwMj3EiQIf5n3cPWP8AavM/cO2o2uLyRpGmZ2MjMXL5IYueJORyNfUjHGMnAyQOwZxnH4D8Kx3rqUF5G2UW03OdvJWyvOmN3LbtbTS76M4KiUCRkYcmR/GBHLiSMEjtrQGrr1WSNN2hDkuS2tNOAqjGkhs8SePDHCu1Rho614u2D2lYpVSMVSrKopSlXIIwzKpZVBONTatK+k6QTj7BWCYEordSZ3OukjQ2k8l1NiCIrHAG6zbzBZkj7TwK9XkM9gzXzsXuZubS61vAzzpH3q6OXQaTrzq08mwo4Z4ZridvbGe1cQySwuy5ysbvJuycZDZUAE+QceHHsrzNorWLlsPsQeMCN0mBBJbp9M9avMZVssVCPPnFdp3SekbTQW7202bafWsgXgd6uDok7RwPinyHnwqN6+gxwRk4OCR2EjOD/k/ia+a63JvJ7LBQFBmQJxjEyd8ZndO+FXr1jVdeKuW3jp6y/uK9bivJFt46esv7ivW4rW3/AC9vcrFk3qtKUrmK6lKUoiUpSiJUB90f+KXfrR/646nyoD7o/wDFLv1o/wDXHUFf3V6L0e+Jd/HvC5qlKVUXtl1nQvp/JYnduDJATkpnrITzaMnh6Sp4H0c6mPYvSG3u01wSq/0l5MnoZTxFecKuQXDIwdGZWHJlYqw+wjiKmZVLcFxbdyPStRvt9l3A9Y7/ANr01NCrqVZVZWGGBAYEeQg8CK47afcnsZSWQSQk8fm2GnPqsCAPQMVHVh3StoRDG/EgH9VFkP5uDfia2D91++Ixpth6RG+f8vj/ABUhqsdmFx6fJFvs7v6LwOo/sLfr3FYs8buXHojQH8c1ibT2JsfZud7ruph4sJcHj2awoCqPWz6Aa5PafT6/nBV7hlU81jAiGPISvWP3mufqMvaPdC69GxWt/wATWMaNw44ed62W3dvSXUmt9Kqo0xRqNKRR9ioOz7e2taaUNRTJXYaxrG3WiAFYerL1eerL11LOvMcob1jvXwj4YHyEHs7Ptr7erRruUsQvCWz3ln7W2qbmbeyCNM6VIjQKqqOGQo58K2fSvoulosBEyu0iDUoV+Eg4vxI6uAydU9bjxArnaqzk8yTkknjnieZ+2oubua6mKTrrGzLYzwwx3RxVW+CDeEk7123c46M29zJvGlJaEMZIDFgEMGVWD6iCMnPLOR99c/0l2NFazGBJzMyErL81u1Rh/KCWOo+Xhj7axLTbE0UckUTsglKmQqdLNpzpBYccDJOB5at3+0HmkMsh1OwUM2AC2AFBOOZwBk9tVKNltbbc+s+rNMiA3Ddlu1LsjOUk7pHVKZpBobjr57F2Gye6P3pFbW8MKtHEMzlsq0jsSz6PogEnBIOcDgK4/aLoZpTFnQzs0eRghCSQD6RnH3VjUqxZuT6FmqOq0hDne8dTJMnpkn8xpGj6z3gNdkMkpSlX1Crlt46esv7ivW4ryRbeOnrL+4r1uK5lv+Xt7lfsm9VpSlcxXUpSlESlKURKgPuj/wAUu/Wj/wBcdT5UcdKe5dLdXc1ys8SiUqQpVyRhVXjj1ahqtLhgu3yLaKVnrudVMCI4hRLSpF8C0/nMP5JPfTwLT+cw/kk99V9m7Req9bWP7g4+CjqlSL4Fp/OYfySe+ngWn85h/JJ76bN2ietrH9wcfBR1SpF8C0/nMP5JPfTwLT+cw/kk99Nm7RPW1j+4OPgo6pUi+BafzmH8knvp4Fp/OYfySe+mzdonrax/cHHwUdUNSL4Fp/OYfySe+ngWn86h/JJ76bN2iweVrHH9wcfBRm9WXqTm7iU/nUH5JPfVtu4bcedQezk99dCibua8/bbZRqe66VFr1aNSm3cIuPO4PZye+vjwC3HncHs5PfXWpWimBiV5G003PdLVF1KlHwC3HncHs5PfTwC3HncHs5PfU3OqX1KpsKmii6lSj4BbjzuD2cnvp4BbjzuD2cnvpzql9SbCpooupUo+AW487g9nJ76eAW487g9nJ76c6pfUmwqaKLqVKPgFuPO4PZye+ngFuPO4PZye+nOqX1JsKmijK28dPWX9xXrcVDEXcHuAynvuDgQf+OTs++poqhbKrKkXSrdmY5kylKUqgrSUpSiJSlKIlc/f7ZvkldYtnb1FOEk77gj1jA46SMjt/CugrmtpdKnhu+9t3G2e99C6ysr71nQ6QRglNDMePLyUvBuYUlOi+qYZux8yvj5f2l9U/rrf4afL+0vqn9db/DXx/wD1suLwhIc2vfXVzKCwgAOrOnAzkDGeGe2rdr0ymfc/MIBJNbw69TlcTRmXqnTxZMaSPKRy4ittq36Rx8VLzCtEz+lf+X9pfVP663+Gny/tL6p/XW/w1b2t0tngk0mKEqXnQHVLnEUYlyQFPPJHoxnlWx2Tt15pnj0RqqwW86kPrOZtWFyvVIBRuIPHIxTatmLo4+K0dY6rWXycIndrH7WF8v7S+qf11v8ADT5f2l9U/rrf4abG6WyXG4QRxrJMs8p6zaUiik3PkyzFuzhgdvl2Vztd0ktrcopluBIx6x0IIwC5zjJ4soAx2+igqNPyjj4rD7JVY66Tjjpumf0Vrfl/aX1T+ut/hp8v7S+qf11v8NY7dOWJjASJMm7jl1tIQktvp1AFV6ynUDnAxW36Q7Xmt7dp1jjYRRtJKGdhxGnCrgcc5bj6PTTatzujj4rY2Os1zWk4nLLWP2sD5f2l9U/rrf4aqNvbS+qv11v8NZce1pxdrbOkI1wyzBwXPiMqAYPrqT99auHprLvooWihLSLauEWRg7CcnOgFcHQFLHOOHkrBqt0HHxWWWOq7LHCd2Syxt3aP1X+tt/hqvy5tD6s/W2/w1TZfSaWeWWELAHhlmRxqcndRkKsgGObMSMeg8fLh2nTOaS0a6EUJEcaTSRhpNSxkyB8EqAxCoW4c8EcOGdC8KdtmqDNgOW878t+9Z3y3f/Vn6yD3VX5av/qz9ZB7q2ljfFk1ybtQ7Hc9YjVGf+MnVjDMOOPSK083SiYXb24hRgJooAQz6gJI96JGGMaV4BuPb91YPWssF8kCk3DE4u/yVz5av/qz9ZB7qfLV/wDVn6yD3VrbTp5I9tcTiGImCETtpkLKDlgYX4ZV8IWHPgRyrJ2h0yeCS5jkiQtHEZYNLMBM6qrSJxHDTrQ9vVyeytZGqmNB4dd2LZ6z0f8ALpCyflq/+rP1kHup8tX/ANWfrIPdVq06USvMkRWAao7WXnKdQmLagvVwCoUnjzyOVV2l0vMEtxE8YJSNpLbBI3zqqs8ZyOBG8jORnhk9lZnfK02br10Umznm7/Lp8wrny1f/AFZ+sg91Plq/+rP1kHurHi6UXDagsUBbve1uUGt1DtOxVUzjhxB4+kVbfpo7KJI0jwXtoirl1eOWV3idJABwKMh+0H8cSNVtsXfab+Xb8vmWZ8tX/wBWfrIPdT5av/qz9ZB7qrD0keR7iNFiV7dnDxyM6uEUnTJjHWVlAII5ZFYM3TCZIbWd0tlS6UOpaSQBAYmmwx0/26fvH2VmelYFIkxsm/l2k/Vos0bav/q39ZB7q6KuZfpNPrgTcKrXcSyQBmbhKNBljkIHDSjFs9uk8M8D0o9NbNVSu2I9kN6iTP5J8yq0pStlWSlKURKUpRErntq7Os5JpBKzmSQRBgrSZQx6pISCn/G4xIQcgnLc66GudvdizG8FzHpXHVkIkdRPEEYLHImkjUJCCHHJc88CtXKxZzDib0YKzDZ2LRykTOY5A0spMsoV9+GjL8cA6hqUafu44q9dvZbmK3kdlWNhucmVJEeIBwVbGoFUIOfok8xmtbb9EbgW0EWqMPbG2lQmaaRJJYSeqQUG7QgnlniRw4cc7b2xLi673OUhMbSlisjFlDxNECDowxy2SOHAY7a1xjJXTcv/ANwxJxnKBh+f9L6uobJniBmbWimSMrI5JWf5syEjIYNnSG5eTFW7CCxMirDIwYrBGEV5Qu7QM8ClTwxgOwzz63ME1j23Ru5WaKXRbru7eG3CxzzogaNy4bTu+smMdUn7+2tjbbMnjub6cLCROsAhBdgQ0SsvX6nAHVnhnlQdS1cWtaQHnLDERMjDiSrKWFjFHGyuVFvLJFHIJJGZJXYiSPIznL56pyMkeir8zWcptPncuGk71dXYuWA0ygMM54Z1BvJx5VqpOidwoniRkMcs1pcoWk3bq8RjM3iRYGoRrg+XiedfVp0auo3tGAgfvV7ttRkkVp98Dpdxuzh8nrcSPJ5KY6LYtYfa2pJx36tJ/wCxg9ZWfHa2SMkivxtpJYeq7ud/J15g4GdbtwJznl2VlXdxa3VvIrSAwlVaU6miUxMNQJbh1SBzBrA2VsGeCS4PzbLcRxk5bSRdBWVz1Y8aSCOPE8O3NXG6Nu+y0smZFkWKKPUuXXXFpKk5AJUlBkY5E1nHRROuXgb5zGM5TiTrgeOKuXktoxSV5JFaAKgcGaJis3VUEgDUrlOH9w4casTbOsZJNJYh5lVY11SRti2Y6TEOBVkIblx4nsNWdo7HvZxKHMQVntXiTekbvdOJJcOsQbiVAXyZ7KuXnRyWYBG0JoDPBIJXlkiuA+uN8sg1duePI4486wepbtutA/qEdRywB/emmC+Le0sA6lJZN4Wa4Vg0uv54iNm5eIzKBg9XIq9s6xsWRrSKRipjkg3Rlk4R5xMq6uPPgSOI4DhWLD0cuhPHN81lLa3gOJpowZo3MjsVEfWQlj1Tz9GeCx6OXUMzTruWLPeFUeR9Me+cSI6ER8DwCsO0AYPYcDqW7rpBioejHfj57Styt3axwoS6GOF9wjN85olU7sLnBOoHq+X8aSxwW7yTM7K10yIxJc6pMaYwq8QGwMDHP01oZeidyqzRRmJkea1uU1uUYSR6DMDoix1t2uMduSedbXbWy57iOAYjVo7iOdgJHUCNCSAraMlsY7AM1tJ0UBZTBEPwOeO7A/viFgNsjZyxhS7BNy8bfOSgm2DnUJe0IHLdZsYyeNZE1nYGRopJMyPkHXI+rM6iPCseALooUYPHHDjmk/R+ZJJzEVkW4tltm3rtrRk3gVycHWpEhzyOR25rAfobOroUeNlhjsUVXZ1WY22vO9UKdOdYZSCcFRkHNa46KcOa7E1T+dYnzvzyWxFhaRS7veSiQJApXeTHMKtphVhyK6iRnmckE86+ntbOYM5Zn3kkkWrMhxK67mRE+jlRpOOWOw5NfF5sSdr43ShNO5hiUb6VDrSRpCzKqYZetjSTxx2Z4XNlbHnjJjbdGJbia5jcM2srIZHCFNOAQz89XKtuxREi7evmYG/ox7l9LsS1WTdB5A4hjAUSyahbwtmLHHOFft5nJzmsSddnSapteBM8MzOplUPLGdETggYJDkDhzIGc1fuNkXJuorpd3lJHVkL9U2zIFxkR6tWpVbBOBj05rXRdEJxYrb6lMmuIt89JugqTb/MfUyrHly/asHqW7C3AuqGTE49Jn8QCtvHa2oOvWwM+qzRmdww4uxiTVxHENw/tHkFY00ViqxQtIdNm4hRSZGCu6lFibIOrMbFQDnIb0im2ej00sYSNsGErLbtJJrJm3glO8JQkKNIAKnOMjlWNe9G7mQzHES726trsYlfUqxLGrqDu/G+byD6eOMUM6LFO4cTUP56h+ieKyra0skFoUlZhCHa1xLJLpQkRvyzlBkJ1uC5xwrpa4yHopcKlsoMSvbMdFxHJIrMjPqlMqFcPrXmufGHPB4dnWzepV7TEgh17P99+fXOGqlKVsqiUpSiJSlKIlKUoiUpSiJSlKIlKUoiUpSiJSlKIlKUoiUpSiJSlKIlKUoiUpSiJSlKIlKUoiUpSiJSlKIv/2Q=="/>
          <p:cNvSpPr>
            <a:spLocks noChangeAspect="1" noChangeArrowheads="1"/>
          </p:cNvSpPr>
          <p:nvPr/>
        </p:nvSpPr>
        <p:spPr bwMode="auto">
          <a:xfrm>
            <a:off x="1739900" y="-809625"/>
            <a:ext cx="2305050" cy="1981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solidFill>
                <a:srgbClr val="000000"/>
              </a:solidFill>
            </a:endParaRP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8255" y="2780928"/>
            <a:ext cx="3923258" cy="3372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595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8</a:t>
            </a:fld>
            <a:endParaRPr lang="tr-TR">
              <a:solidFill>
                <a:srgbClr val="D1282E"/>
              </a:solidFill>
            </a:endParaRPr>
          </a:p>
        </p:txBody>
      </p:sp>
      <p:sp>
        <p:nvSpPr>
          <p:cNvPr id="3" name="Dikdörtgen 2"/>
          <p:cNvSpPr/>
          <p:nvPr/>
        </p:nvSpPr>
        <p:spPr>
          <a:xfrm>
            <a:off x="551329" y="405535"/>
            <a:ext cx="11052239" cy="5816977"/>
          </a:xfrm>
          <a:prstGeom prst="rect">
            <a:avLst/>
          </a:prstGeom>
        </p:spPr>
        <p:txBody>
          <a:bodyPr wrap="square">
            <a:spAutoFit/>
          </a:bodyPr>
          <a:lstStyle/>
          <a:p>
            <a:r>
              <a:rPr lang="tr-TR" sz="3600" b="1" dirty="0">
                <a:solidFill>
                  <a:srgbClr val="000000"/>
                </a:solidFill>
                <a:latin typeface="Calibri" pitchFamily="34" charset="0"/>
              </a:rPr>
              <a:t>Devlet-Toplum İlişkileri Açısından Devlet</a:t>
            </a:r>
          </a:p>
          <a:p>
            <a:pPr marL="357188" indent="-357188">
              <a:buFont typeface="Arial" pitchFamily="34" charset="0"/>
              <a:buChar char="•"/>
            </a:pPr>
            <a:r>
              <a:rPr lang="tr-TR" sz="2800" dirty="0">
                <a:solidFill>
                  <a:srgbClr val="000000"/>
                </a:solidFill>
                <a:latin typeface="Calibri" pitchFamily="34" charset="0"/>
              </a:rPr>
              <a:t>Güçlü Devlet</a:t>
            </a:r>
          </a:p>
          <a:p>
            <a:pPr marL="357188" indent="-357188">
              <a:buFont typeface="Arial" pitchFamily="34" charset="0"/>
              <a:buChar char="•"/>
            </a:pPr>
            <a:r>
              <a:rPr lang="tr-TR" sz="2800">
                <a:solidFill>
                  <a:srgbClr val="000000"/>
                </a:solidFill>
                <a:latin typeface="Calibri" pitchFamily="34" charset="0"/>
              </a:rPr>
              <a:t>Zayıf </a:t>
            </a:r>
            <a:r>
              <a:rPr lang="tr-TR" sz="2800" smtClean="0">
                <a:solidFill>
                  <a:srgbClr val="000000"/>
                </a:solidFill>
                <a:latin typeface="Calibri" pitchFamily="34" charset="0"/>
              </a:rPr>
              <a:t>Devlet</a:t>
            </a:r>
          </a:p>
          <a:p>
            <a:r>
              <a:rPr lang="tr-TR" sz="2800">
                <a:solidFill>
                  <a:srgbClr val="000000"/>
                </a:solidFill>
                <a:latin typeface="Calibri" pitchFamily="34" charset="0"/>
              </a:rPr>
              <a:t> </a:t>
            </a:r>
            <a:r>
              <a:rPr lang="tr-TR" sz="2800" smtClean="0">
                <a:solidFill>
                  <a:srgbClr val="000000"/>
                </a:solidFill>
                <a:latin typeface="Calibri" pitchFamily="34" charset="0"/>
              </a:rPr>
              <a:t>Bir </a:t>
            </a:r>
            <a:r>
              <a:rPr lang="tr-TR" sz="2800">
                <a:solidFill>
                  <a:srgbClr val="000000"/>
                </a:solidFill>
                <a:latin typeface="Calibri" pitchFamily="34" charset="0"/>
              </a:rPr>
              <a:t>devletin kendi toplumuna karşı güçlü olup </a:t>
            </a:r>
            <a:r>
              <a:rPr lang="tr-TR" sz="2800" smtClean="0">
                <a:solidFill>
                  <a:srgbClr val="000000"/>
                </a:solidFill>
                <a:latin typeface="Calibri" pitchFamily="34" charset="0"/>
              </a:rPr>
              <a:t>olmaması (güçlü toplum-zayıf toplum)</a:t>
            </a:r>
            <a:endParaRPr lang="tr-TR" sz="2800" dirty="0">
              <a:solidFill>
                <a:srgbClr val="000000"/>
              </a:solidFill>
              <a:latin typeface="Calibri" pitchFamily="34" charset="0"/>
            </a:endParaRPr>
          </a:p>
          <a:p>
            <a:pPr marL="357188" indent="-357188"/>
            <a:r>
              <a:rPr lang="tr-TR" sz="2800" b="1" u="sng" dirty="0">
                <a:solidFill>
                  <a:srgbClr val="000000"/>
                </a:solidFill>
                <a:latin typeface="Calibri" pitchFamily="34" charset="0"/>
              </a:rPr>
              <a:t>Güçlü</a:t>
            </a:r>
          </a:p>
          <a:p>
            <a:pPr marL="357188" indent="-357188"/>
            <a:r>
              <a:rPr lang="tr-TR" sz="2800" dirty="0" err="1">
                <a:solidFill>
                  <a:srgbClr val="000000"/>
                </a:solidFill>
                <a:latin typeface="Calibri" pitchFamily="34" charset="0"/>
              </a:rPr>
              <a:t>Dyson</a:t>
            </a:r>
            <a:endParaRPr lang="tr-TR" sz="2800" dirty="0">
              <a:solidFill>
                <a:srgbClr val="000000"/>
              </a:solidFill>
              <a:latin typeface="Calibri" pitchFamily="34" charset="0"/>
            </a:endParaRPr>
          </a:p>
          <a:p>
            <a:pPr marL="357188" indent="-357188"/>
            <a:r>
              <a:rPr lang="tr-TR" sz="2800" dirty="0">
                <a:solidFill>
                  <a:srgbClr val="000000"/>
                </a:solidFill>
                <a:latin typeface="Calibri" pitchFamily="34" charset="0"/>
              </a:rPr>
              <a:t>Bütün yönleriyle topluma hakim olmayı amaçlayan devlet</a:t>
            </a:r>
          </a:p>
          <a:p>
            <a:pPr marL="357188" indent="-357188"/>
            <a:r>
              <a:rPr lang="tr-TR" sz="2800" dirty="0">
                <a:solidFill>
                  <a:srgbClr val="000000"/>
                </a:solidFill>
                <a:latin typeface="Calibri" pitchFamily="34" charset="0"/>
              </a:rPr>
              <a:t>Devlet çıkarları ön planda </a:t>
            </a:r>
          </a:p>
          <a:p>
            <a:pPr marL="357188" indent="-357188"/>
            <a:r>
              <a:rPr lang="tr-TR" sz="2800" dirty="0">
                <a:solidFill>
                  <a:srgbClr val="000000"/>
                </a:solidFill>
                <a:latin typeface="Calibri" pitchFamily="34" charset="0"/>
              </a:rPr>
              <a:t>Kamu politikaları oluşturma sürecinde bürokratlar sosyal gruplardan daha önemli </a:t>
            </a:r>
            <a:r>
              <a:rPr lang="tr-TR" sz="2800">
                <a:solidFill>
                  <a:srgbClr val="000000"/>
                </a:solidFill>
                <a:latin typeface="Calibri" pitchFamily="34" charset="0"/>
              </a:rPr>
              <a:t>role </a:t>
            </a:r>
            <a:r>
              <a:rPr lang="tr-TR" sz="2800" smtClean="0">
                <a:solidFill>
                  <a:srgbClr val="000000"/>
                </a:solidFill>
                <a:latin typeface="Calibri" pitchFamily="34" charset="0"/>
              </a:rPr>
              <a:t>sahip</a:t>
            </a:r>
          </a:p>
          <a:p>
            <a:pPr marL="357188" indent="-357188"/>
            <a:r>
              <a:rPr lang="tr-TR" sz="2800" smtClean="0">
                <a:solidFill>
                  <a:srgbClr val="000000"/>
                </a:solidFill>
                <a:latin typeface="Calibri" pitchFamily="34" charset="0"/>
              </a:rPr>
              <a:t>Devlet </a:t>
            </a:r>
            <a:r>
              <a:rPr lang="tr-TR" sz="2800">
                <a:solidFill>
                  <a:srgbClr val="000000"/>
                </a:solidFill>
                <a:latin typeface="Calibri" pitchFamily="34" charset="0"/>
              </a:rPr>
              <a:t>yöneticilerinin sürekli korumaları gereken devlet çıkarları vardır</a:t>
            </a:r>
            <a:endParaRPr lang="tr-TR" sz="2800" dirty="0">
              <a:solidFill>
                <a:srgbClr val="000000"/>
              </a:solidFill>
              <a:latin typeface="Calibri" pitchFamily="34" charset="0"/>
            </a:endParaRPr>
          </a:p>
          <a:p>
            <a:pPr marL="357188" indent="-357188"/>
            <a:r>
              <a:rPr lang="tr-TR" sz="2800" dirty="0">
                <a:solidFill>
                  <a:srgbClr val="000000"/>
                </a:solidFill>
                <a:latin typeface="Calibri" pitchFamily="34" charset="0"/>
              </a:rPr>
              <a:t>Türkiye, Fransa, Almanya</a:t>
            </a:r>
            <a:r>
              <a:rPr lang="tr-TR" sz="2800">
                <a:solidFill>
                  <a:srgbClr val="000000"/>
                </a:solidFill>
                <a:latin typeface="Calibri" pitchFamily="34" charset="0"/>
              </a:rPr>
              <a:t>, </a:t>
            </a:r>
            <a:r>
              <a:rPr lang="tr-TR" sz="2800" smtClean="0">
                <a:solidFill>
                  <a:srgbClr val="000000"/>
                </a:solidFill>
                <a:latin typeface="Calibri" pitchFamily="34" charset="0"/>
              </a:rPr>
              <a:t>Japonya</a:t>
            </a:r>
            <a:endParaRPr lang="tr-TR" sz="2800" dirty="0">
              <a:solidFill>
                <a:srgbClr val="000000"/>
              </a:solidFill>
              <a:latin typeface="Calibri" pitchFamily="34" charset="0"/>
            </a:endParaRPr>
          </a:p>
        </p:txBody>
      </p:sp>
    </p:spTree>
    <p:extLst>
      <p:ext uri="{BB962C8B-B14F-4D97-AF65-F5344CB8AC3E}">
        <p14:creationId xmlns:p14="http://schemas.microsoft.com/office/powerpoint/2010/main" val="327188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12E6816C-1A62-436D-BA10-E8081B8BABDA}" type="slidenum">
              <a:rPr lang="tr-TR" smtClean="0">
                <a:solidFill>
                  <a:srgbClr val="D1282E"/>
                </a:solidFill>
              </a:rPr>
              <a:pPr/>
              <a:t>9</a:t>
            </a:fld>
            <a:endParaRPr lang="tr-TR">
              <a:solidFill>
                <a:srgbClr val="D1282E"/>
              </a:solidFill>
            </a:endParaRPr>
          </a:p>
        </p:txBody>
      </p:sp>
      <p:sp>
        <p:nvSpPr>
          <p:cNvPr id="3" name="Dikdörtgen 2"/>
          <p:cNvSpPr/>
          <p:nvPr/>
        </p:nvSpPr>
        <p:spPr>
          <a:xfrm>
            <a:off x="618565" y="470647"/>
            <a:ext cx="10475259" cy="4524315"/>
          </a:xfrm>
          <a:prstGeom prst="rect">
            <a:avLst/>
          </a:prstGeom>
        </p:spPr>
        <p:txBody>
          <a:bodyPr wrap="square">
            <a:spAutoFit/>
          </a:bodyPr>
          <a:lstStyle/>
          <a:p>
            <a:pPr marL="357188" indent="-357188"/>
            <a:r>
              <a:rPr lang="tr-TR" sz="4800" b="1" dirty="0">
                <a:solidFill>
                  <a:srgbClr val="000000"/>
                </a:solidFill>
                <a:latin typeface="Calibri" pitchFamily="34" charset="0"/>
              </a:rPr>
              <a:t>Devlet-Toplum İlişkileri Açısından Devlet</a:t>
            </a:r>
          </a:p>
          <a:p>
            <a:pPr marL="357188" indent="-357188"/>
            <a:r>
              <a:rPr lang="tr-TR" sz="3600" b="1" u="sng" dirty="0" smtClean="0">
                <a:solidFill>
                  <a:srgbClr val="000000"/>
                </a:solidFill>
                <a:latin typeface="Calibri" pitchFamily="34" charset="0"/>
              </a:rPr>
              <a:t>Zayıf</a:t>
            </a:r>
            <a:endParaRPr lang="tr-TR" sz="3600" b="1" u="sng" dirty="0">
              <a:solidFill>
                <a:srgbClr val="000000"/>
              </a:solidFill>
              <a:latin typeface="Calibri" pitchFamily="34" charset="0"/>
            </a:endParaRPr>
          </a:p>
          <a:p>
            <a:pPr marL="357188" indent="-357188"/>
            <a:r>
              <a:rPr lang="tr-TR" sz="3600" dirty="0">
                <a:solidFill>
                  <a:srgbClr val="000000"/>
                </a:solidFill>
                <a:latin typeface="Calibri" pitchFamily="34" charset="0"/>
              </a:rPr>
              <a:t>Çoğulculuk, temsil, siyasi kültürde </a:t>
            </a:r>
            <a:r>
              <a:rPr lang="tr-TR" sz="3600" u="sng" dirty="0">
                <a:solidFill>
                  <a:srgbClr val="000000"/>
                </a:solidFill>
                <a:latin typeface="Calibri" pitchFamily="34" charset="0"/>
              </a:rPr>
              <a:t>müzakere</a:t>
            </a:r>
          </a:p>
          <a:p>
            <a:pPr marL="357188" indent="-357188"/>
            <a:r>
              <a:rPr lang="tr-TR" sz="3600" dirty="0">
                <a:solidFill>
                  <a:srgbClr val="000000"/>
                </a:solidFill>
                <a:latin typeface="Calibri" pitchFamily="34" charset="0"/>
              </a:rPr>
              <a:t>Devlet topluma hizmet eder</a:t>
            </a:r>
          </a:p>
          <a:p>
            <a:pPr marL="357188" indent="-357188"/>
            <a:r>
              <a:rPr lang="tr-TR" sz="2400" dirty="0">
                <a:solidFill>
                  <a:srgbClr val="000000"/>
                </a:solidFill>
                <a:latin typeface="Calibri" pitchFamily="34" charset="0"/>
              </a:rPr>
              <a:t>(İnsanı yaşat ki devlet yaşasın)</a:t>
            </a:r>
          </a:p>
          <a:p>
            <a:pPr marL="357188" indent="-357188"/>
            <a:r>
              <a:rPr lang="tr-TR" sz="3600" dirty="0" smtClean="0">
                <a:solidFill>
                  <a:srgbClr val="000000"/>
                </a:solidFill>
                <a:latin typeface="Calibri" pitchFamily="34" charset="0"/>
              </a:rPr>
              <a:t>Devlet</a:t>
            </a:r>
            <a:r>
              <a:rPr lang="tr-TR" sz="3600" dirty="0">
                <a:solidFill>
                  <a:srgbClr val="000000"/>
                </a:solidFill>
                <a:latin typeface="Calibri" pitchFamily="34" charset="0"/>
              </a:rPr>
              <a:t>, bürokrasi, kamu yöneticileri </a:t>
            </a:r>
            <a:r>
              <a:rPr lang="tr-TR" sz="3600" u="sng" dirty="0">
                <a:solidFill>
                  <a:srgbClr val="000000"/>
                </a:solidFill>
                <a:latin typeface="Calibri" pitchFamily="34" charset="0"/>
              </a:rPr>
              <a:t>tali</a:t>
            </a:r>
            <a:r>
              <a:rPr lang="tr-TR" sz="3600" dirty="0">
                <a:solidFill>
                  <a:srgbClr val="000000"/>
                </a:solidFill>
                <a:latin typeface="Calibri" pitchFamily="34" charset="0"/>
              </a:rPr>
              <a:t> konumda</a:t>
            </a:r>
          </a:p>
          <a:p>
            <a:pPr marL="357188" indent="-357188"/>
            <a:r>
              <a:rPr lang="tr-TR" sz="3600" dirty="0">
                <a:solidFill>
                  <a:srgbClr val="000000"/>
                </a:solidFill>
                <a:latin typeface="Calibri" pitchFamily="34" charset="0"/>
              </a:rPr>
              <a:t>Baskı grupları </a:t>
            </a:r>
            <a:r>
              <a:rPr lang="tr-TR" sz="3600" dirty="0" smtClean="0">
                <a:solidFill>
                  <a:srgbClr val="000000"/>
                </a:solidFill>
                <a:latin typeface="Calibri" pitchFamily="34" charset="0"/>
              </a:rPr>
              <a:t>(STK) ön </a:t>
            </a:r>
            <a:r>
              <a:rPr lang="tr-TR" sz="3600" dirty="0" smtClean="0">
                <a:solidFill>
                  <a:srgbClr val="000000"/>
                </a:solidFill>
                <a:latin typeface="Calibri" pitchFamily="34" charset="0"/>
              </a:rPr>
              <a:t>planda</a:t>
            </a:r>
          </a:p>
          <a:p>
            <a:pPr marL="357188" indent="-357188"/>
            <a:r>
              <a:rPr lang="tr-TR" sz="3600" dirty="0" smtClean="0">
                <a:solidFill>
                  <a:srgbClr val="000000"/>
                </a:solidFill>
                <a:latin typeface="Calibri" pitchFamily="34" charset="0"/>
              </a:rPr>
              <a:t>ABD</a:t>
            </a:r>
            <a:r>
              <a:rPr lang="tr-TR" sz="3600" dirty="0">
                <a:solidFill>
                  <a:srgbClr val="000000"/>
                </a:solidFill>
                <a:latin typeface="Calibri" pitchFamily="34" charset="0"/>
              </a:rPr>
              <a:t>, İngiltere</a:t>
            </a:r>
          </a:p>
        </p:txBody>
      </p:sp>
    </p:spTree>
    <p:extLst>
      <p:ext uri="{BB962C8B-B14F-4D97-AF65-F5344CB8AC3E}">
        <p14:creationId xmlns:p14="http://schemas.microsoft.com/office/powerpoint/2010/main" val="2280000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el">
  <a:themeElements>
    <a:clrScheme name="Tem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1352</Words>
  <Application>Microsoft Office PowerPoint</Application>
  <PresentationFormat>Geniş ekran</PresentationFormat>
  <Paragraphs>255</Paragraphs>
  <Slides>24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Arial Black</vt:lpstr>
      <vt:lpstr>Calibri</vt:lpstr>
      <vt:lpstr>Times New Roman</vt:lpstr>
      <vt:lpstr>Wingdings</vt:lpstr>
      <vt:lpstr>Temel</vt:lpstr>
      <vt:lpstr>KAMU POLİTİKASI SÜRECİNDE Devlet (Teorİk YaklaşImlar)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POLİTİKASI SÜRECİNDE Devlet (Teorİk YaklaşImlar)</dc:title>
  <dc:creator>Turgut Göksu</dc:creator>
  <cp:lastModifiedBy>Turgut Göksu</cp:lastModifiedBy>
  <cp:revision>5</cp:revision>
  <dcterms:created xsi:type="dcterms:W3CDTF">2015-10-14T20:38:20Z</dcterms:created>
  <dcterms:modified xsi:type="dcterms:W3CDTF">2015-10-15T11:57:00Z</dcterms:modified>
</cp:coreProperties>
</file>