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6"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C472D-370D-4F13-9F3A-F439570C5619}" type="datetimeFigureOut">
              <a:rPr lang="tr-TR" smtClean="0"/>
              <a:t>31.03.2016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5719F9-ADFE-45C7-903D-5DCB58D1F8D9}" type="slidenum">
              <a:rPr lang="tr-TR" smtClean="0"/>
              <a:t>‹#›</a:t>
            </a:fld>
            <a:endParaRPr lang="tr-TR"/>
          </a:p>
        </p:txBody>
      </p:sp>
    </p:spTree>
    <p:extLst>
      <p:ext uri="{BB962C8B-B14F-4D97-AF65-F5344CB8AC3E}">
        <p14:creationId xmlns:p14="http://schemas.microsoft.com/office/powerpoint/2010/main" val="2173528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387916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100494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D6E866-6FD1-492D-BFE8-4B42E8F7835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969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2830958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D6E866-6FD1-492D-BFE8-4B42E8F7835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3399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4153873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2404774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4078934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57200"/>
            <a:ext cx="10972800" cy="1371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981200"/>
            <a:ext cx="53848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981200"/>
            <a:ext cx="5384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000500"/>
            <a:ext cx="5384800" cy="1866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ftr" sz="quarter" idx="10"/>
          </p:nvPr>
        </p:nvSpPr>
        <p:spPr>
          <a:ln/>
        </p:spPr>
        <p:txBody>
          <a:bodyPr/>
          <a:lstStyle>
            <a:lvl1pPr>
              <a:defRPr/>
            </a:lvl1pPr>
          </a:lstStyle>
          <a:p>
            <a:pPr>
              <a:defRPr/>
            </a:pPr>
            <a:endParaRPr lang="tr-TR"/>
          </a:p>
        </p:txBody>
      </p:sp>
      <p:sp>
        <p:nvSpPr>
          <p:cNvPr id="7" name="Rectangle 3"/>
          <p:cNvSpPr>
            <a:spLocks noGrp="1" noChangeArrowheads="1"/>
          </p:cNvSpPr>
          <p:nvPr>
            <p:ph type="sldNum" sz="quarter" idx="11"/>
          </p:nvPr>
        </p:nvSpPr>
        <p:spPr>
          <a:ln/>
        </p:spPr>
        <p:txBody>
          <a:bodyPr/>
          <a:lstStyle>
            <a:lvl1pPr>
              <a:defRPr/>
            </a:lvl1pPr>
          </a:lstStyle>
          <a:p>
            <a:pPr>
              <a:defRPr/>
            </a:pPr>
            <a:fld id="{E17D547F-05CB-4F7B-A9F4-F21D9C16A36E}" type="slidenum">
              <a:rPr lang="tr-TR" altLang="tr-TR"/>
              <a:pPr>
                <a:defRPr/>
              </a:pPr>
              <a:t>‹#›</a:t>
            </a:fld>
            <a:endParaRPr lang="tr-TR" altLang="tr-TR"/>
          </a:p>
        </p:txBody>
      </p:sp>
      <p:sp>
        <p:nvSpPr>
          <p:cNvPr id="8" name="Rectangle 16"/>
          <p:cNvSpPr>
            <a:spLocks noGrp="1" noChangeArrowheads="1"/>
          </p:cNvSpPr>
          <p:nvPr>
            <p:ph type="dt" sz="half" idx="12"/>
          </p:nvPr>
        </p:nvSpPr>
        <p:spPr>
          <a:ln/>
        </p:spPr>
        <p:txBody>
          <a:bodyPr/>
          <a:lstStyle>
            <a:lvl1pPr>
              <a:defRPr/>
            </a:lvl1pPr>
          </a:lstStyle>
          <a:p>
            <a:pPr>
              <a:defRPr/>
            </a:pPr>
            <a:endParaRPr lang="tr-TR"/>
          </a:p>
        </p:txBody>
      </p:sp>
    </p:spTree>
    <p:extLst>
      <p:ext uri="{BB962C8B-B14F-4D97-AF65-F5344CB8AC3E}">
        <p14:creationId xmlns:p14="http://schemas.microsoft.com/office/powerpoint/2010/main" val="83316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74619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0553108-CD88-40DB-9A3D-612A0F51FAC0}" type="datetimeFigureOut">
              <a:rPr lang="tr-TR" smtClean="0"/>
              <a:t>31.03.2016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845840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389833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0553108-CD88-40DB-9A3D-612A0F51FAC0}" type="datetimeFigureOut">
              <a:rPr lang="tr-TR" smtClean="0"/>
              <a:t>31.03.2016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37816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553108-CD88-40DB-9A3D-612A0F51FAC0}" type="datetimeFigureOut">
              <a:rPr lang="tr-TR" smtClean="0"/>
              <a:t>31.03.2016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421744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53108-CD88-40DB-9A3D-612A0F51FAC0}" type="datetimeFigureOut">
              <a:rPr lang="tr-TR" smtClean="0"/>
              <a:t>31.03.2016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57011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696020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0553108-CD88-40DB-9A3D-612A0F51FAC0}" type="datetimeFigureOut">
              <a:rPr lang="tr-TR" smtClean="0"/>
              <a:t>31.03.2016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D6E866-6FD1-492D-BFE8-4B42E8F78357}" type="slidenum">
              <a:rPr lang="tr-TR" smtClean="0"/>
              <a:t>‹#›</a:t>
            </a:fld>
            <a:endParaRPr lang="tr-TR"/>
          </a:p>
        </p:txBody>
      </p:sp>
    </p:spTree>
    <p:extLst>
      <p:ext uri="{BB962C8B-B14F-4D97-AF65-F5344CB8AC3E}">
        <p14:creationId xmlns:p14="http://schemas.microsoft.com/office/powerpoint/2010/main" val="89564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553108-CD88-40DB-9A3D-612A0F51FAC0}" type="datetimeFigureOut">
              <a:rPr lang="tr-TR" smtClean="0"/>
              <a:t>31.03.2016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D6E866-6FD1-492D-BFE8-4B42E8F78357}" type="slidenum">
              <a:rPr lang="tr-TR" smtClean="0"/>
              <a:t>‹#›</a:t>
            </a:fld>
            <a:endParaRPr lang="tr-TR"/>
          </a:p>
        </p:txBody>
      </p:sp>
    </p:spTree>
    <p:extLst>
      <p:ext uri="{BB962C8B-B14F-4D97-AF65-F5344CB8AC3E}">
        <p14:creationId xmlns:p14="http://schemas.microsoft.com/office/powerpoint/2010/main" val="30882742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tr-TR" altLang="tr-TR" smtClean="0"/>
              <a:t>Kriz ve Afet Yönetimi</a:t>
            </a:r>
          </a:p>
        </p:txBody>
      </p:sp>
      <p:sp>
        <p:nvSpPr>
          <p:cNvPr id="4099" name="Rectangle 3"/>
          <p:cNvSpPr>
            <a:spLocks noGrp="1" noChangeArrowheads="1"/>
          </p:cNvSpPr>
          <p:nvPr>
            <p:ph type="subTitle" idx="1"/>
          </p:nvPr>
        </p:nvSpPr>
        <p:spPr/>
        <p:txBody>
          <a:bodyPr/>
          <a:lstStyle/>
          <a:p>
            <a:pPr eaLnBrk="1" hangingPunct="1"/>
            <a:r>
              <a:rPr lang="tr-TR" altLang="tr-TR" dirty="0" smtClean="0"/>
              <a:t>Doç. Dr. Örgen Uğurlu</a:t>
            </a:r>
          </a:p>
        </p:txBody>
      </p:sp>
      <p:sp>
        <p:nvSpPr>
          <p:cNvPr id="4100"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E7A8B1-B9B3-4B03-8E83-A7EB3C9FE86E}" type="slidenum">
              <a:rPr lang="tr-TR" altLang="tr-TR">
                <a:latin typeface="Arial Black" panose="020B0A04020102020204" pitchFamily="34" charset="0"/>
              </a:rPr>
              <a:pPr/>
              <a:t>1</a:t>
            </a:fld>
            <a:endParaRPr lang="tr-TR" altLang="tr-TR">
              <a:latin typeface="Arial Black" panose="020B0A04020102020204" pitchFamily="34" charset="0"/>
            </a:endParaRPr>
          </a:p>
        </p:txBody>
      </p:sp>
    </p:spTree>
    <p:extLst>
      <p:ext uri="{BB962C8B-B14F-4D97-AF65-F5344CB8AC3E}">
        <p14:creationId xmlns:p14="http://schemas.microsoft.com/office/powerpoint/2010/main" val="370464629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a:xfrm>
            <a:off x="1981200" y="457200"/>
            <a:ext cx="8229600" cy="668338"/>
          </a:xfrm>
        </p:spPr>
        <p:txBody>
          <a:bodyPr>
            <a:normAutofit/>
          </a:bodyPr>
          <a:lstStyle/>
          <a:p>
            <a:pPr eaLnBrk="1" hangingPunct="1"/>
            <a:r>
              <a:rPr lang="tr-TR" altLang="tr-TR" sz="2800" b="1" i="1" dirty="0">
                <a:solidFill>
                  <a:schemeClr val="tx1"/>
                </a:solidFill>
              </a:rPr>
              <a:t>AFET YÖNETİMİNİN GENEL İLKELERİ</a:t>
            </a:r>
          </a:p>
        </p:txBody>
      </p:sp>
      <p:sp>
        <p:nvSpPr>
          <p:cNvPr id="12291" name="Rectangle 6"/>
          <p:cNvSpPr>
            <a:spLocks noGrp="1" noChangeArrowheads="1"/>
          </p:cNvSpPr>
          <p:nvPr>
            <p:ph sz="half" idx="1"/>
          </p:nvPr>
        </p:nvSpPr>
        <p:spPr>
          <a:xfrm>
            <a:off x="779928" y="1260008"/>
            <a:ext cx="10999695" cy="5450073"/>
          </a:xfrm>
        </p:spPr>
        <p:txBody>
          <a:bodyPr>
            <a:noAutofit/>
          </a:bodyPr>
          <a:lstStyle/>
          <a:p>
            <a:pPr eaLnBrk="1" hangingPunct="1"/>
            <a:r>
              <a:rPr lang="tr-TR" altLang="tr-TR" sz="2600" b="1" dirty="0">
                <a:solidFill>
                  <a:srgbClr val="9D3BFF"/>
                </a:solidFill>
                <a:latin typeface="Calibri" panose="020F0502020204030204" pitchFamily="34" charset="0"/>
              </a:rPr>
              <a:t>Hazırlıklı Olma:</a:t>
            </a:r>
            <a:r>
              <a:rPr lang="tr-TR" altLang="tr-TR" sz="2600" dirty="0">
                <a:latin typeface="Calibri" panose="020F0502020204030204" pitchFamily="34" charset="0"/>
              </a:rPr>
              <a:t>	Olası bir afette ortaya çıkabilecek kayıpların ve tehlikelerin giderilmesi, öncelikle tehlike ve tehdit altındaki canlıların kurtarılması, kayıpların bulunması ve acil yardım gereksinmelerinin karşılanması amacıyla, ‘arama-kurtarma </a:t>
            </a:r>
            <a:r>
              <a:rPr lang="tr-TR" altLang="tr-TR" sz="2600" dirty="0" err="1">
                <a:latin typeface="Calibri" panose="020F0502020204030204" pitchFamily="34" charset="0"/>
              </a:rPr>
              <a:t>becerisi’nin</a:t>
            </a:r>
            <a:r>
              <a:rPr lang="tr-TR" altLang="tr-TR" sz="2600" dirty="0">
                <a:latin typeface="Calibri" panose="020F0502020204030204" pitchFamily="34" charset="0"/>
              </a:rPr>
              <a:t> (AKB) geliştirilmesi ve zinde tutulması için gerekenlerin yapılmasıdır. </a:t>
            </a:r>
            <a:endParaRPr lang="tr-TR" altLang="tr-TR" sz="2600" dirty="0" smtClean="0">
              <a:latin typeface="Calibri" panose="020F0502020204030204" pitchFamily="34" charset="0"/>
            </a:endParaRPr>
          </a:p>
          <a:p>
            <a:pPr eaLnBrk="1" hangingPunct="1"/>
            <a:r>
              <a:rPr lang="tr-TR" altLang="tr-TR" sz="2600" dirty="0" smtClean="0">
                <a:latin typeface="Calibri" panose="020F0502020204030204" pitchFamily="34" charset="0"/>
              </a:rPr>
              <a:t>Afet </a:t>
            </a:r>
            <a:r>
              <a:rPr lang="tr-TR" altLang="tr-TR" sz="2600" dirty="0">
                <a:latin typeface="Calibri" panose="020F0502020204030204" pitchFamily="34" charset="0"/>
              </a:rPr>
              <a:t>sonrasında sağlık, barınma ve günlük tüketim konularındaki gereksinmeler için stok oluşturma ve dağıtım hizmetlerinin yürütülmesine ilişkin ilkelerin belirlenmesi ve uygulamaların yapılması zorunluluğu vardır. </a:t>
            </a:r>
            <a:endParaRPr lang="tr-TR" altLang="tr-TR" sz="2600" dirty="0" smtClean="0">
              <a:latin typeface="Calibri" panose="020F0502020204030204" pitchFamily="34" charset="0"/>
            </a:endParaRPr>
          </a:p>
          <a:p>
            <a:pPr eaLnBrk="1" hangingPunct="1"/>
            <a:r>
              <a:rPr lang="tr-TR" altLang="tr-TR" sz="2600" dirty="0" smtClean="0">
                <a:latin typeface="Calibri" panose="020F0502020204030204" pitchFamily="34" charset="0"/>
              </a:rPr>
              <a:t>Hazırlıklı </a:t>
            </a:r>
            <a:r>
              <a:rPr lang="tr-TR" altLang="tr-TR" sz="2600" dirty="0">
                <a:latin typeface="Calibri" panose="020F0502020204030204" pitchFamily="34" charset="0"/>
              </a:rPr>
              <a:t>olma, bu amaçlarla hazır tutulacak eğitimli kadroların, malzemenin ve araç gerecin doğru noktalarda konumlandırılması işlerini kapsar. Çok sayıda resmi, özel birim ve toplum kuruluşlarının eşgüdümünü, ortaklaştırılmış eğitim ve donanımını gerektirir.</a:t>
            </a:r>
          </a:p>
        </p:txBody>
      </p:sp>
      <p:sp>
        <p:nvSpPr>
          <p:cNvPr id="12293"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276322-2759-41DE-A061-BE5065893327}" type="slidenum">
              <a:rPr lang="tr-TR" altLang="tr-TR">
                <a:solidFill>
                  <a:srgbClr val="FFFF00"/>
                </a:solidFill>
                <a:latin typeface="Arial Black" panose="020B0A04020102020204" pitchFamily="34" charset="0"/>
              </a:rPr>
              <a:pPr/>
              <a:t>10</a:t>
            </a:fld>
            <a:endParaRPr lang="tr-TR" altLang="tr-TR"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24446852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noChangeArrowheads="1"/>
          </p:cNvSpPr>
          <p:nvPr/>
        </p:nvSpPr>
        <p:spPr>
          <a:xfrm>
            <a:off x="847165" y="1158603"/>
            <a:ext cx="11023225" cy="5183187"/>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tr-TR" altLang="tr-TR" sz="2400" b="1" dirty="0" smtClean="0">
                <a:solidFill>
                  <a:srgbClr val="9D3BFF"/>
                </a:solidFill>
              </a:rPr>
              <a:t>Müdahale: </a:t>
            </a:r>
            <a:r>
              <a:rPr lang="tr-TR" altLang="tr-TR" sz="2400" dirty="0" smtClean="0"/>
              <a:t>Afet durumunu ve ortaya çıkan gereksinmeleri hızla tespit etme, çok yönlü iletişim kurabilme, yeterli sayıda doğru gereç ve eğitimli kadroları afet yerine hızla eriştirme, acil sağlık hizmetleri ve günlük yaşam destekleri ekiplerinin çalışmalarını kapsar. </a:t>
            </a:r>
          </a:p>
          <a:p>
            <a:r>
              <a:rPr lang="tr-TR" altLang="tr-TR" sz="2400" dirty="0" smtClean="0"/>
              <a:t>Tecrübeye ve hızlı bilgilenmeye dayalı mutlak ve tekil otorite ve disiplin gerektirir. </a:t>
            </a:r>
          </a:p>
          <a:p>
            <a:r>
              <a:rPr lang="tr-TR" altLang="tr-TR" sz="2400" dirty="0" smtClean="0"/>
              <a:t>Afetlerin yerel olaylar olmaları nedeniyle, acil müdahale güçlerinin de yerel otorite altında mahalli kaynaklarla oluşturulması, ancak afette bu kaynakların da zarar görmesi olasılığı nedeniyle, komşu ya da üst düzeyden müdahale yapılması seçeneklerinin de hiyerarşik bir düzen içinde hazır tutulması, evrensel bir ilkedir.</a:t>
            </a:r>
            <a:endParaRPr lang="tr-TR" altLang="tr-TR" sz="2400" dirty="0"/>
          </a:p>
        </p:txBody>
      </p:sp>
      <p:sp>
        <p:nvSpPr>
          <p:cNvPr id="6" name="Rectangle 5"/>
          <p:cNvSpPr txBox="1">
            <a:spLocks noChangeArrowheads="1"/>
          </p:cNvSpPr>
          <p:nvPr/>
        </p:nvSpPr>
        <p:spPr>
          <a:xfrm>
            <a:off x="1981200" y="457200"/>
            <a:ext cx="8229600" cy="668338"/>
          </a:xfrm>
          <a:prstGeom prst="rect">
            <a:avLst/>
          </a:prstGeom>
        </p:spPr>
        <p:txBody>
          <a:bodyPr>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ltLang="tr-TR" sz="2800" b="1" i="1" dirty="0" smtClean="0">
                <a:solidFill>
                  <a:schemeClr val="tx1"/>
                </a:solidFill>
              </a:rPr>
              <a:t>AFET YÖNETİMİNİN GENEL İLKELERİ</a:t>
            </a:r>
            <a:endParaRPr lang="tr-TR" altLang="tr-TR" sz="2800" b="1" i="1" dirty="0">
              <a:solidFill>
                <a:schemeClr val="tx1"/>
              </a:solidFill>
            </a:endParaRPr>
          </a:p>
        </p:txBody>
      </p:sp>
    </p:spTree>
    <p:extLst>
      <p:ext uri="{BB962C8B-B14F-4D97-AF65-F5344CB8AC3E}">
        <p14:creationId xmlns:p14="http://schemas.microsoft.com/office/powerpoint/2010/main" val="82834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457200"/>
            <a:ext cx="8229600" cy="668338"/>
          </a:xfrm>
        </p:spPr>
        <p:txBody>
          <a:bodyPr>
            <a:normAutofit/>
          </a:bodyPr>
          <a:lstStyle/>
          <a:p>
            <a:pPr eaLnBrk="1" hangingPunct="1"/>
            <a:r>
              <a:rPr lang="tr-TR" altLang="tr-TR" sz="2800" b="1" i="1" dirty="0">
                <a:solidFill>
                  <a:schemeClr val="tx1"/>
                </a:solidFill>
              </a:rPr>
              <a:t>AFET YÖNETİMİNİN GENEL İLKELERİ</a:t>
            </a:r>
          </a:p>
        </p:txBody>
      </p:sp>
      <p:sp>
        <p:nvSpPr>
          <p:cNvPr id="13315" name="Rectangle 3"/>
          <p:cNvSpPr>
            <a:spLocks noGrp="1" noChangeArrowheads="1"/>
          </p:cNvSpPr>
          <p:nvPr>
            <p:ph sz="half" idx="1"/>
          </p:nvPr>
        </p:nvSpPr>
        <p:spPr>
          <a:xfrm>
            <a:off x="1311579" y="1497761"/>
            <a:ext cx="10863076" cy="4346575"/>
          </a:xfrm>
        </p:spPr>
        <p:txBody>
          <a:bodyPr>
            <a:noAutofit/>
          </a:bodyPr>
          <a:lstStyle/>
          <a:p>
            <a:pPr eaLnBrk="1" hangingPunct="1"/>
            <a:r>
              <a:rPr lang="tr-TR" altLang="tr-TR" sz="2800" b="1" dirty="0">
                <a:solidFill>
                  <a:srgbClr val="9D3BFF"/>
                </a:solidFill>
              </a:rPr>
              <a:t>İyileştirme:</a:t>
            </a:r>
            <a:r>
              <a:rPr lang="tr-TR" altLang="tr-TR" sz="2800" dirty="0"/>
              <a:t>	Afet acil durumunun bertaraf edilmesi sonrasında öncelikli olan </a:t>
            </a:r>
            <a:r>
              <a:rPr lang="tr-TR" altLang="tr-TR" sz="2800" b="1" u="sng" dirty="0">
                <a:solidFill>
                  <a:schemeClr val="accent3"/>
                </a:solidFill>
              </a:rPr>
              <a:t>asıl hedefin, zarara uğramış birey ve toplulukların desteklenmesi</a:t>
            </a:r>
            <a:r>
              <a:rPr lang="tr-TR" altLang="tr-TR" sz="2800" b="1" dirty="0"/>
              <a:t> </a:t>
            </a:r>
            <a:r>
              <a:rPr lang="tr-TR" altLang="tr-TR" sz="2800" dirty="0"/>
              <a:t>olduğu kadar</a:t>
            </a:r>
            <a:r>
              <a:rPr lang="tr-TR" altLang="tr-TR" sz="2800" dirty="0" smtClean="0"/>
              <a:t>,</a:t>
            </a:r>
          </a:p>
          <a:p>
            <a:pPr marL="0" indent="0" eaLnBrk="1" hangingPunct="1">
              <a:buNone/>
            </a:pPr>
            <a:r>
              <a:rPr lang="tr-TR" altLang="tr-TR" sz="2800" b="1" dirty="0" smtClean="0">
                <a:solidFill>
                  <a:schemeClr val="accent3"/>
                </a:solidFill>
              </a:rPr>
              <a:t>yerel </a:t>
            </a:r>
            <a:r>
              <a:rPr lang="tr-TR" altLang="tr-TR" sz="2800" b="1" dirty="0">
                <a:solidFill>
                  <a:schemeClr val="accent3"/>
                </a:solidFill>
              </a:rPr>
              <a:t>ekonomik canlılığın yeniden kazanılması, </a:t>
            </a:r>
            <a:endParaRPr lang="tr-TR" altLang="tr-TR" sz="2800" b="1" dirty="0" smtClean="0">
              <a:solidFill>
                <a:schemeClr val="accent3"/>
              </a:solidFill>
            </a:endParaRPr>
          </a:p>
          <a:p>
            <a:pPr marL="0" indent="0" eaLnBrk="1" hangingPunct="1">
              <a:buNone/>
            </a:pPr>
            <a:r>
              <a:rPr lang="tr-TR" altLang="tr-TR" sz="2800" b="1" dirty="0" smtClean="0">
                <a:solidFill>
                  <a:schemeClr val="accent3"/>
                </a:solidFill>
              </a:rPr>
              <a:t>altyapının </a:t>
            </a:r>
            <a:r>
              <a:rPr lang="tr-TR" altLang="tr-TR" sz="2800" b="1" dirty="0">
                <a:solidFill>
                  <a:schemeClr val="accent3"/>
                </a:solidFill>
              </a:rPr>
              <a:t>geliştirilmesi, </a:t>
            </a:r>
            <a:endParaRPr lang="tr-TR" altLang="tr-TR" sz="2800" b="1" dirty="0" smtClean="0">
              <a:solidFill>
                <a:schemeClr val="accent3"/>
              </a:solidFill>
            </a:endParaRPr>
          </a:p>
          <a:p>
            <a:pPr marL="0" indent="0" eaLnBrk="1" hangingPunct="1">
              <a:buNone/>
            </a:pPr>
            <a:r>
              <a:rPr lang="tr-TR" altLang="tr-TR" sz="2800" b="1" dirty="0" smtClean="0">
                <a:solidFill>
                  <a:schemeClr val="accent3"/>
                </a:solidFill>
              </a:rPr>
              <a:t>sanayinin </a:t>
            </a:r>
            <a:r>
              <a:rPr lang="tr-TR" altLang="tr-TR" sz="2800" b="1" dirty="0">
                <a:solidFill>
                  <a:schemeClr val="accent3"/>
                </a:solidFill>
              </a:rPr>
              <a:t>ve ticaretin desteklenmesi, </a:t>
            </a:r>
            <a:endParaRPr lang="tr-TR" altLang="tr-TR" sz="2800" b="1" dirty="0" smtClean="0">
              <a:solidFill>
                <a:schemeClr val="accent3"/>
              </a:solidFill>
            </a:endParaRPr>
          </a:p>
          <a:p>
            <a:pPr marL="0" indent="0" eaLnBrk="1" hangingPunct="1">
              <a:buNone/>
            </a:pPr>
            <a:r>
              <a:rPr lang="tr-TR" altLang="tr-TR" sz="2800" b="1" dirty="0" smtClean="0">
                <a:solidFill>
                  <a:schemeClr val="accent3"/>
                </a:solidFill>
              </a:rPr>
              <a:t>toplum </a:t>
            </a:r>
            <a:r>
              <a:rPr lang="tr-TR" altLang="tr-TR" sz="2800" b="1" dirty="0">
                <a:solidFill>
                  <a:schemeClr val="accent3"/>
                </a:solidFill>
              </a:rPr>
              <a:t>eğitimi, </a:t>
            </a:r>
            <a:endParaRPr lang="tr-TR" altLang="tr-TR" sz="2800" b="1" dirty="0" smtClean="0">
              <a:solidFill>
                <a:schemeClr val="accent3"/>
              </a:solidFill>
            </a:endParaRPr>
          </a:p>
          <a:p>
            <a:pPr marL="0" indent="0" eaLnBrk="1" hangingPunct="1">
              <a:buNone/>
            </a:pPr>
            <a:r>
              <a:rPr lang="tr-TR" altLang="tr-TR" sz="2800" b="1" dirty="0" smtClean="0">
                <a:solidFill>
                  <a:schemeClr val="accent3"/>
                </a:solidFill>
              </a:rPr>
              <a:t>sosyal </a:t>
            </a:r>
            <a:r>
              <a:rPr lang="tr-TR" altLang="tr-TR" sz="2800" b="1" dirty="0">
                <a:solidFill>
                  <a:schemeClr val="accent3"/>
                </a:solidFill>
              </a:rPr>
              <a:t>ve psikolojik destek hizmetlerinin </a:t>
            </a:r>
            <a:r>
              <a:rPr lang="tr-TR" altLang="tr-TR" sz="2800" b="1" dirty="0" smtClean="0">
                <a:solidFill>
                  <a:schemeClr val="accent3"/>
                </a:solidFill>
              </a:rPr>
              <a:t>sağlanarak</a:t>
            </a:r>
          </a:p>
          <a:p>
            <a:pPr marL="0" indent="0" eaLnBrk="1" hangingPunct="1">
              <a:buNone/>
            </a:pPr>
            <a:r>
              <a:rPr lang="tr-TR" altLang="tr-TR" sz="2800" dirty="0" smtClean="0"/>
              <a:t>toplumun </a:t>
            </a:r>
            <a:r>
              <a:rPr lang="tr-TR" altLang="tr-TR" sz="2800" dirty="0"/>
              <a:t>olası bir yeni afet karşısında daha dirençli kılınması olduğu anlaşılmaktadır.</a:t>
            </a:r>
          </a:p>
        </p:txBody>
      </p:sp>
      <p:sp>
        <p:nvSpPr>
          <p:cNvPr id="13317"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31BBFB-071D-4E7F-B75A-6F31229C69F9}" type="slidenum">
              <a:rPr lang="tr-TR" altLang="tr-TR">
                <a:latin typeface="Arial Black" panose="020B0A04020102020204" pitchFamily="34" charset="0"/>
              </a:rPr>
              <a:pPr/>
              <a:t>12</a:t>
            </a:fld>
            <a:endParaRPr lang="tr-TR" altLang="tr-TR">
              <a:latin typeface="Arial Black" panose="020B0A04020102020204" pitchFamily="34" charset="0"/>
            </a:endParaRPr>
          </a:p>
        </p:txBody>
      </p:sp>
    </p:spTree>
    <p:extLst>
      <p:ext uri="{BB962C8B-B14F-4D97-AF65-F5344CB8AC3E}">
        <p14:creationId xmlns:p14="http://schemas.microsoft.com/office/powerpoint/2010/main" val="40258894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954741" y="1296055"/>
            <a:ext cx="10959353" cy="5040312"/>
          </a:xfrm>
          <a:prstGeom prst="rect">
            <a:avLst/>
          </a:prstGeom>
        </p:spPr>
        <p:txBody>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tr-TR" altLang="tr-TR" sz="2800" b="1" dirty="0" smtClean="0">
                <a:solidFill>
                  <a:srgbClr val="9D3BFF"/>
                </a:solidFill>
              </a:rPr>
              <a:t>Zarar Azaltma: </a:t>
            </a:r>
          </a:p>
          <a:p>
            <a:r>
              <a:rPr lang="tr-TR" altLang="tr-TR" sz="2800" dirty="0" smtClean="0"/>
              <a:t>Toplumun fiziki altyapısını oluşturmada, yer seçimi ilkelerinden başlayarak yapılaşmada daha yüksek standartların belirlenmesi, </a:t>
            </a:r>
          </a:p>
          <a:p>
            <a:r>
              <a:rPr lang="tr-TR" altLang="tr-TR" sz="2800" dirty="0" smtClean="0"/>
              <a:t>bunları sağlamak üzere yasal ve ekonomik yöntemlerin geliştirilmesi; </a:t>
            </a:r>
          </a:p>
          <a:p>
            <a:r>
              <a:rPr lang="tr-TR" altLang="tr-TR" sz="2800" dirty="0" smtClean="0"/>
              <a:t>toplumun her kesiminde bireylerin, yerel toplulukların ve kuruluşların olası afet zararlarını azaltmak amacıyla alabilecekleri önlemlerin tanımlanması </a:t>
            </a:r>
          </a:p>
          <a:p>
            <a:r>
              <a:rPr lang="tr-TR" altLang="tr-TR" sz="2800" dirty="0" smtClean="0"/>
              <a:t>bu yatırımları yapmalarının kurumsal yollarla, eğitim yolu ile ve bir toplumsal kültür oluşturma yoluyla sağlanmasıdır.</a:t>
            </a:r>
            <a:endParaRPr lang="tr-TR" altLang="tr-TR" sz="2800" dirty="0"/>
          </a:p>
        </p:txBody>
      </p:sp>
      <p:sp>
        <p:nvSpPr>
          <p:cNvPr id="6" name="Rectangle 5"/>
          <p:cNvSpPr txBox="1">
            <a:spLocks noChangeArrowheads="1"/>
          </p:cNvSpPr>
          <p:nvPr/>
        </p:nvSpPr>
        <p:spPr>
          <a:xfrm>
            <a:off x="1981200" y="457200"/>
            <a:ext cx="8229600" cy="668338"/>
          </a:xfrm>
          <a:prstGeom prst="rect">
            <a:avLst/>
          </a:prstGeom>
        </p:spPr>
        <p:txBody>
          <a:bodyPr>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ltLang="tr-TR" sz="2800" b="1" i="1" dirty="0" smtClean="0">
                <a:solidFill>
                  <a:schemeClr val="tx1"/>
                </a:solidFill>
              </a:rPr>
              <a:t>AFET YÖNETİMİNİN GENEL İLKELERİ</a:t>
            </a:r>
            <a:endParaRPr lang="tr-TR" altLang="tr-TR" sz="2800" b="1" i="1" dirty="0">
              <a:solidFill>
                <a:schemeClr val="tx1"/>
              </a:solidFill>
            </a:endParaRPr>
          </a:p>
        </p:txBody>
      </p:sp>
    </p:spTree>
    <p:extLst>
      <p:ext uri="{BB962C8B-B14F-4D97-AF65-F5344CB8AC3E}">
        <p14:creationId xmlns:p14="http://schemas.microsoft.com/office/powerpoint/2010/main" val="393259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183341" y="492776"/>
            <a:ext cx="10838330" cy="323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115000"/>
              </a:lnSpc>
              <a:spcBef>
                <a:spcPct val="10000"/>
              </a:spcBef>
              <a:buClrTx/>
              <a:buSzTx/>
              <a:buFontTx/>
              <a:buNone/>
            </a:pPr>
            <a:r>
              <a:rPr lang="tr-TR" altLang="tr-TR" sz="2000" b="1" dirty="0">
                <a:solidFill>
                  <a:srgbClr val="9D3BFF"/>
                </a:solidFill>
              </a:rPr>
              <a:t>Kriz Yönetimi (Bunalım Yönetimi) Kavramı ve Afet Yönetimi ile ilişkisi:</a:t>
            </a:r>
          </a:p>
          <a:p>
            <a:pPr eaLnBrk="1" hangingPunct="1">
              <a:lnSpc>
                <a:spcPct val="115000"/>
              </a:lnSpc>
              <a:spcBef>
                <a:spcPct val="10000"/>
              </a:spcBef>
              <a:buClrTx/>
              <a:buSzTx/>
              <a:buFontTx/>
              <a:buNone/>
            </a:pPr>
            <a:endParaRPr lang="tr-TR" altLang="tr-TR" sz="1000" b="1" dirty="0">
              <a:solidFill>
                <a:srgbClr val="9D3BFF"/>
              </a:solidFill>
            </a:endParaRPr>
          </a:p>
          <a:p>
            <a:pPr eaLnBrk="1" hangingPunct="1">
              <a:lnSpc>
                <a:spcPct val="115000"/>
              </a:lnSpc>
              <a:spcBef>
                <a:spcPct val="10000"/>
              </a:spcBef>
              <a:buClrTx/>
              <a:buSzTx/>
              <a:buFontTx/>
              <a:buNone/>
            </a:pPr>
            <a:r>
              <a:rPr lang="tr-TR" altLang="tr-TR" sz="2000" dirty="0"/>
              <a:t>Afetin kriz kapsamında değerlendirilebilmesi için </a:t>
            </a:r>
            <a:r>
              <a:rPr lang="tr-TR" altLang="tr-TR" sz="2000" u="sng" dirty="0"/>
              <a:t>“insanların yaşadığı yerleşim yerlerinde meydana gelmesi, can ve/veya mal kayıplarına yol açması”</a:t>
            </a:r>
            <a:r>
              <a:rPr lang="tr-TR" altLang="tr-TR" sz="2000" dirty="0"/>
              <a:t> gerekmektedir. </a:t>
            </a:r>
          </a:p>
          <a:p>
            <a:pPr eaLnBrk="1" hangingPunct="1">
              <a:lnSpc>
                <a:spcPct val="115000"/>
              </a:lnSpc>
              <a:spcBef>
                <a:spcPct val="10000"/>
              </a:spcBef>
              <a:buClrTx/>
              <a:buSzTx/>
              <a:buFontTx/>
              <a:buNone/>
            </a:pPr>
            <a:endParaRPr lang="tr-TR" altLang="tr-TR" sz="1000" dirty="0"/>
          </a:p>
          <a:p>
            <a:pPr eaLnBrk="1" hangingPunct="1">
              <a:lnSpc>
                <a:spcPct val="115000"/>
              </a:lnSpc>
              <a:spcBef>
                <a:spcPct val="10000"/>
              </a:spcBef>
              <a:buClrTx/>
              <a:buSzTx/>
              <a:buFontTx/>
              <a:buNone/>
            </a:pPr>
            <a:r>
              <a:rPr lang="tr-TR" altLang="tr-TR" sz="2000" b="1" u="sng" dirty="0"/>
              <a:t>Kriz yönetimi afet yönetimini de içine alan daha geniş bir yönetim biçimidir.</a:t>
            </a:r>
            <a:r>
              <a:rPr lang="tr-TR" altLang="tr-TR" sz="2000" b="1" dirty="0"/>
              <a:t> </a:t>
            </a:r>
          </a:p>
          <a:p>
            <a:pPr eaLnBrk="1" hangingPunct="1">
              <a:lnSpc>
                <a:spcPct val="115000"/>
              </a:lnSpc>
              <a:spcBef>
                <a:spcPct val="10000"/>
              </a:spcBef>
              <a:buClrTx/>
              <a:buSzTx/>
              <a:buFontTx/>
              <a:buNone/>
            </a:pPr>
            <a:endParaRPr lang="tr-TR" altLang="tr-TR" sz="1000" dirty="0"/>
          </a:p>
          <a:p>
            <a:pPr eaLnBrk="1" hangingPunct="1">
              <a:lnSpc>
                <a:spcPct val="115000"/>
              </a:lnSpc>
              <a:spcBef>
                <a:spcPct val="10000"/>
              </a:spcBef>
              <a:buClrTx/>
              <a:buSzTx/>
              <a:buFontTx/>
              <a:buNone/>
            </a:pPr>
            <a:r>
              <a:rPr lang="tr-TR" altLang="tr-TR" sz="2000" dirty="0"/>
              <a:t>Genellikle </a:t>
            </a:r>
            <a:r>
              <a:rPr lang="tr-TR" altLang="tr-TR" sz="2000" u="sng" dirty="0"/>
              <a:t>afetin boyutuna </a:t>
            </a:r>
            <a:r>
              <a:rPr lang="tr-TR" altLang="tr-TR" sz="2000" dirty="0"/>
              <a:t>ve </a:t>
            </a:r>
            <a:r>
              <a:rPr lang="tr-TR" altLang="tr-TR" sz="2000" u="sng" dirty="0"/>
              <a:t>etkisine göre kriz yönetimi kararı </a:t>
            </a:r>
            <a:r>
              <a:rPr lang="tr-TR" altLang="tr-TR" sz="2000" dirty="0"/>
              <a:t>alınabilmektedir. Kriz yönetimi, bir kriz durumunun teşhisinden başlayarak, gerekli yönlendirici kararların alınmasına, uygulanmasına, takip ve kontrolüne kadar uzanan bir seri faaliyeti kapsamaktadır.</a:t>
            </a:r>
          </a:p>
        </p:txBody>
      </p:sp>
      <p:sp>
        <p:nvSpPr>
          <p:cNvPr id="14339" name="Text Box 4"/>
          <p:cNvSpPr txBox="1">
            <a:spLocks noChangeArrowheads="1"/>
          </p:cNvSpPr>
          <p:nvPr/>
        </p:nvSpPr>
        <p:spPr bwMode="auto">
          <a:xfrm>
            <a:off x="2208214" y="4143375"/>
            <a:ext cx="705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1800" b="1">
                <a:solidFill>
                  <a:srgbClr val="008080"/>
                </a:solidFill>
              </a:rPr>
              <a:t>RİSK YÖNETİMİ</a:t>
            </a:r>
            <a:r>
              <a:rPr lang="tr-TR" altLang="tr-TR" sz="1800" b="1"/>
              <a:t> </a:t>
            </a:r>
            <a:r>
              <a:rPr lang="tr-TR" altLang="tr-TR" sz="2400" b="1">
                <a:solidFill>
                  <a:srgbClr val="FF0000"/>
                </a:solidFill>
              </a:rPr>
              <a:t>≠</a:t>
            </a:r>
            <a:r>
              <a:rPr lang="tr-TR" altLang="tr-TR" sz="1800" b="1"/>
              <a:t> </a:t>
            </a:r>
            <a:r>
              <a:rPr lang="tr-TR" altLang="tr-TR" sz="1800" b="1">
                <a:solidFill>
                  <a:srgbClr val="996633"/>
                </a:solidFill>
              </a:rPr>
              <a:t>KRİZ YÖNETİMİ</a:t>
            </a:r>
          </a:p>
        </p:txBody>
      </p:sp>
      <p:sp>
        <p:nvSpPr>
          <p:cNvPr id="14340" name="Line 5"/>
          <p:cNvSpPr>
            <a:spLocks noChangeShapeType="1"/>
          </p:cNvSpPr>
          <p:nvPr/>
        </p:nvSpPr>
        <p:spPr bwMode="auto">
          <a:xfrm>
            <a:off x="3359150" y="5078413"/>
            <a:ext cx="4895850" cy="0"/>
          </a:xfrm>
          <a:prstGeom prst="line">
            <a:avLst/>
          </a:prstGeom>
          <a:noFill/>
          <a:ln w="508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341" name="AutoShape 7"/>
          <p:cNvSpPr>
            <a:spLocks/>
          </p:cNvSpPr>
          <p:nvPr/>
        </p:nvSpPr>
        <p:spPr bwMode="auto">
          <a:xfrm rot="5400000">
            <a:off x="4512469" y="3926681"/>
            <a:ext cx="431800" cy="1728788"/>
          </a:xfrm>
          <a:prstGeom prst="leftBrace">
            <a:avLst>
              <a:gd name="adj1" fmla="val 33364"/>
              <a:gd name="adj2" fmla="val 50000"/>
            </a:avLst>
          </a:prstGeom>
          <a:noFill/>
          <a:ln w="44450">
            <a:pattFill prst="dkDnDiag">
              <a:fgClr>
                <a:srgbClr val="008080"/>
              </a:fgClr>
              <a:bgClr>
                <a:srgbClr val="FFFFFF"/>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4342" name="AutoShape 8"/>
          <p:cNvSpPr>
            <a:spLocks/>
          </p:cNvSpPr>
          <p:nvPr/>
        </p:nvSpPr>
        <p:spPr bwMode="auto">
          <a:xfrm rot="16200000">
            <a:off x="5629185" y="3927289"/>
            <a:ext cx="431800" cy="3962213"/>
          </a:xfrm>
          <a:prstGeom prst="leftBrace">
            <a:avLst>
              <a:gd name="adj1" fmla="val 33364"/>
              <a:gd name="adj2" fmla="val 50000"/>
            </a:avLst>
          </a:prstGeom>
          <a:noFill/>
          <a:ln w="44450">
            <a:pattFill prst="dkUpDiag">
              <a:fgClr>
                <a:srgbClr val="996633"/>
              </a:fgClr>
              <a:bgClr>
                <a:srgbClr val="FFFFFF"/>
              </a:bgClr>
            </a:patt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4343" name="Text Box 9"/>
          <p:cNvSpPr txBox="1">
            <a:spLocks noChangeArrowheads="1"/>
          </p:cNvSpPr>
          <p:nvPr/>
        </p:nvSpPr>
        <p:spPr bwMode="auto">
          <a:xfrm>
            <a:off x="5448300" y="5222876"/>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800" b="1">
                <a:solidFill>
                  <a:schemeClr val="hlink"/>
                </a:solidFill>
              </a:rPr>
              <a:t>AFET</a:t>
            </a:r>
          </a:p>
        </p:txBody>
      </p:sp>
      <p:sp>
        <p:nvSpPr>
          <p:cNvPr id="14344" name="Text Box 10"/>
          <p:cNvSpPr txBox="1">
            <a:spLocks noChangeArrowheads="1"/>
          </p:cNvSpPr>
          <p:nvPr/>
        </p:nvSpPr>
        <p:spPr bwMode="auto">
          <a:xfrm>
            <a:off x="8040688" y="5151438"/>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600" i="1"/>
              <a:t>Zaman</a:t>
            </a:r>
          </a:p>
        </p:txBody>
      </p:sp>
      <p:sp>
        <p:nvSpPr>
          <p:cNvPr id="14345" name="AutoShape 11"/>
          <p:cNvSpPr>
            <a:spLocks noChangeArrowheads="1"/>
          </p:cNvSpPr>
          <p:nvPr/>
        </p:nvSpPr>
        <p:spPr bwMode="auto">
          <a:xfrm>
            <a:off x="5664200" y="4935539"/>
            <a:ext cx="287338" cy="287337"/>
          </a:xfrm>
          <a:prstGeom prst="irregularSeal1">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4346"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2E959E-57D4-41DD-9068-935459FE08DE}" type="slidenum">
              <a:rPr lang="tr-TR" altLang="tr-TR">
                <a:latin typeface="Arial Black" panose="020B0A04020102020204" pitchFamily="34" charset="0"/>
              </a:rPr>
              <a:pPr/>
              <a:t>14</a:t>
            </a:fld>
            <a:endParaRPr lang="tr-TR" altLang="tr-TR">
              <a:latin typeface="Arial Black" panose="020B0A04020102020204" pitchFamily="34" charset="0"/>
            </a:endParaRPr>
          </a:p>
        </p:txBody>
      </p:sp>
    </p:spTree>
    <p:extLst>
      <p:ext uri="{BB962C8B-B14F-4D97-AF65-F5344CB8AC3E}">
        <p14:creationId xmlns:p14="http://schemas.microsoft.com/office/powerpoint/2010/main" val="3362674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Başlık"/>
          <p:cNvSpPr>
            <a:spLocks noGrp="1"/>
          </p:cNvSpPr>
          <p:nvPr>
            <p:ph type="title"/>
          </p:nvPr>
        </p:nvSpPr>
        <p:spPr>
          <a:xfrm>
            <a:off x="1981200" y="457201"/>
            <a:ext cx="8229600" cy="1243013"/>
          </a:xfrm>
        </p:spPr>
        <p:txBody>
          <a:bodyPr>
            <a:normAutofit/>
          </a:bodyPr>
          <a:lstStyle/>
          <a:p>
            <a:r>
              <a:rPr lang="tr-TR" altLang="tr-TR" sz="2000" b="1">
                <a:solidFill>
                  <a:srgbClr val="CC0099"/>
                </a:solidFill>
              </a:rPr>
              <a:t>İl Kriz Değerlendirme ve Takip Kurulu </a:t>
            </a:r>
            <a:r>
              <a:rPr lang="tr-TR" altLang="tr-TR" sz="2000" b="1"/>
              <a:t/>
            </a:r>
            <a:br>
              <a:rPr lang="tr-TR" altLang="tr-TR" sz="2000" b="1"/>
            </a:br>
            <a:r>
              <a:rPr lang="tr-TR" altLang="tr-TR" sz="2000" b="1"/>
              <a:t/>
            </a:r>
            <a:br>
              <a:rPr lang="tr-TR" altLang="tr-TR" sz="2000" b="1"/>
            </a:br>
            <a:r>
              <a:rPr lang="tr-TR" altLang="tr-TR" sz="2000"/>
              <a:t>Vali ya da görevlendireceği Vali Yardımcısının Başkanlığında ; </a:t>
            </a:r>
          </a:p>
        </p:txBody>
      </p:sp>
      <p:sp>
        <p:nvSpPr>
          <p:cNvPr id="15363" name="5 İçerik Yer Tutucusu"/>
          <p:cNvSpPr>
            <a:spLocks noGrp="1"/>
          </p:cNvSpPr>
          <p:nvPr>
            <p:ph sz="half" idx="1"/>
          </p:nvPr>
        </p:nvSpPr>
        <p:spPr>
          <a:xfrm>
            <a:off x="1032692" y="1701894"/>
            <a:ext cx="5983941" cy="4893049"/>
          </a:xfrm>
        </p:spPr>
        <p:txBody>
          <a:bodyPr>
            <a:noAutofit/>
          </a:bodyPr>
          <a:lstStyle/>
          <a:p>
            <a:pPr>
              <a:buFont typeface="Wingdings" panose="05000000000000000000" pitchFamily="2" charset="2"/>
              <a:buNone/>
            </a:pPr>
            <a:r>
              <a:rPr lang="tr-TR" altLang="tr-TR" sz="2000" b="1" dirty="0" smtClean="0"/>
              <a:t>	-</a:t>
            </a:r>
            <a:r>
              <a:rPr lang="tr-TR" altLang="tr-TR" sz="2000" dirty="0"/>
              <a:t> Garnizon Komutanı, </a:t>
            </a:r>
            <a:br>
              <a:rPr lang="tr-TR" altLang="tr-TR" sz="2000" dirty="0"/>
            </a:br>
            <a:r>
              <a:rPr lang="tr-TR" altLang="tr-TR" sz="2000" b="1" dirty="0"/>
              <a:t>-</a:t>
            </a:r>
            <a:r>
              <a:rPr lang="tr-TR" altLang="tr-TR" sz="2000" dirty="0"/>
              <a:t> Büyükşehir Belediye Başkanı, </a:t>
            </a:r>
            <a:br>
              <a:rPr lang="tr-TR" altLang="tr-TR" sz="2000" dirty="0"/>
            </a:br>
            <a:r>
              <a:rPr lang="tr-TR" altLang="tr-TR" sz="2000" b="1" dirty="0"/>
              <a:t>-</a:t>
            </a:r>
            <a:r>
              <a:rPr lang="tr-TR" altLang="tr-TR" sz="2000" dirty="0"/>
              <a:t> Cumhuriyet Başsavcısı, </a:t>
            </a:r>
            <a:br>
              <a:rPr lang="tr-TR" altLang="tr-TR" sz="2000" dirty="0"/>
            </a:br>
            <a:r>
              <a:rPr lang="tr-TR" altLang="tr-TR" sz="2000" b="1" dirty="0"/>
              <a:t>-</a:t>
            </a:r>
            <a:r>
              <a:rPr lang="tr-TR" altLang="tr-TR" sz="2000" dirty="0"/>
              <a:t> İlçe Belediye Başkanları, </a:t>
            </a:r>
            <a:br>
              <a:rPr lang="tr-TR" altLang="tr-TR" sz="2000" dirty="0"/>
            </a:br>
            <a:r>
              <a:rPr lang="tr-TR" altLang="tr-TR" sz="2000" b="1" dirty="0"/>
              <a:t>-</a:t>
            </a:r>
            <a:r>
              <a:rPr lang="tr-TR" altLang="tr-TR" sz="2000" dirty="0"/>
              <a:t> İl Jandarma Komutanı, </a:t>
            </a:r>
            <a:br>
              <a:rPr lang="tr-TR" altLang="tr-TR" sz="2000" dirty="0"/>
            </a:br>
            <a:r>
              <a:rPr lang="tr-TR" altLang="tr-TR" sz="2000" b="1" dirty="0"/>
              <a:t>-</a:t>
            </a:r>
            <a:r>
              <a:rPr lang="tr-TR" altLang="tr-TR" sz="2000" dirty="0"/>
              <a:t> İl Emniyet Müdürü, </a:t>
            </a:r>
            <a:br>
              <a:rPr lang="tr-TR" altLang="tr-TR" sz="2000" dirty="0"/>
            </a:br>
            <a:r>
              <a:rPr lang="tr-TR" altLang="tr-TR" sz="2000" b="1" dirty="0"/>
              <a:t>-</a:t>
            </a:r>
            <a:r>
              <a:rPr lang="tr-TR" altLang="tr-TR" sz="2000" dirty="0"/>
              <a:t> İl Bayındırlık ve İskan Müdürü, </a:t>
            </a:r>
            <a:br>
              <a:rPr lang="tr-TR" altLang="tr-TR" sz="2000" dirty="0"/>
            </a:br>
            <a:r>
              <a:rPr lang="tr-TR" altLang="tr-TR" sz="2000" b="1" dirty="0"/>
              <a:t>-</a:t>
            </a:r>
            <a:r>
              <a:rPr lang="tr-TR" altLang="tr-TR" sz="2000" dirty="0"/>
              <a:t> İl Sağlık Müdürü, </a:t>
            </a:r>
            <a:br>
              <a:rPr lang="tr-TR" altLang="tr-TR" sz="2000" dirty="0"/>
            </a:br>
            <a:r>
              <a:rPr lang="tr-TR" altLang="tr-TR" sz="2000" b="1" dirty="0"/>
              <a:t>-</a:t>
            </a:r>
            <a:r>
              <a:rPr lang="tr-TR" altLang="tr-TR" sz="2000" dirty="0"/>
              <a:t> Defterdar, </a:t>
            </a:r>
            <a:br>
              <a:rPr lang="tr-TR" altLang="tr-TR" sz="2000" dirty="0"/>
            </a:br>
            <a:r>
              <a:rPr lang="tr-TR" altLang="tr-TR" sz="2000" b="1" dirty="0"/>
              <a:t>-</a:t>
            </a:r>
            <a:r>
              <a:rPr lang="tr-TR" altLang="tr-TR" sz="2000" dirty="0"/>
              <a:t> Karayolları Şube Şefi, </a:t>
            </a:r>
            <a:br>
              <a:rPr lang="tr-TR" altLang="tr-TR" sz="2000" dirty="0"/>
            </a:br>
            <a:r>
              <a:rPr lang="tr-TR" altLang="tr-TR" sz="2000" b="1" dirty="0"/>
              <a:t>-</a:t>
            </a:r>
            <a:r>
              <a:rPr lang="tr-TR" altLang="tr-TR" sz="2000" dirty="0"/>
              <a:t> Çalışma ve Sosyal Güvenlik Bölge Müdürü, </a:t>
            </a:r>
            <a:br>
              <a:rPr lang="tr-TR" altLang="tr-TR" sz="2000" dirty="0"/>
            </a:br>
            <a:r>
              <a:rPr lang="tr-TR" altLang="tr-TR" sz="2000" b="1" dirty="0"/>
              <a:t>-</a:t>
            </a:r>
            <a:r>
              <a:rPr lang="tr-TR" altLang="tr-TR" sz="2000" dirty="0"/>
              <a:t> İl Sanayi ve Ticaret Müdürü, </a:t>
            </a:r>
            <a:br>
              <a:rPr lang="tr-TR" altLang="tr-TR" sz="2000" dirty="0"/>
            </a:br>
            <a:r>
              <a:rPr lang="tr-TR" altLang="tr-TR" sz="2000" b="1" dirty="0"/>
              <a:t>-</a:t>
            </a:r>
            <a:r>
              <a:rPr lang="tr-TR" altLang="tr-TR" sz="2000" dirty="0"/>
              <a:t> TEDAŞ Müessese Müdürü, </a:t>
            </a:r>
            <a:br>
              <a:rPr lang="tr-TR" altLang="tr-TR" sz="2000" dirty="0"/>
            </a:br>
            <a:r>
              <a:rPr lang="tr-TR" altLang="tr-TR" sz="2000" b="1" dirty="0"/>
              <a:t>-</a:t>
            </a:r>
            <a:r>
              <a:rPr lang="tr-TR" altLang="tr-TR" sz="2000" dirty="0"/>
              <a:t> MİT Bölge Müdürü, </a:t>
            </a:r>
            <a:br>
              <a:rPr lang="tr-TR" altLang="tr-TR" sz="2000" dirty="0"/>
            </a:br>
            <a:r>
              <a:rPr lang="tr-TR" altLang="tr-TR" sz="2000" b="1" dirty="0"/>
              <a:t>-</a:t>
            </a:r>
            <a:r>
              <a:rPr lang="tr-TR" altLang="tr-TR" sz="2000" dirty="0"/>
              <a:t> İl Sivil Savunma Müdürü, </a:t>
            </a:r>
            <a:br>
              <a:rPr lang="tr-TR" altLang="tr-TR" sz="2000" dirty="0"/>
            </a:br>
            <a:r>
              <a:rPr lang="tr-TR" altLang="tr-TR" sz="2000" b="1" dirty="0"/>
              <a:t>-</a:t>
            </a:r>
            <a:r>
              <a:rPr lang="tr-TR" altLang="tr-TR" sz="2000" dirty="0"/>
              <a:t> İl Özel İdare Müdürü, </a:t>
            </a:r>
            <a:br>
              <a:rPr lang="tr-TR" altLang="tr-TR" sz="2000" dirty="0"/>
            </a:br>
            <a:endParaRPr lang="tr-TR" altLang="tr-TR" sz="2000" dirty="0"/>
          </a:p>
        </p:txBody>
      </p:sp>
      <p:sp>
        <p:nvSpPr>
          <p:cNvPr id="15364" name="6 İçerik Yer Tutucusu"/>
          <p:cNvSpPr>
            <a:spLocks noGrp="1"/>
          </p:cNvSpPr>
          <p:nvPr>
            <p:ph sz="half" idx="2"/>
          </p:nvPr>
        </p:nvSpPr>
        <p:spPr>
          <a:xfrm>
            <a:off x="7016633" y="1628774"/>
            <a:ext cx="5024718" cy="4392612"/>
          </a:xfrm>
        </p:spPr>
        <p:txBody>
          <a:bodyPr>
            <a:noAutofit/>
          </a:bodyPr>
          <a:lstStyle/>
          <a:p>
            <a:pPr>
              <a:buFont typeface="Wingdings" panose="05000000000000000000" pitchFamily="2" charset="2"/>
              <a:buNone/>
            </a:pPr>
            <a:r>
              <a:rPr lang="tr-TR" altLang="tr-TR" sz="2000" b="1" dirty="0"/>
              <a:t>	-</a:t>
            </a:r>
            <a:r>
              <a:rPr lang="tr-TR" altLang="tr-TR" sz="2000" dirty="0"/>
              <a:t> İl Nüfus ve Vatandaşlık Müdürü, </a:t>
            </a:r>
            <a:br>
              <a:rPr lang="tr-TR" altLang="tr-TR" sz="2000" dirty="0"/>
            </a:br>
            <a:r>
              <a:rPr lang="tr-TR" altLang="tr-TR" sz="2000" b="1" dirty="0"/>
              <a:t>- </a:t>
            </a:r>
            <a:r>
              <a:rPr lang="tr-TR" altLang="tr-TR" sz="2000" dirty="0"/>
              <a:t>Askerlik Şube Başkanı, </a:t>
            </a:r>
            <a:br>
              <a:rPr lang="tr-TR" altLang="tr-TR" sz="2000" dirty="0"/>
            </a:br>
            <a:r>
              <a:rPr lang="tr-TR" altLang="tr-TR" sz="2000" b="1" dirty="0"/>
              <a:t>-</a:t>
            </a:r>
            <a:r>
              <a:rPr lang="tr-TR" altLang="tr-TR" sz="2000" dirty="0"/>
              <a:t> İl Milli Eğitim Müdürü, </a:t>
            </a:r>
            <a:br>
              <a:rPr lang="tr-TR" altLang="tr-TR" sz="2000" dirty="0"/>
            </a:br>
            <a:r>
              <a:rPr lang="tr-TR" altLang="tr-TR" sz="2000" b="1" dirty="0"/>
              <a:t>-</a:t>
            </a:r>
            <a:r>
              <a:rPr lang="tr-TR" altLang="tr-TR" sz="2000" dirty="0"/>
              <a:t> Meteoroloji Bölge Müdürü, </a:t>
            </a:r>
            <a:br>
              <a:rPr lang="tr-TR" altLang="tr-TR" sz="2000" dirty="0"/>
            </a:br>
            <a:r>
              <a:rPr lang="tr-TR" altLang="tr-TR" sz="2000" b="1" dirty="0"/>
              <a:t>-</a:t>
            </a:r>
            <a:r>
              <a:rPr lang="tr-TR" altLang="tr-TR" sz="2000" dirty="0"/>
              <a:t> Köy Hizmetleri Bölge Müdürü, </a:t>
            </a:r>
            <a:br>
              <a:rPr lang="tr-TR" altLang="tr-TR" sz="2000" dirty="0"/>
            </a:br>
            <a:r>
              <a:rPr lang="tr-TR" altLang="tr-TR" sz="2000" b="1" dirty="0"/>
              <a:t>-</a:t>
            </a:r>
            <a:r>
              <a:rPr lang="tr-TR" altLang="tr-TR" sz="2000" dirty="0"/>
              <a:t> Köy Hizmetleri İl Müdürü, </a:t>
            </a:r>
            <a:br>
              <a:rPr lang="tr-TR" altLang="tr-TR" sz="2000" dirty="0"/>
            </a:br>
            <a:r>
              <a:rPr lang="tr-TR" altLang="tr-TR" sz="2000" b="1" dirty="0"/>
              <a:t>-</a:t>
            </a:r>
            <a:r>
              <a:rPr lang="tr-TR" altLang="tr-TR" sz="2000" dirty="0"/>
              <a:t> Devlet Su İşleri Bölge Müdürü, </a:t>
            </a:r>
            <a:br>
              <a:rPr lang="tr-TR" altLang="tr-TR" sz="2000" dirty="0"/>
            </a:br>
            <a:r>
              <a:rPr lang="tr-TR" altLang="tr-TR" sz="2000" b="1" dirty="0"/>
              <a:t>-</a:t>
            </a:r>
            <a:r>
              <a:rPr lang="tr-TR" altLang="tr-TR" sz="2000" dirty="0"/>
              <a:t> Orman Bölge Müdürü, </a:t>
            </a:r>
            <a:br>
              <a:rPr lang="tr-TR" altLang="tr-TR" sz="2000" dirty="0"/>
            </a:br>
            <a:r>
              <a:rPr lang="tr-TR" altLang="tr-TR" sz="2000" b="1" dirty="0"/>
              <a:t>-</a:t>
            </a:r>
            <a:r>
              <a:rPr lang="tr-TR" altLang="tr-TR" sz="2000" dirty="0"/>
              <a:t> İl Çevre ve Şehircilik Müdürü , </a:t>
            </a:r>
            <a:br>
              <a:rPr lang="tr-TR" altLang="tr-TR" sz="2000" dirty="0"/>
            </a:br>
            <a:r>
              <a:rPr lang="tr-TR" altLang="tr-TR" sz="2000" b="1" dirty="0"/>
              <a:t>-</a:t>
            </a:r>
            <a:r>
              <a:rPr lang="tr-TR" altLang="tr-TR" sz="2000" dirty="0"/>
              <a:t> İl Tarım, Gıda ve Hayvancılık Müdürü, </a:t>
            </a:r>
            <a:br>
              <a:rPr lang="tr-TR" altLang="tr-TR" sz="2000" dirty="0"/>
            </a:br>
            <a:r>
              <a:rPr lang="tr-TR" altLang="tr-TR" sz="2000" b="1" dirty="0"/>
              <a:t>-</a:t>
            </a:r>
            <a:r>
              <a:rPr lang="tr-TR" altLang="tr-TR" sz="2000" dirty="0"/>
              <a:t> İl Kontrol </a:t>
            </a:r>
            <a:r>
              <a:rPr lang="tr-TR" altLang="tr-TR" sz="2000" dirty="0" err="1"/>
              <a:t>Laboratuar</a:t>
            </a:r>
            <a:r>
              <a:rPr lang="tr-TR" altLang="tr-TR" sz="2000" dirty="0"/>
              <a:t> Müdürü, </a:t>
            </a:r>
            <a:br>
              <a:rPr lang="tr-TR" altLang="tr-TR" sz="2000" dirty="0"/>
            </a:br>
            <a:r>
              <a:rPr lang="tr-TR" altLang="tr-TR" sz="2000" b="1" dirty="0"/>
              <a:t>-</a:t>
            </a:r>
            <a:r>
              <a:rPr lang="tr-TR" altLang="tr-TR" sz="2000" dirty="0"/>
              <a:t> PTT Başmüdürü, </a:t>
            </a:r>
            <a:br>
              <a:rPr lang="tr-TR" altLang="tr-TR" sz="2000" dirty="0"/>
            </a:br>
            <a:r>
              <a:rPr lang="tr-TR" altLang="tr-TR" sz="2000" b="1" dirty="0"/>
              <a:t>-</a:t>
            </a:r>
            <a:r>
              <a:rPr lang="tr-TR" altLang="tr-TR" sz="2000" dirty="0"/>
              <a:t> İl Telekom Müdürü, </a:t>
            </a:r>
            <a:br>
              <a:rPr lang="tr-TR" altLang="tr-TR" sz="2000" dirty="0"/>
            </a:br>
            <a:r>
              <a:rPr lang="tr-TR" altLang="tr-TR" sz="2000" b="1" dirty="0"/>
              <a:t>-</a:t>
            </a:r>
            <a:r>
              <a:rPr lang="tr-TR" altLang="tr-TR" sz="2000" dirty="0"/>
              <a:t> Sosyal Hizmetler İl Müdürü'nden oluşur.</a:t>
            </a:r>
          </a:p>
          <a:p>
            <a:pPr>
              <a:buFont typeface="Wingdings" panose="05000000000000000000" pitchFamily="2" charset="2"/>
              <a:buNone/>
            </a:pPr>
            <a:endParaRPr lang="tr-TR" altLang="tr-TR" sz="2400" dirty="0" smtClean="0"/>
          </a:p>
        </p:txBody>
      </p:sp>
      <p:sp>
        <p:nvSpPr>
          <p:cNvPr id="15365"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ED667B-C002-4978-8387-39296F22589D}" type="slidenum">
              <a:rPr lang="tr-TR" altLang="tr-TR">
                <a:latin typeface="Arial Black" panose="020B0A04020102020204" pitchFamily="34" charset="0"/>
              </a:rPr>
              <a:pPr/>
              <a:t>15</a:t>
            </a:fld>
            <a:endParaRPr lang="tr-TR" altLang="tr-TR">
              <a:latin typeface="Arial Black" panose="020B0A04020102020204" pitchFamily="34" charset="0"/>
            </a:endParaRPr>
          </a:p>
        </p:txBody>
      </p:sp>
    </p:spTree>
    <p:extLst>
      <p:ext uri="{BB962C8B-B14F-4D97-AF65-F5344CB8AC3E}">
        <p14:creationId xmlns:p14="http://schemas.microsoft.com/office/powerpoint/2010/main" val="926134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767914" y="591670"/>
            <a:ext cx="9850344" cy="611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b="1" dirty="0">
                <a:solidFill>
                  <a:srgbClr val="9D3BFF"/>
                </a:solidFill>
              </a:rPr>
              <a:t>Risk </a:t>
            </a:r>
            <a:r>
              <a:rPr lang="tr-TR" altLang="tr-TR" b="1" dirty="0" smtClean="0">
                <a:solidFill>
                  <a:srgbClr val="9D3BFF"/>
                </a:solidFill>
              </a:rPr>
              <a:t>Yönetimi</a:t>
            </a:r>
          </a:p>
          <a:p>
            <a:pPr>
              <a:lnSpc>
                <a:spcPct val="115000"/>
              </a:lnSpc>
              <a:buNone/>
            </a:pPr>
            <a:r>
              <a:rPr lang="tr-TR" altLang="tr-TR" dirty="0" smtClean="0"/>
              <a:t>Zararın ortaya çıkma olasılığı yoksa risk de yoktur. Zararın ortaya çıkmasına neden olan etmenlerin tanımlanması risk analizi bakımından önemlidir.</a:t>
            </a:r>
          </a:p>
          <a:p>
            <a:pPr>
              <a:lnSpc>
                <a:spcPct val="115000"/>
              </a:lnSpc>
              <a:buNone/>
            </a:pPr>
            <a:r>
              <a:rPr lang="tr-TR" altLang="tr-TR" i="1" dirty="0" smtClean="0"/>
              <a:t>	</a:t>
            </a:r>
            <a:r>
              <a:rPr lang="tr-TR" altLang="tr-TR" dirty="0" smtClean="0"/>
              <a:t>Risk yönetiminin </a:t>
            </a:r>
            <a:r>
              <a:rPr lang="tr-TR" altLang="tr-TR" b="1" u="sng" dirty="0" smtClean="0"/>
              <a:t>temel amacı </a:t>
            </a:r>
            <a:r>
              <a:rPr lang="tr-TR" altLang="tr-TR" dirty="0" smtClean="0"/>
              <a:t>risklerin tanımlanmasını, büyüklüklerinin sayısal olarak ifade edilmesini ve risklerin gerçekleşmesi durumunda takip edilecek stratejilerin önceden belirlenmesini </a:t>
            </a:r>
            <a:r>
              <a:rPr lang="tr-TR" altLang="tr-TR" dirty="0" smtClean="0"/>
              <a:t>sağlamaktır.</a:t>
            </a:r>
            <a:endParaRPr lang="tr-TR" altLang="tr-TR" b="1" dirty="0">
              <a:solidFill>
                <a:srgbClr val="9D3BFF"/>
              </a:solidFill>
            </a:endParaRPr>
          </a:p>
        </p:txBody>
      </p:sp>
    </p:spTree>
    <p:extLst>
      <p:ext uri="{BB962C8B-B14F-4D97-AF65-F5344CB8AC3E}">
        <p14:creationId xmlns:p14="http://schemas.microsoft.com/office/powerpoint/2010/main" val="573132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311579" y="415553"/>
            <a:ext cx="10293233" cy="5256213"/>
          </a:xfrm>
        </p:spPr>
        <p:txBody>
          <a:bodyPr>
            <a:noAutofit/>
          </a:bodyPr>
          <a:lstStyle/>
          <a:p>
            <a:pPr eaLnBrk="1" hangingPunct="1">
              <a:lnSpc>
                <a:spcPct val="115000"/>
              </a:lnSpc>
              <a:spcBef>
                <a:spcPct val="20000"/>
              </a:spcBef>
            </a:pPr>
            <a:r>
              <a:rPr lang="tr-TR" altLang="tr-TR" sz="2400" b="1" dirty="0">
                <a:solidFill>
                  <a:schemeClr val="tx1"/>
                </a:solidFill>
                <a:latin typeface="Calibri" panose="020F0502020204030204" pitchFamily="34" charset="0"/>
              </a:rPr>
              <a:t>Afet Zararlarını Azaltma Sistemi = Risk Yönetimi</a:t>
            </a:r>
            <a:br>
              <a:rPr lang="tr-TR" altLang="tr-TR" sz="2400" b="1" dirty="0">
                <a:solidFill>
                  <a:schemeClr val="tx1"/>
                </a:solidFill>
                <a:latin typeface="Calibri" panose="020F0502020204030204" pitchFamily="34" charset="0"/>
              </a:rPr>
            </a:br>
            <a:r>
              <a:rPr lang="tr-TR" altLang="tr-TR" sz="1400" b="1" dirty="0">
                <a:solidFill>
                  <a:schemeClr val="tx1"/>
                </a:solidFill>
                <a:latin typeface="Calibri" panose="020F0502020204030204" pitchFamily="34" charset="0"/>
              </a:rPr>
              <a:t> </a:t>
            </a:r>
            <a:r>
              <a:rPr lang="tr-TR" altLang="tr-TR" sz="2400" b="1" dirty="0">
                <a:solidFill>
                  <a:schemeClr val="tx1"/>
                </a:solidFill>
                <a:latin typeface="Calibri" panose="020F0502020204030204" pitchFamily="34" charset="0"/>
              </a:rPr>
              <a:t/>
            </a:r>
            <a:br>
              <a:rPr lang="tr-TR" altLang="tr-TR" sz="2400" b="1" dirty="0">
                <a:solidFill>
                  <a:schemeClr val="tx1"/>
                </a:solidFill>
                <a:latin typeface="Calibri" panose="020F0502020204030204" pitchFamily="34" charset="0"/>
              </a:rPr>
            </a:br>
            <a:r>
              <a:rPr lang="tr-TR" altLang="tr-TR" sz="2400" b="1" dirty="0">
                <a:solidFill>
                  <a:schemeClr val="tx1"/>
                </a:solidFill>
                <a:latin typeface="Calibri" panose="020F0502020204030204" pitchFamily="34" charset="0"/>
              </a:rPr>
              <a:t>Afet Müdahale Sistemi = Afet Yönetimi</a:t>
            </a:r>
            <a:br>
              <a:rPr lang="tr-TR" altLang="tr-TR" sz="2400" b="1" dirty="0">
                <a:solidFill>
                  <a:schemeClr val="tx1"/>
                </a:solidFill>
                <a:latin typeface="Calibri" panose="020F0502020204030204" pitchFamily="34" charset="0"/>
              </a:rPr>
            </a:br>
            <a:r>
              <a:rPr lang="tr-TR" altLang="tr-TR" sz="1400" dirty="0">
                <a:solidFill>
                  <a:schemeClr val="tx1"/>
                </a:solidFill>
                <a:latin typeface="Calibri" panose="020F0502020204030204" pitchFamily="34" charset="0"/>
              </a:rPr>
              <a:t/>
            </a:r>
            <a:br>
              <a:rPr lang="tr-TR" altLang="tr-TR" sz="1400" dirty="0">
                <a:solidFill>
                  <a:schemeClr val="tx1"/>
                </a:solidFill>
                <a:latin typeface="Calibri" panose="020F0502020204030204" pitchFamily="34" charset="0"/>
              </a:rPr>
            </a:br>
            <a:r>
              <a:rPr lang="tr-TR" altLang="tr-TR" sz="2400" dirty="0">
                <a:solidFill>
                  <a:schemeClr val="tx1"/>
                </a:solidFill>
                <a:latin typeface="Calibri" panose="020F0502020204030204" pitchFamily="34" charset="0"/>
              </a:rPr>
              <a:t>Birbirini tamamlayan bu iki sistem, özellikle </a:t>
            </a:r>
            <a:r>
              <a:rPr lang="tr-TR" altLang="tr-TR" sz="2400" u="sng" dirty="0">
                <a:solidFill>
                  <a:schemeClr val="tx1"/>
                </a:solidFill>
                <a:latin typeface="Calibri" panose="020F0502020204030204" pitchFamily="34" charset="0"/>
              </a:rPr>
              <a:t>hedefler, kapsam ve kurumlaşma biçimleri </a:t>
            </a:r>
            <a:r>
              <a:rPr lang="tr-TR" altLang="tr-TR" sz="2400" dirty="0">
                <a:solidFill>
                  <a:schemeClr val="tx1"/>
                </a:solidFill>
                <a:latin typeface="Calibri" panose="020F0502020204030204" pitchFamily="34" charset="0"/>
              </a:rPr>
              <a:t>açısından farklılıklar taşımaktadır</a:t>
            </a:r>
            <a:r>
              <a:rPr lang="tr-TR" altLang="tr-TR" sz="2400" dirty="0" smtClean="0">
                <a:solidFill>
                  <a:schemeClr val="tx1"/>
                </a:solidFill>
                <a:latin typeface="Calibri" panose="020F0502020204030204" pitchFamily="34" charset="0"/>
              </a:rPr>
              <a:t>.</a:t>
            </a:r>
            <a:br>
              <a:rPr lang="tr-TR" altLang="tr-TR" sz="2400" dirty="0" smtClean="0">
                <a:solidFill>
                  <a:schemeClr val="tx1"/>
                </a:solidFill>
                <a:latin typeface="Calibri" panose="020F0502020204030204" pitchFamily="34" charset="0"/>
              </a:rPr>
            </a:br>
            <a:r>
              <a:rPr lang="tr-TR" altLang="tr-TR" sz="2400" dirty="0">
                <a:solidFill>
                  <a:schemeClr val="tx1"/>
                </a:solidFill>
                <a:latin typeface="Calibri" panose="020F0502020204030204" pitchFamily="34" charset="0"/>
              </a:rPr>
              <a:t/>
            </a:r>
            <a:br>
              <a:rPr lang="tr-TR" altLang="tr-TR" sz="2400" dirty="0">
                <a:solidFill>
                  <a:schemeClr val="tx1"/>
                </a:solidFill>
                <a:latin typeface="Calibri" panose="020F0502020204030204" pitchFamily="34" charset="0"/>
              </a:rPr>
            </a:br>
            <a:r>
              <a:rPr lang="tr-TR" altLang="tr-TR" sz="2400" dirty="0">
                <a:solidFill>
                  <a:schemeClr val="tx1"/>
                </a:solidFill>
                <a:latin typeface="Calibri" panose="020F0502020204030204" pitchFamily="34" charset="0"/>
              </a:rPr>
              <a:t>Afet ve risk yönetim sisteminin </a:t>
            </a:r>
            <a:r>
              <a:rPr lang="tr-TR" altLang="tr-TR" sz="2400" u="sng" dirty="0">
                <a:solidFill>
                  <a:schemeClr val="tx1"/>
                </a:solidFill>
                <a:latin typeface="Calibri" panose="020F0502020204030204" pitchFamily="34" charset="0"/>
              </a:rPr>
              <a:t>bütüncül</a:t>
            </a:r>
            <a:r>
              <a:rPr lang="tr-TR" altLang="tr-TR" sz="2400" dirty="0">
                <a:solidFill>
                  <a:schemeClr val="tx1"/>
                </a:solidFill>
                <a:latin typeface="Calibri" panose="020F0502020204030204" pitchFamily="34" charset="0"/>
              </a:rPr>
              <a:t> bir kapsama </a:t>
            </a:r>
            <a:r>
              <a:rPr lang="tr-TR" altLang="tr-TR" sz="2400" dirty="0" smtClean="0">
                <a:solidFill>
                  <a:schemeClr val="tx1"/>
                </a:solidFill>
                <a:latin typeface="Calibri" panose="020F0502020204030204" pitchFamily="34" charset="0"/>
              </a:rPr>
              <a:t>kavuşturulabilmesi için</a:t>
            </a:r>
            <a:r>
              <a:rPr lang="tr-TR" altLang="tr-TR" sz="2400" dirty="0">
                <a:solidFill>
                  <a:schemeClr val="tx1"/>
                </a:solidFill>
                <a:latin typeface="Calibri" panose="020F0502020204030204" pitchFamily="34" charset="0"/>
              </a:rPr>
              <a:t>, afet öncesi, esnası ve sonrasında, kısa ve uzun dönemlerde yerine </a:t>
            </a:r>
            <a:r>
              <a:rPr lang="tr-TR" altLang="tr-TR" sz="2400" dirty="0" smtClean="0">
                <a:solidFill>
                  <a:schemeClr val="tx1"/>
                </a:solidFill>
                <a:latin typeface="Calibri" panose="020F0502020204030204" pitchFamily="34" charset="0"/>
              </a:rPr>
              <a:t>getirilmesi gerekenlerin </a:t>
            </a:r>
            <a:r>
              <a:rPr lang="tr-TR" altLang="tr-TR" sz="2400" dirty="0">
                <a:solidFill>
                  <a:schemeClr val="tx1"/>
                </a:solidFill>
                <a:latin typeface="Calibri" panose="020F0502020204030204" pitchFamily="34" charset="0"/>
              </a:rPr>
              <a:t>hepsinin ayrıntılı biçimde tanımlanması çalışmalarının </a:t>
            </a:r>
            <a:r>
              <a:rPr lang="tr-TR" altLang="tr-TR" sz="2400" dirty="0" smtClean="0">
                <a:solidFill>
                  <a:schemeClr val="tx1"/>
                </a:solidFill>
                <a:latin typeface="Calibri" panose="020F0502020204030204" pitchFamily="34" charset="0"/>
              </a:rPr>
              <a:t>yapılması gerekmektedir</a:t>
            </a:r>
            <a:r>
              <a:rPr lang="tr-TR" altLang="tr-TR" sz="2400" dirty="0">
                <a:solidFill>
                  <a:schemeClr val="tx1"/>
                </a:solidFill>
                <a:latin typeface="Calibri" panose="020F0502020204030204" pitchFamily="34" charset="0"/>
              </a:rPr>
              <a:t>.</a:t>
            </a:r>
            <a:br>
              <a:rPr lang="tr-TR" altLang="tr-TR" sz="2400" dirty="0">
                <a:solidFill>
                  <a:schemeClr val="tx1"/>
                </a:solidFill>
                <a:latin typeface="Calibri" panose="020F0502020204030204" pitchFamily="34" charset="0"/>
              </a:rPr>
            </a:br>
            <a:r>
              <a:rPr lang="tr-TR" altLang="tr-TR" sz="2400" dirty="0">
                <a:solidFill>
                  <a:schemeClr val="tx1"/>
                </a:solidFill>
                <a:latin typeface="Calibri" panose="020F0502020204030204" pitchFamily="34" charset="0"/>
              </a:rPr>
              <a:t/>
            </a:r>
            <a:br>
              <a:rPr lang="tr-TR" altLang="tr-TR" sz="2400" dirty="0">
                <a:solidFill>
                  <a:schemeClr val="tx1"/>
                </a:solidFill>
                <a:latin typeface="Calibri" panose="020F0502020204030204" pitchFamily="34" charset="0"/>
              </a:rPr>
            </a:br>
            <a:r>
              <a:rPr lang="tr-TR" altLang="tr-TR" sz="2400" b="1" dirty="0">
                <a:solidFill>
                  <a:schemeClr val="tx1"/>
                </a:solidFill>
                <a:latin typeface="Calibri" panose="020F0502020204030204" pitchFamily="34" charset="0"/>
              </a:rPr>
              <a:t>Genel afet yaklaşımına </a:t>
            </a:r>
            <a:r>
              <a:rPr lang="tr-TR" altLang="tr-TR" sz="2400" dirty="0">
                <a:solidFill>
                  <a:schemeClr val="tx1"/>
                </a:solidFill>
                <a:latin typeface="Calibri" panose="020F0502020204030204" pitchFamily="34" charset="0"/>
              </a:rPr>
              <a:t>göre, </a:t>
            </a:r>
            <a:r>
              <a:rPr lang="tr-TR" altLang="tr-TR" sz="2400" u="sng" dirty="0">
                <a:solidFill>
                  <a:schemeClr val="tx1"/>
                </a:solidFill>
                <a:latin typeface="Calibri" panose="020F0502020204030204" pitchFamily="34" charset="0"/>
              </a:rPr>
              <a:t>“belirli bir parasal değerin üstünde yıkım ya da tahribat</a:t>
            </a:r>
            <a:r>
              <a:rPr lang="tr-TR" altLang="tr-TR" sz="2400" dirty="0">
                <a:solidFill>
                  <a:schemeClr val="tx1"/>
                </a:solidFill>
                <a:latin typeface="Calibri" panose="020F0502020204030204" pitchFamily="34" charset="0"/>
              </a:rPr>
              <a:t>” ve “</a:t>
            </a:r>
            <a:r>
              <a:rPr lang="tr-TR" altLang="tr-TR" sz="2400" u="sng" dirty="0">
                <a:solidFill>
                  <a:schemeClr val="tx1"/>
                </a:solidFill>
                <a:latin typeface="Calibri" panose="020F0502020204030204" pitchFamily="34" charset="0"/>
              </a:rPr>
              <a:t>belirli sayının üzerindeki ölüm ve yaralanmalar</a:t>
            </a:r>
            <a:r>
              <a:rPr lang="tr-TR" altLang="tr-TR" sz="2400" dirty="0">
                <a:solidFill>
                  <a:schemeClr val="tx1"/>
                </a:solidFill>
                <a:latin typeface="Calibri" panose="020F0502020204030204" pitchFamily="34" charset="0"/>
              </a:rPr>
              <a:t>” olması durumunda </a:t>
            </a:r>
            <a:r>
              <a:rPr lang="tr-TR" altLang="tr-TR" sz="2400" b="1" dirty="0">
                <a:solidFill>
                  <a:schemeClr val="tx1"/>
                </a:solidFill>
                <a:latin typeface="Calibri" panose="020F0502020204030204" pitchFamily="34" charset="0"/>
              </a:rPr>
              <a:t>afet veya felaketten söz edilebilir</a:t>
            </a:r>
            <a:r>
              <a:rPr lang="tr-TR" altLang="tr-TR" sz="2400" dirty="0">
                <a:solidFill>
                  <a:schemeClr val="tx1"/>
                </a:solidFill>
                <a:latin typeface="Calibri" panose="020F0502020204030204" pitchFamily="34" charset="0"/>
              </a:rPr>
              <a:t>.</a:t>
            </a:r>
          </a:p>
        </p:txBody>
      </p:sp>
      <p:sp>
        <p:nvSpPr>
          <p:cNvPr id="18435"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E161EF-B542-448B-ACB3-518703A212F2}" type="slidenum">
              <a:rPr lang="tr-TR" altLang="tr-TR">
                <a:solidFill>
                  <a:srgbClr val="FFFF00"/>
                </a:solidFill>
                <a:latin typeface="Arial Black" panose="020B0A04020102020204" pitchFamily="34" charset="0"/>
              </a:rPr>
              <a:pPr/>
              <a:t>17</a:t>
            </a:fld>
            <a:endParaRPr lang="tr-TR" altLang="tr-TR"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623508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36046" y="576917"/>
            <a:ext cx="10343577" cy="3240088"/>
          </a:xfrm>
        </p:spPr>
        <p:txBody>
          <a:bodyPr>
            <a:noAutofit/>
          </a:bodyPr>
          <a:lstStyle/>
          <a:p>
            <a:pPr marL="762000" indent="-762000">
              <a:lnSpc>
                <a:spcPct val="115000"/>
              </a:lnSpc>
              <a:spcBef>
                <a:spcPct val="20000"/>
              </a:spcBef>
            </a:pPr>
            <a:r>
              <a:rPr lang="tr-TR" altLang="tr-TR" sz="2400" b="1" dirty="0">
                <a:solidFill>
                  <a:schemeClr val="tx1"/>
                </a:solidFill>
              </a:rPr>
              <a:t>Afetlerin büyüklüğüne etki eden önemli faktörler:</a:t>
            </a:r>
            <a:r>
              <a:rPr lang="tr-TR" altLang="tr-TR" sz="2000" b="1" dirty="0">
                <a:solidFill>
                  <a:schemeClr val="tx1"/>
                </a:solidFill>
              </a:rPr>
              <a:t/>
            </a:r>
            <a:br>
              <a:rPr lang="tr-TR" altLang="tr-TR" sz="2000" b="1" dirty="0">
                <a:solidFill>
                  <a:schemeClr val="tx1"/>
                </a:solidFill>
              </a:rPr>
            </a:br>
            <a:r>
              <a:rPr lang="tr-TR" altLang="tr-TR" sz="2000" b="1" dirty="0">
                <a:solidFill>
                  <a:schemeClr val="tx1"/>
                </a:solidFill>
              </a:rPr>
              <a:t/>
            </a:r>
            <a:br>
              <a:rPr lang="tr-TR" altLang="tr-TR" sz="2000" b="1" dirty="0">
                <a:solidFill>
                  <a:schemeClr val="tx1"/>
                </a:solidFill>
              </a:rPr>
            </a:br>
            <a:r>
              <a:rPr lang="tr-TR" altLang="tr-TR" sz="2000" b="1" dirty="0">
                <a:solidFill>
                  <a:schemeClr val="tx1"/>
                </a:solidFill>
              </a:rPr>
              <a:t>1. </a:t>
            </a:r>
            <a:r>
              <a:rPr lang="tr-TR" altLang="tr-TR" sz="2000" dirty="0">
                <a:solidFill>
                  <a:schemeClr val="tx1"/>
                </a:solidFill>
              </a:rPr>
              <a:t>Afetin fiziksel büyüklüğü,</a:t>
            </a:r>
            <a:br>
              <a:rPr lang="tr-TR" altLang="tr-TR" sz="2000" dirty="0">
                <a:solidFill>
                  <a:schemeClr val="tx1"/>
                </a:solidFill>
              </a:rPr>
            </a:br>
            <a:r>
              <a:rPr lang="tr-TR" altLang="tr-TR" sz="2000" b="1" dirty="0">
                <a:solidFill>
                  <a:schemeClr val="tx1"/>
                </a:solidFill>
              </a:rPr>
              <a:t>2. </a:t>
            </a:r>
            <a:r>
              <a:rPr lang="tr-TR" altLang="tr-TR" sz="2000" dirty="0">
                <a:solidFill>
                  <a:schemeClr val="tx1"/>
                </a:solidFill>
              </a:rPr>
              <a:t>Afetin yoğun yerleşim yerlerine uzaklığı,</a:t>
            </a:r>
            <a:br>
              <a:rPr lang="tr-TR" altLang="tr-TR" sz="2000" dirty="0">
                <a:solidFill>
                  <a:schemeClr val="tx1"/>
                </a:solidFill>
              </a:rPr>
            </a:br>
            <a:r>
              <a:rPr lang="tr-TR" altLang="tr-TR" sz="2000" b="1" dirty="0">
                <a:solidFill>
                  <a:schemeClr val="tx1"/>
                </a:solidFill>
              </a:rPr>
              <a:t>3. </a:t>
            </a:r>
            <a:r>
              <a:rPr lang="tr-TR" altLang="tr-TR" sz="2000" dirty="0">
                <a:solidFill>
                  <a:schemeClr val="tx1"/>
                </a:solidFill>
              </a:rPr>
              <a:t>Bölgenin </a:t>
            </a:r>
            <a:r>
              <a:rPr lang="tr-TR" altLang="tr-TR" sz="2000" dirty="0" err="1">
                <a:solidFill>
                  <a:schemeClr val="tx1"/>
                </a:solidFill>
              </a:rPr>
              <a:t>sosyo</a:t>
            </a:r>
            <a:r>
              <a:rPr lang="tr-TR" altLang="tr-TR" sz="2000" dirty="0">
                <a:solidFill>
                  <a:schemeClr val="tx1"/>
                </a:solidFill>
              </a:rPr>
              <a:t>-ekonomik yapısı,</a:t>
            </a:r>
            <a:br>
              <a:rPr lang="tr-TR" altLang="tr-TR" sz="2000" dirty="0">
                <a:solidFill>
                  <a:schemeClr val="tx1"/>
                </a:solidFill>
              </a:rPr>
            </a:br>
            <a:r>
              <a:rPr lang="tr-TR" altLang="tr-TR" sz="2000" b="1" dirty="0">
                <a:solidFill>
                  <a:schemeClr val="tx1"/>
                </a:solidFill>
              </a:rPr>
              <a:t>4. </a:t>
            </a:r>
            <a:r>
              <a:rPr lang="tr-TR" altLang="tr-TR" sz="2000" dirty="0">
                <a:solidFill>
                  <a:schemeClr val="tx1"/>
                </a:solidFill>
              </a:rPr>
              <a:t>Bölgenin demografik yoğunluğu,</a:t>
            </a:r>
            <a:br>
              <a:rPr lang="tr-TR" altLang="tr-TR" sz="2000" dirty="0">
                <a:solidFill>
                  <a:schemeClr val="tx1"/>
                </a:solidFill>
              </a:rPr>
            </a:br>
            <a:r>
              <a:rPr lang="tr-TR" altLang="tr-TR" sz="2000" b="1" dirty="0">
                <a:solidFill>
                  <a:schemeClr val="tx1"/>
                </a:solidFill>
              </a:rPr>
              <a:t>5. </a:t>
            </a:r>
            <a:r>
              <a:rPr lang="tr-TR" altLang="tr-TR" sz="2000" dirty="0">
                <a:solidFill>
                  <a:schemeClr val="tx1"/>
                </a:solidFill>
              </a:rPr>
              <a:t>Tehlikeli bölgelerdeki hızlı ve denetimsiz kentleşme ve sanayileşme,</a:t>
            </a:r>
            <a:br>
              <a:rPr lang="tr-TR" altLang="tr-TR" sz="2000" dirty="0">
                <a:solidFill>
                  <a:schemeClr val="tx1"/>
                </a:solidFill>
              </a:rPr>
            </a:br>
            <a:r>
              <a:rPr lang="tr-TR" altLang="tr-TR" sz="2000" b="1" dirty="0">
                <a:solidFill>
                  <a:schemeClr val="tx1"/>
                </a:solidFill>
              </a:rPr>
              <a:t>6. </a:t>
            </a:r>
            <a:r>
              <a:rPr lang="tr-TR" altLang="tr-TR" sz="2000" dirty="0">
                <a:solidFill>
                  <a:schemeClr val="tx1"/>
                </a:solidFill>
              </a:rPr>
              <a:t>Ormanların, kıyıların ve çevrenin tahribi veya hatalı kullanımı,</a:t>
            </a:r>
            <a:br>
              <a:rPr lang="tr-TR" altLang="tr-TR" sz="2000" dirty="0">
                <a:solidFill>
                  <a:schemeClr val="tx1"/>
                </a:solidFill>
              </a:rPr>
            </a:br>
            <a:r>
              <a:rPr lang="tr-TR" altLang="tr-TR" sz="2000" b="1" dirty="0">
                <a:solidFill>
                  <a:schemeClr val="tx1"/>
                </a:solidFill>
              </a:rPr>
              <a:t>7. </a:t>
            </a:r>
            <a:r>
              <a:rPr lang="tr-TR" altLang="tr-TR" sz="2000" dirty="0">
                <a:solidFill>
                  <a:schemeClr val="tx1"/>
                </a:solidFill>
              </a:rPr>
              <a:t>Bilgisizlik ve eğitim noksanlığı,</a:t>
            </a:r>
            <a:br>
              <a:rPr lang="tr-TR" altLang="tr-TR" sz="2000" dirty="0">
                <a:solidFill>
                  <a:schemeClr val="tx1"/>
                </a:solidFill>
              </a:rPr>
            </a:br>
            <a:r>
              <a:rPr lang="tr-TR" altLang="tr-TR" sz="2000" b="1" dirty="0">
                <a:solidFill>
                  <a:schemeClr val="tx1"/>
                </a:solidFill>
              </a:rPr>
              <a:t>8. </a:t>
            </a:r>
            <a:r>
              <a:rPr lang="tr-TR" altLang="tr-TR" sz="2000" dirty="0">
                <a:solidFill>
                  <a:schemeClr val="tx1"/>
                </a:solidFill>
              </a:rPr>
              <a:t>Yerleşim yerlerinde toplumun afet olayına karşı önceden alabildiği koruyucu ve önleyici önlemlerin ulaşabildiği düzey</a:t>
            </a:r>
          </a:p>
        </p:txBody>
      </p:sp>
      <p:sp>
        <p:nvSpPr>
          <p:cNvPr id="19464"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C7E97C-823F-4CFB-97CD-37114B1C56AF}" type="slidenum">
              <a:rPr lang="tr-TR" altLang="tr-TR">
                <a:latin typeface="Arial Black" panose="020B0A04020102020204" pitchFamily="34" charset="0"/>
              </a:rPr>
              <a:pPr/>
              <a:t>18</a:t>
            </a:fld>
            <a:endParaRPr lang="tr-TR" altLang="tr-TR" dirty="0">
              <a:latin typeface="Arial Black" panose="020B0A04020102020204" pitchFamily="34" charset="0"/>
            </a:endParaRPr>
          </a:p>
        </p:txBody>
      </p:sp>
      <p:sp>
        <p:nvSpPr>
          <p:cNvPr id="19459" name="Text Box 3"/>
          <p:cNvSpPr txBox="1">
            <a:spLocks noChangeArrowheads="1"/>
          </p:cNvSpPr>
          <p:nvPr/>
        </p:nvSpPr>
        <p:spPr bwMode="auto">
          <a:xfrm>
            <a:off x="1311579" y="4655205"/>
            <a:ext cx="10468044" cy="182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115000"/>
              </a:lnSpc>
              <a:spcBef>
                <a:spcPct val="10000"/>
              </a:spcBef>
              <a:buClrTx/>
              <a:buSzTx/>
              <a:buFontTx/>
              <a:buNone/>
            </a:pPr>
            <a:r>
              <a:rPr lang="tr-TR" altLang="tr-TR" sz="2400" dirty="0"/>
              <a:t>Yerleşim yerlerinde insan faaliyetleri ile afetlerin büyüklük ve etkileri arasında doğrudan bir ilişki vardır. </a:t>
            </a:r>
          </a:p>
          <a:p>
            <a:pPr eaLnBrk="1" hangingPunct="1">
              <a:lnSpc>
                <a:spcPct val="115000"/>
              </a:lnSpc>
              <a:spcBef>
                <a:spcPct val="10000"/>
              </a:spcBef>
              <a:buClrTx/>
              <a:buSzTx/>
              <a:buFontTx/>
              <a:buNone/>
            </a:pPr>
            <a:r>
              <a:rPr lang="tr-TR" altLang="tr-TR" sz="2400" b="1" dirty="0" smtClean="0">
                <a:solidFill>
                  <a:srgbClr val="008080"/>
                </a:solidFill>
              </a:rPr>
              <a:t>İnsan </a:t>
            </a:r>
            <a:r>
              <a:rPr lang="tr-TR" altLang="tr-TR" sz="2400" b="1" dirty="0">
                <a:solidFill>
                  <a:srgbClr val="008080"/>
                </a:solidFill>
              </a:rPr>
              <a:t>faaliyetlerindeki gelişmeler </a:t>
            </a:r>
            <a:r>
              <a:rPr lang="tr-TR" altLang="tr-TR" sz="2400" b="1" dirty="0"/>
              <a:t>olumlu yönde ise </a:t>
            </a:r>
            <a:r>
              <a:rPr lang="tr-TR" altLang="tr-TR" sz="2400" b="1" dirty="0">
                <a:solidFill>
                  <a:srgbClr val="008080"/>
                </a:solidFill>
              </a:rPr>
              <a:t>afetlerin büyüklük ve etkisi </a:t>
            </a:r>
            <a:r>
              <a:rPr lang="tr-TR" altLang="tr-TR" sz="2400" b="1" dirty="0">
                <a:solidFill>
                  <a:srgbClr val="CC0099"/>
                </a:solidFill>
              </a:rPr>
              <a:t>azalmakta</a:t>
            </a:r>
            <a:r>
              <a:rPr lang="tr-TR" altLang="tr-TR" sz="2400" b="1" dirty="0">
                <a:solidFill>
                  <a:srgbClr val="008080"/>
                </a:solidFill>
              </a:rPr>
              <a:t>, </a:t>
            </a:r>
            <a:r>
              <a:rPr lang="tr-TR" altLang="tr-TR" sz="2400" b="1" dirty="0"/>
              <a:t>aksi yönde </a:t>
            </a:r>
            <a:r>
              <a:rPr lang="tr-TR" altLang="tr-TR" sz="2400" b="1" dirty="0">
                <a:solidFill>
                  <a:srgbClr val="008080"/>
                </a:solidFill>
              </a:rPr>
              <a:t>ise </a:t>
            </a:r>
            <a:r>
              <a:rPr lang="tr-TR" altLang="tr-TR" sz="2400" b="1" dirty="0">
                <a:solidFill>
                  <a:srgbClr val="CC0099"/>
                </a:solidFill>
              </a:rPr>
              <a:t>artmakta</a:t>
            </a:r>
            <a:r>
              <a:rPr lang="tr-TR" altLang="tr-TR" sz="2400" b="1" dirty="0">
                <a:solidFill>
                  <a:srgbClr val="008080"/>
                </a:solidFill>
              </a:rPr>
              <a:t>dır.</a:t>
            </a:r>
          </a:p>
        </p:txBody>
      </p:sp>
      <p:sp>
        <p:nvSpPr>
          <p:cNvPr id="19460" name="3 Metin kutusu"/>
          <p:cNvSpPr txBox="1">
            <a:spLocks noChangeArrowheads="1"/>
          </p:cNvSpPr>
          <p:nvPr/>
        </p:nvSpPr>
        <p:spPr bwMode="auto">
          <a:xfrm>
            <a:off x="921695" y="1571302"/>
            <a:ext cx="935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1800" dirty="0">
                <a:solidFill>
                  <a:srgbClr val="800080"/>
                </a:solidFill>
              </a:rPr>
              <a:t>Doğal</a:t>
            </a:r>
          </a:p>
        </p:txBody>
      </p:sp>
      <p:sp>
        <p:nvSpPr>
          <p:cNvPr id="19461" name="4 Metin kutusu"/>
          <p:cNvSpPr txBox="1">
            <a:spLocks noChangeArrowheads="1"/>
          </p:cNvSpPr>
          <p:nvPr/>
        </p:nvSpPr>
        <p:spPr bwMode="auto">
          <a:xfrm>
            <a:off x="852955" y="2935175"/>
            <a:ext cx="1079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1800" dirty="0">
                <a:solidFill>
                  <a:srgbClr val="800080"/>
                </a:solidFill>
              </a:rPr>
              <a:t>İnsan Kaynaklı</a:t>
            </a:r>
          </a:p>
        </p:txBody>
      </p:sp>
      <p:sp>
        <p:nvSpPr>
          <p:cNvPr id="6" name="5 Sol Ayraç"/>
          <p:cNvSpPr/>
          <p:nvPr/>
        </p:nvSpPr>
        <p:spPr>
          <a:xfrm>
            <a:off x="1872656" y="1464193"/>
            <a:ext cx="155376" cy="513466"/>
          </a:xfrm>
          <a:prstGeom prst="leftBrace">
            <a:avLst>
              <a:gd name="adj1" fmla="val 25116"/>
              <a:gd name="adj2" fmla="val 56047"/>
            </a:avLst>
          </a:prstGeom>
          <a:solidFill>
            <a:schemeClr val="bg1"/>
          </a:solidFill>
          <a:ln>
            <a:solidFill>
              <a:srgbClr val="FF0000"/>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tr-TR">
              <a:ln>
                <a:solidFill>
                  <a:srgbClr val="FF0000"/>
                </a:solidFill>
              </a:ln>
            </a:endParaRPr>
          </a:p>
        </p:txBody>
      </p:sp>
      <p:sp>
        <p:nvSpPr>
          <p:cNvPr id="7" name="6 Sol Ayraç"/>
          <p:cNvSpPr/>
          <p:nvPr/>
        </p:nvSpPr>
        <p:spPr>
          <a:xfrm>
            <a:off x="1856732" y="2082903"/>
            <a:ext cx="160386" cy="2193261"/>
          </a:xfrm>
          <a:prstGeom prst="leftBrace">
            <a:avLst>
              <a:gd name="adj1" fmla="val 54981"/>
              <a:gd name="adj2" fmla="val 56047"/>
            </a:avLst>
          </a:prstGeom>
          <a:solidFill>
            <a:schemeClr val="bg1"/>
          </a:solidFill>
          <a:ln>
            <a:solidFill>
              <a:srgbClr val="FF0000"/>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tr-TR">
              <a:ln>
                <a:solidFill>
                  <a:srgbClr val="FF0000"/>
                </a:solidFill>
              </a:ln>
            </a:endParaRPr>
          </a:p>
        </p:txBody>
      </p:sp>
    </p:spTree>
    <p:extLst>
      <p:ext uri="{BB962C8B-B14F-4D97-AF65-F5344CB8AC3E}">
        <p14:creationId xmlns:p14="http://schemas.microsoft.com/office/powerpoint/2010/main" val="1950476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052638" y="179388"/>
            <a:ext cx="8229600" cy="1100138"/>
          </a:xfrm>
        </p:spPr>
        <p:txBody>
          <a:bodyPr>
            <a:normAutofit fontScale="90000"/>
          </a:bodyPr>
          <a:lstStyle/>
          <a:p>
            <a:pPr eaLnBrk="1" hangingPunct="1"/>
            <a:r>
              <a:rPr lang="tr-TR" altLang="tr-TR" b="1" i="1" dirty="0">
                <a:solidFill>
                  <a:schemeClr val="tx1"/>
                </a:solidFill>
              </a:rPr>
              <a:t>AFET VE RİSK YÖNETİMİ</a:t>
            </a:r>
            <a:r>
              <a:rPr lang="tr-TR" altLang="tr-TR" sz="2000" b="1" i="1" dirty="0"/>
              <a:t/>
            </a:r>
            <a:br>
              <a:rPr lang="tr-TR" altLang="tr-TR" sz="2000" b="1" i="1" dirty="0"/>
            </a:br>
            <a:r>
              <a:rPr lang="tr-TR" altLang="tr-TR" sz="3100" b="1" i="1" dirty="0" smtClean="0">
                <a:solidFill>
                  <a:schemeClr val="tx2"/>
                </a:solidFill>
              </a:rPr>
              <a:t>Kavramsal </a:t>
            </a:r>
            <a:r>
              <a:rPr lang="tr-TR" altLang="tr-TR" sz="3100" b="1" i="1" dirty="0">
                <a:solidFill>
                  <a:schemeClr val="tx2"/>
                </a:solidFill>
              </a:rPr>
              <a:t>Boyut ve Tanımlar</a:t>
            </a:r>
          </a:p>
        </p:txBody>
      </p:sp>
      <p:sp>
        <p:nvSpPr>
          <p:cNvPr id="5123" name="Rectangle 4"/>
          <p:cNvSpPr>
            <a:spLocks noGrp="1" noChangeArrowheads="1"/>
          </p:cNvSpPr>
          <p:nvPr>
            <p:ph idx="1"/>
          </p:nvPr>
        </p:nvSpPr>
        <p:spPr>
          <a:xfrm>
            <a:off x="921695" y="1279525"/>
            <a:ext cx="10824882" cy="5390215"/>
          </a:xfrm>
        </p:spPr>
        <p:txBody>
          <a:bodyPr>
            <a:normAutofit/>
          </a:bodyPr>
          <a:lstStyle/>
          <a:p>
            <a:pPr eaLnBrk="1" hangingPunct="1">
              <a:buFont typeface="Wingdings" panose="05000000000000000000" pitchFamily="2" charset="2"/>
              <a:buNone/>
            </a:pPr>
            <a:r>
              <a:rPr lang="tr-TR" altLang="tr-TR" sz="2000" b="1" dirty="0">
                <a:solidFill>
                  <a:srgbClr val="9D3BFF"/>
                </a:solidFill>
              </a:rPr>
              <a:t>Afet:</a:t>
            </a:r>
            <a:r>
              <a:rPr lang="tr-TR" altLang="tr-TR" sz="2000" dirty="0" smtClean="0"/>
              <a:t> </a:t>
            </a:r>
            <a:r>
              <a:rPr lang="tr-TR" altLang="tr-TR" sz="2000" dirty="0"/>
              <a:t>Doğanın sebep olduğu yıkım, kıran.</a:t>
            </a:r>
          </a:p>
          <a:p>
            <a:pPr eaLnBrk="1" hangingPunct="1">
              <a:buFont typeface="Wingdings" panose="05000000000000000000" pitchFamily="2" charset="2"/>
              <a:buNone/>
            </a:pPr>
            <a:r>
              <a:rPr lang="tr-TR" altLang="tr-TR" sz="2000" dirty="0"/>
              <a:t>	Afet, </a:t>
            </a:r>
            <a:r>
              <a:rPr lang="tr-TR" altLang="tr-TR" sz="2000" b="1" dirty="0"/>
              <a:t>insan toplulukları ve yerleşim alanları </a:t>
            </a:r>
            <a:r>
              <a:rPr lang="tr-TR" altLang="tr-TR" sz="2000" dirty="0"/>
              <a:t>üzerinde fiziksel, psikolojik, ekonomik ve sosyal kayıplar meydana getiren, normal yaşamı ve insan faaliyetlerini bozarak veya kesintiye uğratarak sosyal altyapıyı tahrip eden ve toplulukları etkileyen, doğal, teknolojik veya insan yapısı kökenli olaylardır.</a:t>
            </a:r>
          </a:p>
        </p:txBody>
      </p:sp>
      <p:sp>
        <p:nvSpPr>
          <p:cNvPr id="5129"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124C1F-25FE-4C70-9253-B27B717830EE}" type="slidenum">
              <a:rPr lang="tr-TR" altLang="tr-TR">
                <a:latin typeface="Arial Black" panose="020B0A04020102020204" pitchFamily="34" charset="0"/>
              </a:rPr>
              <a:pPr/>
              <a:t>2</a:t>
            </a:fld>
            <a:endParaRPr lang="tr-TR" altLang="tr-TR">
              <a:latin typeface="Arial Black" panose="020B0A04020102020204" pitchFamily="34" charset="0"/>
            </a:endParaRPr>
          </a:p>
        </p:txBody>
      </p:sp>
      <p:sp>
        <p:nvSpPr>
          <p:cNvPr id="5124" name="Text Box 5"/>
          <p:cNvSpPr txBox="1">
            <a:spLocks noChangeArrowheads="1"/>
          </p:cNvSpPr>
          <p:nvPr/>
        </p:nvSpPr>
        <p:spPr bwMode="auto">
          <a:xfrm>
            <a:off x="1311580" y="3789363"/>
            <a:ext cx="463996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2000" b="1" dirty="0">
                <a:solidFill>
                  <a:srgbClr val="800080"/>
                </a:solidFill>
              </a:rPr>
              <a:t>Ani Gelişen Afetler</a:t>
            </a:r>
          </a:p>
          <a:p>
            <a:pPr eaLnBrk="1" hangingPunct="1">
              <a:spcBef>
                <a:spcPct val="30000"/>
              </a:spcBef>
              <a:buClrTx/>
              <a:buSzTx/>
              <a:buFontTx/>
              <a:buNone/>
            </a:pPr>
            <a:r>
              <a:rPr lang="tr-TR" altLang="tr-TR" sz="2000" dirty="0">
                <a:solidFill>
                  <a:srgbClr val="CC0099"/>
                </a:solidFill>
              </a:rPr>
              <a:t>Volkanik patlamalar	Deprem</a:t>
            </a:r>
          </a:p>
          <a:p>
            <a:pPr eaLnBrk="1" hangingPunct="1">
              <a:spcBef>
                <a:spcPct val="30000"/>
              </a:spcBef>
              <a:buClrTx/>
              <a:buSzTx/>
              <a:buFontTx/>
              <a:buNone/>
            </a:pPr>
            <a:r>
              <a:rPr lang="tr-TR" altLang="tr-TR" sz="2000" dirty="0">
                <a:solidFill>
                  <a:srgbClr val="CC0099"/>
                </a:solidFill>
              </a:rPr>
              <a:t>Su baskını		Çığ</a:t>
            </a:r>
          </a:p>
          <a:p>
            <a:pPr eaLnBrk="1" hangingPunct="1">
              <a:spcBef>
                <a:spcPct val="30000"/>
              </a:spcBef>
              <a:buClrTx/>
              <a:buSzTx/>
              <a:buFontTx/>
              <a:buNone/>
            </a:pPr>
            <a:r>
              <a:rPr lang="tr-TR" altLang="tr-TR" sz="2000" dirty="0">
                <a:solidFill>
                  <a:srgbClr val="CC0099"/>
                </a:solidFill>
              </a:rPr>
              <a:t>Fırtına 		</a:t>
            </a:r>
            <a:r>
              <a:rPr lang="tr-TR" altLang="tr-TR" sz="2000" dirty="0" smtClean="0">
                <a:solidFill>
                  <a:srgbClr val="CC0099"/>
                </a:solidFill>
              </a:rPr>
              <a:t>	Tayfun</a:t>
            </a:r>
            <a:endParaRPr lang="tr-TR" altLang="tr-TR" sz="2000" dirty="0">
              <a:solidFill>
                <a:srgbClr val="CC0099"/>
              </a:solidFill>
            </a:endParaRPr>
          </a:p>
          <a:p>
            <a:pPr eaLnBrk="1" hangingPunct="1">
              <a:spcBef>
                <a:spcPct val="30000"/>
              </a:spcBef>
              <a:buClrTx/>
              <a:buSzTx/>
              <a:buFontTx/>
              <a:buNone/>
            </a:pPr>
            <a:r>
              <a:rPr lang="tr-TR" altLang="tr-TR" sz="2000" dirty="0">
                <a:solidFill>
                  <a:srgbClr val="CC0099"/>
                </a:solidFill>
              </a:rPr>
              <a:t>Hortum		vb.</a:t>
            </a:r>
          </a:p>
        </p:txBody>
      </p:sp>
      <p:sp>
        <p:nvSpPr>
          <p:cNvPr id="5125" name="Text Box 6"/>
          <p:cNvSpPr txBox="1">
            <a:spLocks noChangeArrowheads="1"/>
          </p:cNvSpPr>
          <p:nvPr/>
        </p:nvSpPr>
        <p:spPr bwMode="auto">
          <a:xfrm>
            <a:off x="6022008" y="3773206"/>
            <a:ext cx="5579139" cy="1908215"/>
          </a:xfrm>
          <a:prstGeom prst="rect">
            <a:avLst/>
          </a:prstGeom>
          <a:noFill/>
          <a:ln w="9525">
            <a:noFill/>
            <a:miter lim="800000"/>
            <a:headEnd/>
            <a:tailEnd/>
          </a:ln>
        </p:spPr>
        <p:txBody>
          <a:bodyPr wrap="square">
            <a:spAutoFit/>
          </a:bodyPr>
          <a:lstStyle/>
          <a:p>
            <a:pPr eaLnBrk="1" hangingPunct="1">
              <a:spcBef>
                <a:spcPct val="50000"/>
              </a:spcBef>
              <a:defRPr/>
            </a:pPr>
            <a:r>
              <a:rPr lang="tr-TR" sz="2000" b="1" dirty="0">
                <a:solidFill>
                  <a:schemeClr val="accent6">
                    <a:lumMod val="50000"/>
                  </a:schemeClr>
                </a:solidFill>
                <a:latin typeface="Arial" charset="0"/>
              </a:rPr>
              <a:t>Yavaş Gelişen Afetler</a:t>
            </a:r>
          </a:p>
          <a:p>
            <a:pPr eaLnBrk="1" hangingPunct="1">
              <a:spcBef>
                <a:spcPct val="30000"/>
              </a:spcBef>
              <a:defRPr/>
            </a:pPr>
            <a:r>
              <a:rPr lang="tr-TR" sz="2000" dirty="0">
                <a:solidFill>
                  <a:schemeClr val="accent6">
                    <a:lumMod val="75000"/>
                  </a:schemeClr>
                </a:solidFill>
                <a:latin typeface="Arial" charset="0"/>
              </a:rPr>
              <a:t>Çevre kirlenmesi	Kuraklık</a:t>
            </a:r>
          </a:p>
          <a:p>
            <a:pPr eaLnBrk="1" hangingPunct="1">
              <a:spcBef>
                <a:spcPct val="30000"/>
              </a:spcBef>
              <a:defRPr/>
            </a:pPr>
            <a:r>
              <a:rPr lang="tr-TR" sz="2000" dirty="0">
                <a:solidFill>
                  <a:schemeClr val="accent6">
                    <a:lumMod val="75000"/>
                  </a:schemeClr>
                </a:solidFill>
                <a:latin typeface="Arial" charset="0"/>
              </a:rPr>
              <a:t>Ormansızlaşma 	Erozyon</a:t>
            </a:r>
          </a:p>
          <a:p>
            <a:pPr eaLnBrk="1" hangingPunct="1">
              <a:spcBef>
                <a:spcPct val="30000"/>
              </a:spcBef>
              <a:defRPr/>
            </a:pPr>
            <a:r>
              <a:rPr lang="tr-TR" sz="2000" dirty="0">
                <a:solidFill>
                  <a:schemeClr val="accent6">
                    <a:lumMod val="75000"/>
                  </a:schemeClr>
                </a:solidFill>
                <a:latin typeface="Arial" charset="0"/>
              </a:rPr>
              <a:t>Çöp faciaları 	</a:t>
            </a:r>
            <a:r>
              <a:rPr lang="tr-TR" sz="2000" dirty="0" smtClean="0">
                <a:solidFill>
                  <a:schemeClr val="accent6">
                    <a:lumMod val="75000"/>
                  </a:schemeClr>
                </a:solidFill>
                <a:latin typeface="Arial" charset="0"/>
              </a:rPr>
              <a:t>	Deniz </a:t>
            </a:r>
            <a:r>
              <a:rPr lang="tr-TR" sz="2000" dirty="0">
                <a:solidFill>
                  <a:schemeClr val="accent6">
                    <a:lumMod val="75000"/>
                  </a:schemeClr>
                </a:solidFill>
                <a:latin typeface="Arial" charset="0"/>
              </a:rPr>
              <a:t>suyu yükselmesi</a:t>
            </a:r>
            <a:r>
              <a:rPr lang="tr-TR" sz="2000" dirty="0">
                <a:solidFill>
                  <a:srgbClr val="CC0099"/>
                </a:solidFill>
                <a:latin typeface="Arial" charset="0"/>
              </a:rPr>
              <a:t>	</a:t>
            </a:r>
          </a:p>
        </p:txBody>
      </p:sp>
      <p:sp>
        <p:nvSpPr>
          <p:cNvPr id="5126" name="Line 8"/>
          <p:cNvSpPr>
            <a:spLocks noChangeShapeType="1"/>
          </p:cNvSpPr>
          <p:nvPr/>
        </p:nvSpPr>
        <p:spPr bwMode="auto">
          <a:xfrm>
            <a:off x="5880101" y="3213101"/>
            <a:ext cx="2080558" cy="560105"/>
          </a:xfrm>
          <a:prstGeom prst="line">
            <a:avLst/>
          </a:prstGeom>
          <a:noFill/>
          <a:ln w="25400">
            <a:solidFill>
              <a:srgbClr val="9933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127" name="Line 9"/>
          <p:cNvSpPr>
            <a:spLocks noChangeShapeType="1"/>
          </p:cNvSpPr>
          <p:nvPr/>
        </p:nvSpPr>
        <p:spPr bwMode="auto">
          <a:xfrm flipH="1">
            <a:off x="2855915" y="3213101"/>
            <a:ext cx="2735260" cy="576261"/>
          </a:xfrm>
          <a:prstGeom prst="line">
            <a:avLst/>
          </a:prstGeom>
          <a:noFill/>
          <a:ln w="25400">
            <a:solidFill>
              <a:srgbClr val="9933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128" name="Text Box 10"/>
          <p:cNvSpPr txBox="1">
            <a:spLocks noChangeArrowheads="1"/>
          </p:cNvSpPr>
          <p:nvPr/>
        </p:nvSpPr>
        <p:spPr bwMode="auto">
          <a:xfrm>
            <a:off x="4453686" y="5385187"/>
            <a:ext cx="45354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Char char="•"/>
            </a:pPr>
            <a:r>
              <a:rPr lang="tr-TR" altLang="tr-TR" sz="1800" dirty="0"/>
              <a:t>Jeolojik ve </a:t>
            </a:r>
            <a:r>
              <a:rPr lang="tr-TR" altLang="tr-TR" sz="1800" dirty="0" err="1"/>
              <a:t>Jeoteknik</a:t>
            </a:r>
            <a:r>
              <a:rPr lang="tr-TR" altLang="tr-TR" sz="1800" dirty="0"/>
              <a:t> Kökenli</a:t>
            </a:r>
          </a:p>
          <a:p>
            <a:pPr eaLnBrk="1" hangingPunct="1">
              <a:spcBef>
                <a:spcPct val="50000"/>
              </a:spcBef>
              <a:buClrTx/>
              <a:buSzTx/>
              <a:buFontTx/>
              <a:buChar char="•"/>
            </a:pPr>
            <a:r>
              <a:rPr lang="tr-TR" altLang="tr-TR" sz="1800" dirty="0"/>
              <a:t>Meteorolojik Kökenli</a:t>
            </a:r>
          </a:p>
          <a:p>
            <a:pPr eaLnBrk="1" hangingPunct="1">
              <a:spcBef>
                <a:spcPct val="50000"/>
              </a:spcBef>
              <a:buClrTx/>
              <a:buSzTx/>
              <a:buFontTx/>
              <a:buChar char="•"/>
            </a:pPr>
            <a:r>
              <a:rPr lang="tr-TR" altLang="tr-TR" sz="1800" dirty="0"/>
              <a:t>Teknolojik ve İnsan Yapısı Kökenli</a:t>
            </a:r>
          </a:p>
        </p:txBody>
      </p:sp>
    </p:spTree>
    <p:extLst>
      <p:ext uri="{BB962C8B-B14F-4D97-AF65-F5344CB8AC3E}">
        <p14:creationId xmlns:p14="http://schemas.microsoft.com/office/powerpoint/2010/main" val="3797665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body" sz="half" idx="1"/>
          </p:nvPr>
        </p:nvSpPr>
        <p:spPr>
          <a:xfrm>
            <a:off x="921695" y="192088"/>
            <a:ext cx="10938611" cy="3886200"/>
          </a:xfrm>
        </p:spPr>
        <p:txBody>
          <a:bodyPr>
            <a:normAutofit/>
          </a:bodyPr>
          <a:lstStyle/>
          <a:p>
            <a:pPr eaLnBrk="1" hangingPunct="1"/>
            <a:r>
              <a:rPr lang="tr-TR" altLang="tr-TR" sz="2000" b="1" dirty="0">
                <a:solidFill>
                  <a:srgbClr val="9D3BFF"/>
                </a:solidFill>
              </a:rPr>
              <a:t>Tehlike:</a:t>
            </a:r>
            <a:r>
              <a:rPr lang="tr-TR" altLang="tr-TR" sz="2000" dirty="0"/>
              <a:t> Büyük zarar veya yok olmaya yol açabilecek durum ya da gerçekleşme ihtimali bulunan fakat istenmeyen </a:t>
            </a:r>
            <a:r>
              <a:rPr lang="tr-TR" altLang="tr-TR" sz="2000" dirty="0" smtClean="0"/>
              <a:t>durum. Bir </a:t>
            </a:r>
            <a:r>
              <a:rPr lang="tr-TR" altLang="tr-TR" sz="2000" dirty="0"/>
              <a:t>tehdit oluşturan bir şeyin bir kimsenin varlığını ya da durumunu tehdit eden ya da kaygı uyandıran şey, çekincedir.</a:t>
            </a:r>
          </a:p>
          <a:p>
            <a:pPr eaLnBrk="1" hangingPunct="1">
              <a:buFont typeface="Wingdings" panose="05000000000000000000" pitchFamily="2" charset="2"/>
              <a:buNone/>
            </a:pPr>
            <a:r>
              <a:rPr lang="tr-TR" altLang="tr-TR" sz="2000" dirty="0"/>
              <a:t>Doğal veya insan eliyle oluşturulmuş çevrede, insanların hayatlarını, sosyal ve ekonomik faaliyetlerini, mal ve hizmetlerini önemli ölçüde etkileyebilecek en olumsuz ve nadir olaylardır.</a:t>
            </a:r>
          </a:p>
          <a:p>
            <a:pPr eaLnBrk="1" hangingPunct="1"/>
            <a:r>
              <a:rPr lang="tr-TR" altLang="tr-TR" sz="2000" b="1" dirty="0" smtClean="0">
                <a:solidFill>
                  <a:srgbClr val="9D3BFF"/>
                </a:solidFill>
              </a:rPr>
              <a:t>Tehlikenin </a:t>
            </a:r>
            <a:r>
              <a:rPr lang="tr-TR" altLang="tr-TR" sz="2000" b="1" dirty="0">
                <a:solidFill>
                  <a:srgbClr val="9D3BFF"/>
                </a:solidFill>
              </a:rPr>
              <a:t>Belirlenmesi Çalışmaları:</a:t>
            </a:r>
            <a:r>
              <a:rPr lang="tr-TR" altLang="tr-TR" sz="2000" dirty="0"/>
              <a:t> Doğal veya teknolojik olayların hangi bölgelerde, hangi zaman aralıklarında ve hangi büyüklüklerde meydana gelebileceğini ortaya koymaya yönelik çalışmalardır.</a:t>
            </a:r>
          </a:p>
        </p:txBody>
      </p:sp>
      <p:pic>
        <p:nvPicPr>
          <p:cNvPr id="6147" name="Picture 15" descr="kibrit_67158"/>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27800" y="3213101"/>
            <a:ext cx="673100" cy="1008063"/>
          </a:xfrm>
        </p:spPr>
      </p:pic>
      <p:pic>
        <p:nvPicPr>
          <p:cNvPr id="48148" name="Picture 20" descr="ormanyangini"/>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6527801" y="4365625"/>
            <a:ext cx="1539875" cy="1155700"/>
          </a:xfrm>
        </p:spPr>
      </p:pic>
      <p:sp>
        <p:nvSpPr>
          <p:cNvPr id="6156" name="Slayt Numarası Yer Tutucusu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3BBAC0-4EAE-45B9-96CC-E53622A7EABD}" type="slidenum">
              <a:rPr lang="tr-TR" altLang="tr-TR">
                <a:latin typeface="Arial Black" panose="020B0A04020102020204" pitchFamily="34" charset="0"/>
              </a:rPr>
              <a:pPr/>
              <a:t>3</a:t>
            </a:fld>
            <a:endParaRPr lang="tr-TR" altLang="tr-TR">
              <a:latin typeface="Arial Black" panose="020B0A04020102020204" pitchFamily="34" charset="0"/>
            </a:endParaRPr>
          </a:p>
        </p:txBody>
      </p:sp>
      <p:sp>
        <p:nvSpPr>
          <p:cNvPr id="6148" name="Text Box 13"/>
          <p:cNvSpPr txBox="1">
            <a:spLocks noChangeArrowheads="1"/>
          </p:cNvSpPr>
          <p:nvPr/>
        </p:nvSpPr>
        <p:spPr bwMode="auto">
          <a:xfrm>
            <a:off x="1143000" y="5656264"/>
            <a:ext cx="107173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2400" dirty="0"/>
              <a:t>İnsanların ve insan aktivitelerinin bir tehlike karşısındaki, hasar veya zarar görme eğilimine “</a:t>
            </a:r>
            <a:r>
              <a:rPr lang="tr-TR" altLang="tr-TR" sz="2400" b="1" dirty="0"/>
              <a:t>etkilenme veya etkilenme oranı</a:t>
            </a:r>
            <a:r>
              <a:rPr lang="tr-TR" altLang="tr-TR" sz="2400" dirty="0"/>
              <a:t>” adı verilmektedir.</a:t>
            </a:r>
          </a:p>
        </p:txBody>
      </p:sp>
      <p:sp>
        <p:nvSpPr>
          <p:cNvPr id="6150" name="Line 28"/>
          <p:cNvSpPr>
            <a:spLocks noChangeShapeType="1"/>
          </p:cNvSpPr>
          <p:nvPr/>
        </p:nvSpPr>
        <p:spPr bwMode="auto">
          <a:xfrm>
            <a:off x="4440239" y="49641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6151" name="Text Box 29"/>
          <p:cNvSpPr txBox="1">
            <a:spLocks noChangeArrowheads="1"/>
          </p:cNvSpPr>
          <p:nvPr/>
        </p:nvSpPr>
        <p:spPr bwMode="auto">
          <a:xfrm>
            <a:off x="3287713" y="3668713"/>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600" b="1">
                <a:solidFill>
                  <a:srgbClr val="CC0099"/>
                </a:solidFill>
              </a:rPr>
              <a:t>OLAY</a:t>
            </a:r>
          </a:p>
        </p:txBody>
      </p:sp>
      <p:sp>
        <p:nvSpPr>
          <p:cNvPr id="6152" name="Text Box 30"/>
          <p:cNvSpPr txBox="1">
            <a:spLocks noChangeArrowheads="1"/>
          </p:cNvSpPr>
          <p:nvPr/>
        </p:nvSpPr>
        <p:spPr bwMode="auto">
          <a:xfrm>
            <a:off x="5448300" y="4821238"/>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600" b="1">
                <a:solidFill>
                  <a:srgbClr val="CC0099"/>
                </a:solidFill>
              </a:rPr>
              <a:t>AFET</a:t>
            </a:r>
          </a:p>
        </p:txBody>
      </p:sp>
      <p:sp>
        <p:nvSpPr>
          <p:cNvPr id="6153" name="Text Box 31"/>
          <p:cNvSpPr txBox="1">
            <a:spLocks noChangeArrowheads="1"/>
          </p:cNvSpPr>
          <p:nvPr/>
        </p:nvSpPr>
        <p:spPr bwMode="auto">
          <a:xfrm>
            <a:off x="3287713" y="4821238"/>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600" b="1">
                <a:solidFill>
                  <a:srgbClr val="CC0099"/>
                </a:solidFill>
              </a:rPr>
              <a:t>SONUÇ</a:t>
            </a:r>
          </a:p>
        </p:txBody>
      </p:sp>
      <p:sp>
        <p:nvSpPr>
          <p:cNvPr id="6154" name="Text Box 32"/>
          <p:cNvSpPr txBox="1">
            <a:spLocks noChangeArrowheads="1"/>
          </p:cNvSpPr>
          <p:nvPr/>
        </p:nvSpPr>
        <p:spPr bwMode="auto">
          <a:xfrm>
            <a:off x="5376863" y="3668713"/>
            <a:ext cx="1295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600" b="1" dirty="0">
                <a:solidFill>
                  <a:srgbClr val="CC0099"/>
                </a:solidFill>
              </a:rPr>
              <a:t>TEHLİKE</a:t>
            </a:r>
          </a:p>
        </p:txBody>
      </p:sp>
      <p:sp>
        <p:nvSpPr>
          <p:cNvPr id="6155" name="Line 33"/>
          <p:cNvSpPr>
            <a:spLocks noChangeShapeType="1"/>
          </p:cNvSpPr>
          <p:nvPr/>
        </p:nvSpPr>
        <p:spPr bwMode="auto">
          <a:xfrm>
            <a:off x="4440239" y="38846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558070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148"/>
                                        </p:tgtEl>
                                        <p:attrNameLst>
                                          <p:attrName>style.visibility</p:attrName>
                                        </p:attrNameLst>
                                      </p:cBhvr>
                                      <p:to>
                                        <p:strVal val="visible"/>
                                      </p:to>
                                    </p:set>
                                    <p:animEffect transition="in" filter="fade">
                                      <p:cBhvr>
                                        <p:cTn id="7" dur="2000"/>
                                        <p:tgtEl>
                                          <p:spTgt spid="48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Oval"/>
          <p:cNvSpPr/>
          <p:nvPr/>
        </p:nvSpPr>
        <p:spPr>
          <a:xfrm>
            <a:off x="6240464" y="3284538"/>
            <a:ext cx="2808287" cy="2881312"/>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7190"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1D78FA-C4E5-4CDE-B223-6B352C29AF8F}" type="slidenum">
              <a:rPr lang="tr-TR" altLang="tr-TR">
                <a:solidFill>
                  <a:srgbClr val="FFFF00"/>
                </a:solidFill>
                <a:latin typeface="Arial Black" panose="020B0A04020102020204" pitchFamily="34" charset="0"/>
              </a:rPr>
              <a:pPr/>
              <a:t>4</a:t>
            </a:fld>
            <a:endParaRPr lang="tr-TR" altLang="tr-TR" dirty="0">
              <a:solidFill>
                <a:srgbClr val="FFFF00"/>
              </a:solidFill>
              <a:latin typeface="Arial Black" panose="020B0A04020102020204" pitchFamily="34" charset="0"/>
            </a:endParaRPr>
          </a:p>
        </p:txBody>
      </p:sp>
      <p:sp>
        <p:nvSpPr>
          <p:cNvPr id="7181" name="AutoShape 32" descr="Z"/>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4" name="13 Oval"/>
          <p:cNvSpPr/>
          <p:nvPr/>
        </p:nvSpPr>
        <p:spPr>
          <a:xfrm>
            <a:off x="6743701" y="3716339"/>
            <a:ext cx="1800225" cy="1944687"/>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13" name="12 Oval"/>
          <p:cNvSpPr/>
          <p:nvPr/>
        </p:nvSpPr>
        <p:spPr>
          <a:xfrm>
            <a:off x="7319963" y="4437063"/>
            <a:ext cx="647700" cy="57626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7184" name="15 Metin kutusu"/>
          <p:cNvSpPr txBox="1">
            <a:spLocks noChangeArrowheads="1"/>
          </p:cNvSpPr>
          <p:nvPr/>
        </p:nvSpPr>
        <p:spPr bwMode="auto">
          <a:xfrm>
            <a:off x="9336089" y="4508500"/>
            <a:ext cx="72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1800"/>
              <a:t>ilçe</a:t>
            </a:r>
          </a:p>
        </p:txBody>
      </p:sp>
      <p:sp>
        <p:nvSpPr>
          <p:cNvPr id="7185" name="16 Metin kutusu"/>
          <p:cNvSpPr txBox="1">
            <a:spLocks noChangeArrowheads="1"/>
          </p:cNvSpPr>
          <p:nvPr/>
        </p:nvSpPr>
        <p:spPr bwMode="auto">
          <a:xfrm>
            <a:off x="9264650" y="3429000"/>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1800"/>
              <a:t>bölge</a:t>
            </a:r>
          </a:p>
        </p:txBody>
      </p:sp>
      <p:sp>
        <p:nvSpPr>
          <p:cNvPr id="7186" name="17 Metin kutusu"/>
          <p:cNvSpPr txBox="1">
            <a:spLocks noChangeArrowheads="1"/>
          </p:cNvSpPr>
          <p:nvPr/>
        </p:nvSpPr>
        <p:spPr bwMode="auto">
          <a:xfrm>
            <a:off x="9336089" y="4005264"/>
            <a:ext cx="720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1800"/>
              <a:t>il</a:t>
            </a:r>
          </a:p>
        </p:txBody>
      </p:sp>
      <p:cxnSp>
        <p:nvCxnSpPr>
          <p:cNvPr id="21" name="20 Düz Ok Bağlayıcısı"/>
          <p:cNvCxnSpPr>
            <a:endCxn id="7185" idx="1"/>
          </p:cNvCxnSpPr>
          <p:nvPr/>
        </p:nvCxnSpPr>
        <p:spPr>
          <a:xfrm>
            <a:off x="7680326" y="3573464"/>
            <a:ext cx="1584325" cy="39687"/>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cxnSp>
        <p:nvCxnSpPr>
          <p:cNvPr id="27" name="26 Düz Ok Bağlayıcısı"/>
          <p:cNvCxnSpPr/>
          <p:nvPr/>
        </p:nvCxnSpPr>
        <p:spPr>
          <a:xfrm>
            <a:off x="7680326" y="4221163"/>
            <a:ext cx="1584325" cy="0"/>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cxnSp>
        <p:nvCxnSpPr>
          <p:cNvPr id="30" name="29 Düz Ok Bağlayıcısı"/>
          <p:cNvCxnSpPr/>
          <p:nvPr/>
        </p:nvCxnSpPr>
        <p:spPr>
          <a:xfrm>
            <a:off x="7680326" y="4724400"/>
            <a:ext cx="1584325" cy="0"/>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pic>
        <p:nvPicPr>
          <p:cNvPr id="2" name="Resim 1"/>
          <p:cNvPicPr>
            <a:picLocks noChangeAspect="1"/>
          </p:cNvPicPr>
          <p:nvPr/>
        </p:nvPicPr>
        <p:blipFill>
          <a:blip r:embed="rId2"/>
          <a:stretch>
            <a:fillRect/>
          </a:stretch>
        </p:blipFill>
        <p:spPr>
          <a:xfrm>
            <a:off x="1981480" y="296977"/>
            <a:ext cx="9771249" cy="2419236"/>
          </a:xfrm>
          <a:prstGeom prst="rect">
            <a:avLst/>
          </a:prstGeom>
        </p:spPr>
      </p:pic>
    </p:spTree>
    <p:extLst>
      <p:ext uri="{BB962C8B-B14F-4D97-AF65-F5344CB8AC3E}">
        <p14:creationId xmlns:p14="http://schemas.microsoft.com/office/powerpoint/2010/main" val="1028404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idx="1"/>
          </p:nvPr>
        </p:nvSpPr>
        <p:spPr>
          <a:xfrm>
            <a:off x="1311579" y="404814"/>
            <a:ext cx="10427704" cy="5995986"/>
          </a:xfrm>
        </p:spPr>
        <p:txBody>
          <a:bodyPr>
            <a:noAutofit/>
          </a:bodyPr>
          <a:lstStyle/>
          <a:p>
            <a:pPr eaLnBrk="1" hangingPunct="1">
              <a:lnSpc>
                <a:spcPct val="115000"/>
              </a:lnSpc>
              <a:spcBef>
                <a:spcPct val="30000"/>
              </a:spcBef>
              <a:buFont typeface="Wingdings" panose="05000000000000000000" pitchFamily="2" charset="2"/>
              <a:buNone/>
            </a:pPr>
            <a:r>
              <a:rPr lang="tr-TR" altLang="tr-TR" sz="2800" b="1" i="1" dirty="0">
                <a:solidFill>
                  <a:srgbClr val="9D3BFF"/>
                </a:solidFill>
              </a:rPr>
              <a:t>Risk</a:t>
            </a:r>
            <a:r>
              <a:rPr lang="tr-TR" altLang="tr-TR" sz="2800" dirty="0"/>
              <a:t>, bir olayın doğurduğu olumsuz sonuçların toplamıdır ya da belirli bir büyüklükte meydana gelmesi halinde doğurabileceği </a:t>
            </a:r>
            <a:r>
              <a:rPr lang="tr-TR" altLang="tr-TR" sz="2800" u="sng" dirty="0"/>
              <a:t>kayıp olasılığıdır</a:t>
            </a:r>
            <a:r>
              <a:rPr lang="tr-TR" altLang="tr-TR" sz="2800" dirty="0"/>
              <a:t>. </a:t>
            </a:r>
            <a:endParaRPr lang="tr-TR" altLang="tr-TR" sz="2800" dirty="0" smtClean="0"/>
          </a:p>
          <a:p>
            <a:pPr eaLnBrk="1" hangingPunct="1">
              <a:lnSpc>
                <a:spcPct val="115000"/>
              </a:lnSpc>
              <a:spcBef>
                <a:spcPct val="30000"/>
              </a:spcBef>
              <a:buFont typeface="Wingdings" panose="05000000000000000000" pitchFamily="2" charset="2"/>
              <a:buNone/>
            </a:pPr>
            <a:r>
              <a:rPr lang="tr-TR" altLang="tr-TR" sz="2800" dirty="0" smtClean="0"/>
              <a:t>Bir olayın, bir </a:t>
            </a:r>
            <a:r>
              <a:rPr lang="tr-TR" altLang="tr-TR" sz="2800" u="sng" dirty="0" smtClean="0"/>
              <a:t>tehlikenin</a:t>
            </a:r>
            <a:r>
              <a:rPr lang="tr-TR" altLang="tr-TR" sz="2800" dirty="0" smtClean="0"/>
              <a:t> </a:t>
            </a:r>
            <a:r>
              <a:rPr lang="tr-TR" altLang="tr-TR" sz="2800" u="sng" dirty="0" smtClean="0"/>
              <a:t>gerçekleşme</a:t>
            </a:r>
            <a:r>
              <a:rPr lang="tr-TR" altLang="tr-TR" sz="2800" dirty="0" smtClean="0"/>
              <a:t> ya da ondan </a:t>
            </a:r>
            <a:r>
              <a:rPr lang="tr-TR" altLang="tr-TR" sz="2800" u="sng" dirty="0" smtClean="0"/>
              <a:t>etkilenme olasılığıdır</a:t>
            </a:r>
            <a:r>
              <a:rPr lang="tr-TR" altLang="tr-TR" sz="2800" dirty="0" smtClean="0"/>
              <a:t>.</a:t>
            </a:r>
            <a:endParaRPr lang="tr-TR" altLang="tr-TR" sz="2800" dirty="0"/>
          </a:p>
          <a:p>
            <a:pPr eaLnBrk="1" hangingPunct="1">
              <a:lnSpc>
                <a:spcPct val="115000"/>
              </a:lnSpc>
              <a:spcBef>
                <a:spcPct val="30000"/>
              </a:spcBef>
              <a:buFont typeface="Wingdings" panose="05000000000000000000" pitchFamily="2" charset="2"/>
              <a:buNone/>
            </a:pPr>
            <a:r>
              <a:rPr lang="tr-TR" altLang="tr-TR" sz="2800" dirty="0" smtClean="0"/>
              <a:t>Bir </a:t>
            </a:r>
            <a:r>
              <a:rPr lang="tr-TR" altLang="tr-TR" sz="2800" dirty="0"/>
              <a:t>afetin meydana gelmesinin tanımını da veren, riski oluşturan faktörler;</a:t>
            </a:r>
          </a:p>
          <a:p>
            <a:pPr eaLnBrk="1" hangingPunct="1">
              <a:lnSpc>
                <a:spcPct val="115000"/>
              </a:lnSpc>
              <a:spcBef>
                <a:spcPct val="30000"/>
              </a:spcBef>
            </a:pPr>
            <a:r>
              <a:rPr lang="tr-TR" altLang="tr-TR" sz="2400" dirty="0"/>
              <a:t>Afet tehlikesinin meydana gelme olasılığı,</a:t>
            </a:r>
          </a:p>
          <a:p>
            <a:pPr eaLnBrk="1" hangingPunct="1">
              <a:lnSpc>
                <a:spcPct val="115000"/>
              </a:lnSpc>
              <a:spcBef>
                <a:spcPct val="30000"/>
              </a:spcBef>
            </a:pPr>
            <a:r>
              <a:rPr lang="tr-TR" altLang="tr-TR" sz="2400" dirty="0"/>
              <a:t>Afete maruz kalan insan yapısı unsurlarının dağılımı,</a:t>
            </a:r>
          </a:p>
          <a:p>
            <a:pPr eaLnBrk="1" hangingPunct="1">
              <a:lnSpc>
                <a:spcPct val="115000"/>
              </a:lnSpc>
              <a:spcBef>
                <a:spcPct val="30000"/>
              </a:spcBef>
            </a:pPr>
            <a:r>
              <a:rPr lang="tr-TR" altLang="tr-TR" sz="2400" dirty="0"/>
              <a:t>Bu unsurların afetten ne derece etkilendiklerini belirleyen zarar görebilirlik düzeyidir. </a:t>
            </a:r>
            <a:endParaRPr lang="tr-TR" altLang="tr-TR" sz="2400" dirty="0" smtClean="0"/>
          </a:p>
          <a:p>
            <a:pPr marL="0" indent="0" eaLnBrk="1" hangingPunct="1">
              <a:lnSpc>
                <a:spcPct val="115000"/>
              </a:lnSpc>
              <a:spcBef>
                <a:spcPct val="30000"/>
              </a:spcBef>
              <a:buNone/>
            </a:pPr>
            <a:r>
              <a:rPr lang="tr-TR" altLang="tr-TR" sz="2400" dirty="0" smtClean="0"/>
              <a:t>Sonuçta </a:t>
            </a:r>
            <a:r>
              <a:rPr lang="tr-TR" altLang="tr-TR" sz="2400" dirty="0"/>
              <a:t>risk, bunların birleşmesi ile oluşmaktadır.</a:t>
            </a:r>
          </a:p>
        </p:txBody>
      </p:sp>
      <p:sp>
        <p:nvSpPr>
          <p:cNvPr id="8196"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B06A0F-A499-48EF-B958-65A49CC42D68}" type="slidenum">
              <a:rPr lang="tr-TR" altLang="tr-TR">
                <a:solidFill>
                  <a:srgbClr val="FFFF00"/>
                </a:solidFill>
                <a:latin typeface="Arial Black" panose="020B0A04020102020204" pitchFamily="34" charset="0"/>
              </a:rPr>
              <a:pPr/>
              <a:t>5</a:t>
            </a:fld>
            <a:endParaRPr lang="tr-TR" altLang="tr-TR">
              <a:solidFill>
                <a:srgbClr val="FFFF00"/>
              </a:solidFill>
              <a:latin typeface="Arial Black" panose="020B0A04020102020204" pitchFamily="34" charset="0"/>
            </a:endParaRPr>
          </a:p>
        </p:txBody>
      </p:sp>
    </p:spTree>
    <p:extLst>
      <p:ext uri="{BB962C8B-B14F-4D97-AF65-F5344CB8AC3E}">
        <p14:creationId xmlns:p14="http://schemas.microsoft.com/office/powerpoint/2010/main" val="84523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192305" y="366527"/>
            <a:ext cx="10999695" cy="629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lnSpc>
                <a:spcPct val="120000"/>
              </a:lnSpc>
              <a:spcBef>
                <a:spcPct val="0"/>
              </a:spcBef>
              <a:buClrTx/>
              <a:buSzTx/>
              <a:buFontTx/>
              <a:buNone/>
            </a:pPr>
            <a:r>
              <a:rPr lang="tr-TR" altLang="tr-TR" sz="2800" dirty="0"/>
              <a:t>Deprem riskinin boyutu “</a:t>
            </a:r>
            <a:r>
              <a:rPr lang="tr-TR" altLang="tr-TR" sz="2800" b="1" dirty="0">
                <a:solidFill>
                  <a:srgbClr val="9D3BFF"/>
                </a:solidFill>
              </a:rPr>
              <a:t>deprem hasar senaryoları</a:t>
            </a:r>
            <a:r>
              <a:rPr lang="tr-TR" altLang="tr-TR" sz="2800" dirty="0"/>
              <a:t>” ile ortaya konulmaktadır.</a:t>
            </a:r>
          </a:p>
          <a:p>
            <a:pPr eaLnBrk="1" hangingPunct="1">
              <a:lnSpc>
                <a:spcPct val="120000"/>
              </a:lnSpc>
              <a:spcBef>
                <a:spcPct val="0"/>
              </a:spcBef>
              <a:buClrTx/>
              <a:buSzTx/>
              <a:buFontTx/>
              <a:buNone/>
            </a:pPr>
            <a:r>
              <a:rPr lang="tr-TR" altLang="tr-TR" sz="2800" dirty="0"/>
              <a:t>Farklı deprem olasılıklarına göre yapılan hesaplarla, beklenen depremin </a:t>
            </a:r>
            <a:r>
              <a:rPr lang="tr-TR" altLang="tr-TR" sz="2800" dirty="0" smtClean="0"/>
              <a:t>neden olacağı </a:t>
            </a:r>
            <a:r>
              <a:rPr lang="tr-TR" altLang="tr-TR" sz="2800" dirty="0"/>
              <a:t>can ve mal kaybı belirlenebilmektedir. </a:t>
            </a:r>
            <a:r>
              <a:rPr lang="tr-TR" altLang="tr-TR" sz="2800" u="sng" dirty="0"/>
              <a:t>Örneğin</a:t>
            </a:r>
            <a:r>
              <a:rPr lang="tr-TR" altLang="tr-TR" sz="2800" dirty="0"/>
              <a:t>, meydana gelebilecek </a:t>
            </a:r>
            <a:r>
              <a:rPr lang="tr-TR" altLang="tr-TR" sz="2800" dirty="0" smtClean="0"/>
              <a:t>bir depremin</a:t>
            </a:r>
            <a:r>
              <a:rPr lang="tr-TR" altLang="tr-TR" sz="2800" dirty="0"/>
              <a:t>: 	</a:t>
            </a:r>
            <a:endParaRPr lang="tr-TR" altLang="tr-TR" sz="2800" dirty="0" smtClean="0"/>
          </a:p>
          <a:p>
            <a:pPr eaLnBrk="1" hangingPunct="1">
              <a:lnSpc>
                <a:spcPct val="120000"/>
              </a:lnSpc>
              <a:spcBef>
                <a:spcPct val="0"/>
              </a:spcBef>
              <a:buClrTx/>
              <a:buSzTx/>
              <a:buFontTx/>
              <a:buNone/>
            </a:pPr>
            <a:r>
              <a:rPr lang="tr-TR" altLang="tr-TR" sz="2800" dirty="0" smtClean="0">
                <a:solidFill>
                  <a:srgbClr val="CC0099"/>
                </a:solidFill>
              </a:rPr>
              <a:t>kentin </a:t>
            </a:r>
            <a:r>
              <a:rPr lang="tr-TR" altLang="tr-TR" sz="2800" dirty="0">
                <a:solidFill>
                  <a:srgbClr val="CC0099"/>
                </a:solidFill>
              </a:rPr>
              <a:t>hangi bölümlerindeki hangi zeminlerde daha etkin olacağı, </a:t>
            </a:r>
          </a:p>
          <a:p>
            <a:pPr eaLnBrk="1" hangingPunct="1">
              <a:lnSpc>
                <a:spcPct val="120000"/>
              </a:lnSpc>
              <a:spcBef>
                <a:spcPct val="0"/>
              </a:spcBef>
              <a:buClrTx/>
              <a:buSzTx/>
              <a:buFontTx/>
              <a:buNone/>
            </a:pPr>
            <a:r>
              <a:rPr lang="tr-TR" altLang="tr-TR" sz="2800" dirty="0" smtClean="0">
                <a:solidFill>
                  <a:srgbClr val="CC0099"/>
                </a:solidFill>
              </a:rPr>
              <a:t>hangi </a:t>
            </a:r>
            <a:r>
              <a:rPr lang="tr-TR" altLang="tr-TR" sz="2800" dirty="0">
                <a:solidFill>
                  <a:srgbClr val="CC0099"/>
                </a:solidFill>
              </a:rPr>
              <a:t>binalar ve alt yapının daha çok zarar görebileceği, </a:t>
            </a:r>
          </a:p>
          <a:p>
            <a:pPr eaLnBrk="1" hangingPunct="1">
              <a:lnSpc>
                <a:spcPct val="120000"/>
              </a:lnSpc>
              <a:spcBef>
                <a:spcPct val="0"/>
              </a:spcBef>
              <a:buClrTx/>
              <a:buSzTx/>
              <a:buFontTx/>
              <a:buNone/>
            </a:pPr>
            <a:r>
              <a:rPr lang="tr-TR" altLang="tr-TR" sz="2800" dirty="0" smtClean="0">
                <a:solidFill>
                  <a:srgbClr val="CC0099"/>
                </a:solidFill>
              </a:rPr>
              <a:t>deprem </a:t>
            </a:r>
            <a:r>
              <a:rPr lang="tr-TR" altLang="tr-TR" sz="2800" dirty="0">
                <a:solidFill>
                  <a:srgbClr val="CC0099"/>
                </a:solidFill>
              </a:rPr>
              <a:t>sonrası yangınların nerelerde çıkabileceği, </a:t>
            </a:r>
          </a:p>
          <a:p>
            <a:pPr eaLnBrk="1" hangingPunct="1">
              <a:lnSpc>
                <a:spcPct val="120000"/>
              </a:lnSpc>
              <a:spcBef>
                <a:spcPct val="0"/>
              </a:spcBef>
              <a:buClrTx/>
              <a:buSzTx/>
              <a:buFontTx/>
              <a:buNone/>
            </a:pPr>
            <a:r>
              <a:rPr lang="tr-TR" altLang="tr-TR" sz="2800" dirty="0" smtClean="0">
                <a:solidFill>
                  <a:srgbClr val="CC0099"/>
                </a:solidFill>
              </a:rPr>
              <a:t>alternatif </a:t>
            </a:r>
            <a:r>
              <a:rPr lang="tr-TR" altLang="tr-TR" sz="2800" dirty="0">
                <a:solidFill>
                  <a:srgbClr val="CC0099"/>
                </a:solidFill>
              </a:rPr>
              <a:t>ulaşım ve iletişim sisteminin nasıl oluşturulacağı,</a:t>
            </a:r>
          </a:p>
          <a:p>
            <a:pPr eaLnBrk="1" hangingPunct="1">
              <a:lnSpc>
                <a:spcPct val="120000"/>
              </a:lnSpc>
              <a:spcBef>
                <a:spcPct val="0"/>
              </a:spcBef>
              <a:buClrTx/>
              <a:buSzTx/>
              <a:buFontTx/>
              <a:buNone/>
            </a:pPr>
            <a:r>
              <a:rPr lang="tr-TR" altLang="tr-TR" sz="2800" dirty="0" smtClean="0">
                <a:solidFill>
                  <a:srgbClr val="CC0099"/>
                </a:solidFill>
              </a:rPr>
              <a:t>konaklama </a:t>
            </a:r>
            <a:r>
              <a:rPr lang="tr-TR" altLang="tr-TR" sz="2800" dirty="0">
                <a:solidFill>
                  <a:srgbClr val="CC0099"/>
                </a:solidFill>
              </a:rPr>
              <a:t>ve sağlık tesisleri ile kimyasal kirlenme olasılıklarının </a:t>
            </a:r>
            <a:r>
              <a:rPr lang="tr-TR" altLang="tr-TR" sz="2800" dirty="0" smtClean="0">
                <a:solidFill>
                  <a:srgbClr val="CC0099"/>
                </a:solidFill>
              </a:rPr>
              <a:t>	nerelerde </a:t>
            </a:r>
            <a:r>
              <a:rPr lang="tr-TR" altLang="tr-TR" sz="2800" dirty="0">
                <a:solidFill>
                  <a:srgbClr val="CC0099"/>
                </a:solidFill>
              </a:rPr>
              <a:t>olabileceği</a:t>
            </a:r>
            <a:r>
              <a:rPr lang="tr-TR" altLang="tr-TR" sz="2800" dirty="0"/>
              <a:t> </a:t>
            </a:r>
            <a:r>
              <a:rPr lang="tr-TR" altLang="tr-TR" sz="2400" dirty="0" smtClean="0"/>
              <a:t>önceden </a:t>
            </a:r>
            <a:r>
              <a:rPr lang="tr-TR" altLang="tr-TR" sz="2400" dirty="0"/>
              <a:t>tahmin edilmeye çalışılmaktadır. </a:t>
            </a:r>
            <a:endParaRPr lang="tr-TR" altLang="tr-TR" sz="2400" dirty="0" smtClean="0"/>
          </a:p>
          <a:p>
            <a:pPr eaLnBrk="1" hangingPunct="1">
              <a:lnSpc>
                <a:spcPct val="120000"/>
              </a:lnSpc>
              <a:spcBef>
                <a:spcPct val="0"/>
              </a:spcBef>
              <a:buClrTx/>
              <a:buSzTx/>
              <a:buFontTx/>
              <a:buNone/>
            </a:pPr>
            <a:r>
              <a:rPr lang="tr-TR" altLang="tr-TR" sz="2800" dirty="0" smtClean="0"/>
              <a:t>Bu </a:t>
            </a:r>
            <a:r>
              <a:rPr lang="tr-TR" altLang="tr-TR" sz="2800" dirty="0"/>
              <a:t>bilgilerin kullanılması ile deprem riskinin azaltılması olasıdır.</a:t>
            </a:r>
          </a:p>
        </p:txBody>
      </p:sp>
    </p:spTree>
    <p:extLst>
      <p:ext uri="{BB962C8B-B14F-4D97-AF65-F5344CB8AC3E}">
        <p14:creationId xmlns:p14="http://schemas.microsoft.com/office/powerpoint/2010/main" val="173468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çö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7435" y="684221"/>
            <a:ext cx="2863291" cy="214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descr="banliyö"/>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0726" y="684222"/>
            <a:ext cx="2845402" cy="2133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io-istanbul-foto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4017" y="684222"/>
            <a:ext cx="3326008" cy="213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8"/>
          <p:cNvSpPr txBox="1">
            <a:spLocks noChangeArrowheads="1"/>
          </p:cNvSpPr>
          <p:nvPr/>
        </p:nvSpPr>
        <p:spPr bwMode="auto">
          <a:xfrm>
            <a:off x="1667435" y="3295650"/>
            <a:ext cx="6460472"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2800" b="1" dirty="0"/>
              <a:t>Hangisinde deprem riski en </a:t>
            </a:r>
            <a:r>
              <a:rPr lang="tr-TR" altLang="tr-TR" sz="2800" b="1" dirty="0" smtClean="0"/>
              <a:t>çok?</a:t>
            </a:r>
            <a:endParaRPr lang="tr-TR" altLang="tr-TR" sz="2800" b="1" dirty="0"/>
          </a:p>
          <a:p>
            <a:pPr eaLnBrk="1" hangingPunct="1">
              <a:spcBef>
                <a:spcPct val="50000"/>
              </a:spcBef>
              <a:buClrTx/>
              <a:buSzTx/>
              <a:buFontTx/>
              <a:buNone/>
            </a:pPr>
            <a:r>
              <a:rPr lang="tr-TR" altLang="tr-TR" sz="2800" b="1" dirty="0"/>
              <a:t>Hangisinde </a:t>
            </a:r>
            <a:r>
              <a:rPr lang="tr-TR" altLang="tr-TR" sz="2800" b="1" dirty="0" smtClean="0"/>
              <a:t>yok?</a:t>
            </a:r>
            <a:endParaRPr lang="tr-TR" altLang="tr-TR" sz="2800" b="1" dirty="0"/>
          </a:p>
          <a:p>
            <a:pPr eaLnBrk="1" hangingPunct="1">
              <a:spcBef>
                <a:spcPct val="50000"/>
              </a:spcBef>
              <a:buClrTx/>
              <a:buSzTx/>
              <a:buFontTx/>
              <a:buNone/>
            </a:pPr>
            <a:r>
              <a:rPr lang="tr-TR" altLang="tr-TR" sz="2800" b="1" dirty="0" smtClean="0"/>
              <a:t>Neden?</a:t>
            </a:r>
            <a:endParaRPr lang="tr-TR" altLang="tr-TR" sz="2800" b="1" dirty="0"/>
          </a:p>
          <a:p>
            <a:pPr eaLnBrk="1" hangingPunct="1">
              <a:spcBef>
                <a:spcPct val="50000"/>
              </a:spcBef>
              <a:buClrTx/>
              <a:buSzTx/>
              <a:buFontTx/>
              <a:buNone/>
            </a:pPr>
            <a:r>
              <a:rPr lang="tr-TR" altLang="tr-TR" sz="2800" b="1" dirty="0"/>
              <a:t>Riskler </a:t>
            </a:r>
            <a:r>
              <a:rPr lang="tr-TR" altLang="tr-TR" sz="2800" b="1" dirty="0" smtClean="0"/>
              <a:t>neler?</a:t>
            </a:r>
            <a:endParaRPr lang="tr-TR" altLang="tr-TR" sz="2800" b="1" dirty="0"/>
          </a:p>
          <a:p>
            <a:pPr eaLnBrk="1" hangingPunct="1">
              <a:spcBef>
                <a:spcPct val="50000"/>
              </a:spcBef>
              <a:buClrTx/>
              <a:buSzTx/>
              <a:buFontTx/>
              <a:buNone/>
            </a:pPr>
            <a:endParaRPr lang="tr-TR" altLang="tr-TR" sz="2800" b="1" dirty="0"/>
          </a:p>
        </p:txBody>
      </p:sp>
      <p:pic>
        <p:nvPicPr>
          <p:cNvPr id="9222" name="Picture 10" descr="dusunenAd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4137" y="3283333"/>
            <a:ext cx="2655888" cy="257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D29993-5241-4BD6-9333-596FB1A295B4}" type="slidenum">
              <a:rPr lang="tr-TR" altLang="tr-TR">
                <a:latin typeface="Arial Black" panose="020B0A04020102020204" pitchFamily="34" charset="0"/>
              </a:rPr>
              <a:pPr/>
              <a:t>7</a:t>
            </a:fld>
            <a:endParaRPr lang="tr-TR" altLang="tr-TR">
              <a:latin typeface="Arial Black" panose="020B0A04020102020204" pitchFamily="34" charset="0"/>
            </a:endParaRPr>
          </a:p>
        </p:txBody>
      </p:sp>
    </p:spTree>
    <p:extLst>
      <p:ext uri="{BB962C8B-B14F-4D97-AF65-F5344CB8AC3E}">
        <p14:creationId xmlns:p14="http://schemas.microsoft.com/office/powerpoint/2010/main" val="4068138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5801" y="209504"/>
            <a:ext cx="7933764" cy="6419803"/>
          </a:xfrm>
        </p:spPr>
        <p:txBody>
          <a:bodyPr>
            <a:noAutofit/>
          </a:bodyPr>
          <a:lstStyle/>
          <a:p>
            <a:pPr eaLnBrk="1" hangingPunct="1">
              <a:lnSpc>
                <a:spcPct val="115000"/>
              </a:lnSpc>
              <a:spcBef>
                <a:spcPct val="30000"/>
              </a:spcBef>
              <a:buFont typeface="Wingdings" panose="05000000000000000000" pitchFamily="2" charset="2"/>
              <a:buNone/>
            </a:pPr>
            <a:r>
              <a:rPr lang="tr-TR" altLang="tr-TR" sz="2400" b="1" dirty="0">
                <a:solidFill>
                  <a:srgbClr val="9933FF"/>
                </a:solidFill>
              </a:rPr>
              <a:t>Kriz (</a:t>
            </a:r>
            <a:r>
              <a:rPr lang="tr-TR" altLang="tr-TR" sz="2400" b="1" dirty="0" err="1">
                <a:solidFill>
                  <a:srgbClr val="9933FF"/>
                </a:solidFill>
              </a:rPr>
              <a:t>Crisis</a:t>
            </a:r>
            <a:r>
              <a:rPr lang="tr-TR" altLang="tr-TR" sz="2400" b="1" dirty="0">
                <a:solidFill>
                  <a:srgbClr val="9933FF"/>
                </a:solidFill>
              </a:rPr>
              <a:t>):</a:t>
            </a:r>
            <a:r>
              <a:rPr lang="tr-TR" altLang="tr-TR" sz="2400" b="1" dirty="0"/>
              <a:t> </a:t>
            </a:r>
            <a:r>
              <a:rPr lang="tr-TR" altLang="tr-TR" sz="2400" dirty="0"/>
              <a:t>Tayfun, deprem, sel felaketi, nükleer tehlikeler, kimyasal maddelerin insan sağlığını yaygın olarak tehdit etmesi, uçak düşmesi, demiryolu kazaları, gemilerin batması, terör amaçlı saldırılar, savaş tehlikesi, yanardağ patlamaları ve diğer doğal afetler gibi beklenmedik, olağanüstü bazı olayların meydana gelmesinin yanı sıra, borsa ve finans piyasalarında meydana gelen olağan dışı gelişmeler de kriz nedenleri arasında sayılmaktadır. </a:t>
            </a:r>
          </a:p>
          <a:p>
            <a:pPr eaLnBrk="1" hangingPunct="1">
              <a:lnSpc>
                <a:spcPct val="115000"/>
              </a:lnSpc>
              <a:spcBef>
                <a:spcPct val="30000"/>
              </a:spcBef>
              <a:buFont typeface="Wingdings" panose="05000000000000000000" pitchFamily="2" charset="2"/>
              <a:buNone/>
            </a:pPr>
            <a:r>
              <a:rPr lang="tr-TR" altLang="tr-TR" sz="2400" b="1" dirty="0"/>
              <a:t> “Kriz”, beklenmedik ve aniden ortaya çıkan, mevcut yapılanmaları olumsuz etkileyerek sürdürülebilirliği tehlikeye düşüren durumlardır. </a:t>
            </a:r>
            <a:r>
              <a:rPr lang="tr-TR" altLang="tr-TR" sz="2400" dirty="0"/>
              <a:t>Kritik bir noktaya gelindiğini ve bir </a:t>
            </a:r>
            <a:r>
              <a:rPr lang="tr-TR" altLang="tr-TR" sz="2400" u="sng" dirty="0"/>
              <a:t>dönüm noktasını </a:t>
            </a:r>
            <a:r>
              <a:rPr lang="tr-TR" altLang="tr-TR" sz="2400" dirty="0"/>
              <a:t>ifade etmektedir.</a:t>
            </a:r>
          </a:p>
        </p:txBody>
      </p:sp>
      <p:pic>
        <p:nvPicPr>
          <p:cNvPr id="10243" name="Picture 10" descr="afet1"/>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807637" y="758827"/>
            <a:ext cx="2735263" cy="1803400"/>
          </a:xfrm>
        </p:spPr>
      </p:pic>
      <p:pic>
        <p:nvPicPr>
          <p:cNvPr id="10244" name="Picture 14" descr="ANd9GcQBAn9fYL8EmJ_IFpsSWNTBnjF9Pa29ZGTWSN5CGsVSXC06VYgL9w"/>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8807637" y="2724898"/>
            <a:ext cx="2735263" cy="1870075"/>
          </a:xfrm>
        </p:spPr>
      </p:pic>
      <p:sp>
        <p:nvSpPr>
          <p:cNvPr id="10249" name="Slayt Numarası Yer Tutucusu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3E1F53-6D5E-4E61-9EC4-39EFE416EC5A}" type="slidenum">
              <a:rPr lang="tr-TR" altLang="tr-TR">
                <a:latin typeface="Arial Black" panose="020B0A04020102020204" pitchFamily="34" charset="0"/>
              </a:rPr>
              <a:pPr/>
              <a:t>8</a:t>
            </a:fld>
            <a:endParaRPr lang="tr-TR" altLang="tr-TR">
              <a:latin typeface="Arial Black" panose="020B0A04020102020204" pitchFamily="34" charset="0"/>
            </a:endParaRPr>
          </a:p>
        </p:txBody>
      </p:sp>
      <p:sp>
        <p:nvSpPr>
          <p:cNvPr id="10245" name="AutoShape 18" descr="Z"/>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0246" name="AutoShape 20" descr="Z"/>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
        <p:nvSpPr>
          <p:cNvPr id="10247" name="AutoShape 22" descr="Z"/>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pic>
        <p:nvPicPr>
          <p:cNvPr id="10248" name="Picture 23" descr="315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34612" y="4757644"/>
            <a:ext cx="2808288"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83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981200" y="457201"/>
            <a:ext cx="8229600" cy="1027113"/>
          </a:xfrm>
        </p:spPr>
        <p:txBody>
          <a:bodyPr>
            <a:normAutofit/>
          </a:bodyPr>
          <a:lstStyle/>
          <a:p>
            <a:pPr eaLnBrk="1" hangingPunct="1"/>
            <a:r>
              <a:rPr lang="tr-TR" altLang="tr-TR" sz="2800" b="1" i="1" dirty="0">
                <a:solidFill>
                  <a:schemeClr val="tx1"/>
                </a:solidFill>
              </a:rPr>
              <a:t>AFET YÖNETİMİNİN GENEL İLKELERİ</a:t>
            </a:r>
            <a:r>
              <a:rPr lang="tr-TR" altLang="tr-TR" sz="4400" dirty="0" smtClean="0">
                <a:solidFill>
                  <a:schemeClr val="tx1"/>
                </a:solidFill>
              </a:rPr>
              <a:t> </a:t>
            </a:r>
          </a:p>
        </p:txBody>
      </p:sp>
      <p:pic>
        <p:nvPicPr>
          <p:cNvPr id="11266" name="Picture 17" descr="ANd9GcRyijzVXCjsWyT2-FNbzAfTSXQUBnzaG9ANFOfmNdNbMEHiUum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14688" y="2257426"/>
            <a:ext cx="2520950" cy="2022475"/>
          </a:xfrm>
        </p:spPr>
      </p:pic>
      <p:sp>
        <p:nvSpPr>
          <p:cNvPr id="11279" name="Slayt Numarası Yer Tutucusu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AD1634-65BD-409B-9A15-87135FB000FD}" type="slidenum">
              <a:rPr lang="tr-TR" altLang="tr-TR">
                <a:latin typeface="Arial Black" panose="020B0A04020102020204" pitchFamily="34" charset="0"/>
              </a:rPr>
              <a:pPr/>
              <a:t>9</a:t>
            </a:fld>
            <a:endParaRPr lang="tr-TR" altLang="tr-TR">
              <a:latin typeface="Arial Black" panose="020B0A04020102020204" pitchFamily="34" charset="0"/>
            </a:endParaRPr>
          </a:p>
        </p:txBody>
      </p:sp>
      <p:sp>
        <p:nvSpPr>
          <p:cNvPr id="11268" name="Text Box 4"/>
          <p:cNvSpPr txBox="1">
            <a:spLocks noChangeArrowheads="1"/>
          </p:cNvSpPr>
          <p:nvPr/>
        </p:nvSpPr>
        <p:spPr bwMode="auto">
          <a:xfrm rot="3102924">
            <a:off x="4306095" y="2416970"/>
            <a:ext cx="2232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800" b="1" dirty="0">
                <a:solidFill>
                  <a:srgbClr val="9933FF"/>
                </a:solidFill>
              </a:rPr>
              <a:t>HAZIRLIKLI OLMA</a:t>
            </a:r>
          </a:p>
        </p:txBody>
      </p:sp>
      <p:sp>
        <p:nvSpPr>
          <p:cNvPr id="11269" name="Text Box 5"/>
          <p:cNvSpPr txBox="1">
            <a:spLocks noChangeArrowheads="1"/>
          </p:cNvSpPr>
          <p:nvPr/>
        </p:nvSpPr>
        <p:spPr bwMode="auto">
          <a:xfrm rot="7975691">
            <a:off x="3808413" y="4433888"/>
            <a:ext cx="20875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800" b="1">
                <a:solidFill>
                  <a:srgbClr val="9933FF"/>
                </a:solidFill>
              </a:rPr>
              <a:t>MÜDAHALE</a:t>
            </a:r>
          </a:p>
        </p:txBody>
      </p:sp>
      <p:sp>
        <p:nvSpPr>
          <p:cNvPr id="11270" name="Text Box 6"/>
          <p:cNvSpPr txBox="1">
            <a:spLocks noChangeArrowheads="1"/>
          </p:cNvSpPr>
          <p:nvPr/>
        </p:nvSpPr>
        <p:spPr bwMode="auto">
          <a:xfrm rot="-7446294">
            <a:off x="2210595" y="3929857"/>
            <a:ext cx="2232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800" b="1">
                <a:solidFill>
                  <a:srgbClr val="9933FF"/>
                </a:solidFill>
              </a:rPr>
              <a:t>İYİLEŞTİRME</a:t>
            </a:r>
          </a:p>
        </p:txBody>
      </p:sp>
      <p:sp>
        <p:nvSpPr>
          <p:cNvPr id="11271" name="Text Box 7"/>
          <p:cNvSpPr txBox="1">
            <a:spLocks noChangeArrowheads="1"/>
          </p:cNvSpPr>
          <p:nvPr/>
        </p:nvSpPr>
        <p:spPr bwMode="auto">
          <a:xfrm rot="-2838545">
            <a:off x="2462213" y="2309813"/>
            <a:ext cx="21605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tr-TR" altLang="tr-TR" sz="1800" b="1" dirty="0">
                <a:solidFill>
                  <a:srgbClr val="9933FF"/>
                </a:solidFill>
              </a:rPr>
              <a:t>ZARAR AZALTMA</a:t>
            </a:r>
          </a:p>
        </p:txBody>
      </p:sp>
      <p:sp>
        <p:nvSpPr>
          <p:cNvPr id="11272" name="AutoShape 10"/>
          <p:cNvSpPr>
            <a:spLocks noChangeArrowheads="1"/>
          </p:cNvSpPr>
          <p:nvPr/>
        </p:nvSpPr>
        <p:spPr bwMode="auto">
          <a:xfrm rot="-10368105">
            <a:off x="2855913" y="3068639"/>
            <a:ext cx="576262" cy="720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852" y="9687"/>
                </a:moveTo>
                <a:cubicBezTo>
                  <a:pt x="18414" y="6515"/>
                  <a:pt x="16154" y="3896"/>
                  <a:pt x="13081" y="2997"/>
                </a:cubicBezTo>
                <a:lnTo>
                  <a:pt x="13831" y="434"/>
                </a:lnTo>
                <a:cubicBezTo>
                  <a:pt x="17914" y="1628"/>
                  <a:pt x="20915" y="5107"/>
                  <a:pt x="21498" y="9321"/>
                </a:cubicBezTo>
                <a:lnTo>
                  <a:pt x="24172" y="8951"/>
                </a:lnTo>
                <a:lnTo>
                  <a:pt x="20727" y="13502"/>
                </a:lnTo>
                <a:lnTo>
                  <a:pt x="16177" y="10056"/>
                </a:lnTo>
                <a:lnTo>
                  <a:pt x="18852" y="9687"/>
                </a:lnTo>
                <a:close/>
              </a:path>
            </a:pathLst>
          </a:custGeom>
          <a:solidFill>
            <a:schemeClr val="accent1"/>
          </a:solidFill>
          <a:ln w="9525">
            <a:solidFill>
              <a:schemeClr val="tx1"/>
            </a:solidFill>
            <a:miter lim="800000"/>
            <a:headEnd/>
            <a:tailEnd/>
          </a:ln>
        </p:spPr>
        <p:txBody>
          <a:bodyPr wrap="none" anchor="ctr"/>
          <a:lstStyle/>
          <a:p>
            <a:endParaRPr lang="tr-TR"/>
          </a:p>
        </p:txBody>
      </p:sp>
      <p:sp>
        <p:nvSpPr>
          <p:cNvPr id="11273" name="Text Box 15"/>
          <p:cNvSpPr txBox="1">
            <a:spLocks noChangeArrowheads="1"/>
          </p:cNvSpPr>
          <p:nvPr/>
        </p:nvSpPr>
        <p:spPr bwMode="auto">
          <a:xfrm>
            <a:off x="5193156" y="4635499"/>
            <a:ext cx="656539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2800" b="1" dirty="0"/>
              <a:t>Doğal afetler, gerçekleştikleri coğrafya içinde tekrarlandıkları için, bu işleri birbirini izleyen bir </a:t>
            </a:r>
            <a:r>
              <a:rPr lang="tr-TR" altLang="tr-TR" sz="2800" b="1" u="sng" dirty="0"/>
              <a:t>döngüsel model</a:t>
            </a:r>
            <a:r>
              <a:rPr lang="tr-TR" altLang="tr-TR" sz="2800" b="1" dirty="0"/>
              <a:t> içinde görmek mümkündür.</a:t>
            </a:r>
          </a:p>
        </p:txBody>
      </p:sp>
      <p:sp>
        <p:nvSpPr>
          <p:cNvPr id="11274" name="AutoShape 21"/>
          <p:cNvSpPr>
            <a:spLocks noChangeArrowheads="1"/>
          </p:cNvSpPr>
          <p:nvPr/>
        </p:nvSpPr>
        <p:spPr bwMode="auto">
          <a:xfrm rot="4104077">
            <a:off x="5241132" y="3253582"/>
            <a:ext cx="576262" cy="720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852" y="9687"/>
                </a:moveTo>
                <a:cubicBezTo>
                  <a:pt x="18414" y="6515"/>
                  <a:pt x="16154" y="3896"/>
                  <a:pt x="13081" y="2997"/>
                </a:cubicBezTo>
                <a:lnTo>
                  <a:pt x="13831" y="434"/>
                </a:lnTo>
                <a:cubicBezTo>
                  <a:pt x="17914" y="1628"/>
                  <a:pt x="20915" y="5107"/>
                  <a:pt x="21498" y="9321"/>
                </a:cubicBezTo>
                <a:lnTo>
                  <a:pt x="24172" y="8951"/>
                </a:lnTo>
                <a:lnTo>
                  <a:pt x="20727" y="13502"/>
                </a:lnTo>
                <a:lnTo>
                  <a:pt x="16177" y="10056"/>
                </a:lnTo>
                <a:lnTo>
                  <a:pt x="18852" y="9687"/>
                </a:lnTo>
                <a:close/>
              </a:path>
            </a:pathLst>
          </a:custGeom>
          <a:solidFill>
            <a:schemeClr val="accent1"/>
          </a:solidFill>
          <a:ln w="9525">
            <a:solidFill>
              <a:schemeClr val="tx1"/>
            </a:solidFill>
            <a:miter lim="800000"/>
            <a:headEnd/>
            <a:tailEnd/>
          </a:ln>
        </p:spPr>
        <p:txBody>
          <a:bodyPr wrap="none" anchor="ctr"/>
          <a:lstStyle/>
          <a:p>
            <a:endParaRPr lang="tr-TR"/>
          </a:p>
        </p:txBody>
      </p:sp>
      <p:sp>
        <p:nvSpPr>
          <p:cNvPr id="11275" name="AutoShape 22"/>
          <p:cNvSpPr>
            <a:spLocks noChangeArrowheads="1"/>
          </p:cNvSpPr>
          <p:nvPr/>
        </p:nvSpPr>
        <p:spPr bwMode="auto">
          <a:xfrm rot="-3845632">
            <a:off x="4223545" y="1556545"/>
            <a:ext cx="576263" cy="720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852" y="9687"/>
                </a:moveTo>
                <a:cubicBezTo>
                  <a:pt x="18414" y="6515"/>
                  <a:pt x="16154" y="3896"/>
                  <a:pt x="13081" y="2997"/>
                </a:cubicBezTo>
                <a:lnTo>
                  <a:pt x="13831" y="434"/>
                </a:lnTo>
                <a:cubicBezTo>
                  <a:pt x="17914" y="1628"/>
                  <a:pt x="20915" y="5107"/>
                  <a:pt x="21498" y="9321"/>
                </a:cubicBezTo>
                <a:lnTo>
                  <a:pt x="24172" y="8951"/>
                </a:lnTo>
                <a:lnTo>
                  <a:pt x="20727" y="13502"/>
                </a:lnTo>
                <a:lnTo>
                  <a:pt x="16177" y="10056"/>
                </a:lnTo>
                <a:lnTo>
                  <a:pt x="18852" y="9687"/>
                </a:lnTo>
                <a:close/>
              </a:path>
            </a:pathLst>
          </a:custGeom>
          <a:solidFill>
            <a:schemeClr val="accent1"/>
          </a:solidFill>
          <a:ln w="9525">
            <a:solidFill>
              <a:schemeClr val="tx1"/>
            </a:solidFill>
            <a:miter lim="800000"/>
            <a:headEnd/>
            <a:tailEnd/>
          </a:ln>
        </p:spPr>
        <p:txBody>
          <a:bodyPr wrap="none" anchor="ctr"/>
          <a:lstStyle/>
          <a:p>
            <a:endParaRPr lang="tr-TR"/>
          </a:p>
        </p:txBody>
      </p:sp>
      <p:sp>
        <p:nvSpPr>
          <p:cNvPr id="11276" name="AutoShape 23"/>
          <p:cNvSpPr>
            <a:spLocks noChangeArrowheads="1"/>
          </p:cNvSpPr>
          <p:nvPr/>
        </p:nvSpPr>
        <p:spPr bwMode="auto">
          <a:xfrm rot="6629449">
            <a:off x="3934620" y="4364832"/>
            <a:ext cx="576262" cy="7207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852" y="9687"/>
                </a:moveTo>
                <a:cubicBezTo>
                  <a:pt x="18414" y="6515"/>
                  <a:pt x="16154" y="3896"/>
                  <a:pt x="13081" y="2997"/>
                </a:cubicBezTo>
                <a:lnTo>
                  <a:pt x="13831" y="434"/>
                </a:lnTo>
                <a:cubicBezTo>
                  <a:pt x="17914" y="1628"/>
                  <a:pt x="20915" y="5107"/>
                  <a:pt x="21498" y="9321"/>
                </a:cubicBezTo>
                <a:lnTo>
                  <a:pt x="24172" y="8951"/>
                </a:lnTo>
                <a:lnTo>
                  <a:pt x="20727" y="13502"/>
                </a:lnTo>
                <a:lnTo>
                  <a:pt x="16177" y="10056"/>
                </a:lnTo>
                <a:lnTo>
                  <a:pt x="18852" y="9687"/>
                </a:lnTo>
                <a:close/>
              </a:path>
            </a:pathLst>
          </a:custGeom>
          <a:solidFill>
            <a:schemeClr val="accent1"/>
          </a:solidFill>
          <a:ln w="9525">
            <a:solidFill>
              <a:schemeClr val="tx1"/>
            </a:solidFill>
            <a:miter lim="800000"/>
            <a:headEnd/>
            <a:tailEnd/>
          </a:ln>
        </p:spPr>
        <p:txBody>
          <a:bodyPr wrap="none" anchor="ctr"/>
          <a:lstStyle/>
          <a:p>
            <a:endParaRPr lang="tr-TR"/>
          </a:p>
        </p:txBody>
      </p:sp>
      <p:sp>
        <p:nvSpPr>
          <p:cNvPr id="11277" name="Text Box 24"/>
          <p:cNvSpPr txBox="1">
            <a:spLocks noChangeArrowheads="1"/>
          </p:cNvSpPr>
          <p:nvPr/>
        </p:nvSpPr>
        <p:spPr bwMode="auto">
          <a:xfrm>
            <a:off x="6237042" y="1305342"/>
            <a:ext cx="5521512"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tr-TR" altLang="tr-TR" sz="2400" dirty="0"/>
              <a:t>1960’lı yıllardan sonra afet zararlarının azaltılması konusunda, </a:t>
            </a:r>
            <a:r>
              <a:rPr lang="tr-TR" altLang="tr-TR" sz="2400" dirty="0">
                <a:solidFill>
                  <a:srgbClr val="CC0099"/>
                </a:solidFill>
              </a:rPr>
              <a:t>“zarar azaltma” stratejisinin</a:t>
            </a:r>
            <a:r>
              <a:rPr lang="tr-TR" altLang="tr-TR" sz="2400" dirty="0"/>
              <a:t> kabul görmesiyle “</a:t>
            </a:r>
            <a:r>
              <a:rPr lang="tr-TR" altLang="tr-TR" sz="2400" b="1" dirty="0"/>
              <a:t>afet yönetimi</a:t>
            </a:r>
            <a:r>
              <a:rPr lang="tr-TR" altLang="tr-TR" sz="2400" dirty="0"/>
              <a:t>” kavramı “</a:t>
            </a:r>
            <a:r>
              <a:rPr lang="tr-TR" altLang="tr-TR" sz="2400" b="1" dirty="0"/>
              <a:t>risk yönetimi</a:t>
            </a:r>
            <a:r>
              <a:rPr lang="tr-TR" altLang="tr-TR" sz="2400" dirty="0"/>
              <a:t>” kavramı ile </a:t>
            </a:r>
            <a:r>
              <a:rPr lang="tr-TR" altLang="tr-TR" sz="2400" dirty="0">
                <a:solidFill>
                  <a:srgbClr val="CC0099"/>
                </a:solidFill>
              </a:rPr>
              <a:t>eş anlamlı</a:t>
            </a:r>
            <a:r>
              <a:rPr lang="tr-TR" altLang="tr-TR" sz="2400" dirty="0"/>
              <a:t> görülmüş ve yeni bir yönetim biçimi oluşarak yapılan tüm çalışmalar bu anlayış içinde ele alınmıştır.</a:t>
            </a:r>
          </a:p>
          <a:p>
            <a:pPr eaLnBrk="1" hangingPunct="1">
              <a:spcBef>
                <a:spcPct val="50000"/>
              </a:spcBef>
              <a:buClrTx/>
              <a:buSzTx/>
              <a:buFontTx/>
              <a:buNone/>
            </a:pPr>
            <a:endParaRPr lang="tr-TR" altLang="tr-TR" sz="2000" dirty="0"/>
          </a:p>
        </p:txBody>
      </p:sp>
      <p:sp>
        <p:nvSpPr>
          <p:cNvPr id="14" name="13 Patlama 1"/>
          <p:cNvSpPr/>
          <p:nvPr/>
        </p:nvSpPr>
        <p:spPr>
          <a:xfrm>
            <a:off x="5664201" y="3429000"/>
            <a:ext cx="576263" cy="431800"/>
          </a:xfrm>
          <a:prstGeom prst="irregularSeal1">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extLst>
      <p:ext uri="{BB962C8B-B14F-4D97-AF65-F5344CB8AC3E}">
        <p14:creationId xmlns:p14="http://schemas.microsoft.com/office/powerpoint/2010/main" val="8715517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832</Words>
  <Application>Microsoft Office PowerPoint</Application>
  <PresentationFormat>Geniş ekran</PresentationFormat>
  <Paragraphs>114</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Arial Black</vt:lpstr>
      <vt:lpstr>Calibri</vt:lpstr>
      <vt:lpstr>Century Gothic</vt:lpstr>
      <vt:lpstr>Wingdings</vt:lpstr>
      <vt:lpstr>Wingdings 3</vt:lpstr>
      <vt:lpstr>Duman</vt:lpstr>
      <vt:lpstr>Kriz ve Afet Yönetimi</vt:lpstr>
      <vt:lpstr>AFET VE RİSK YÖNETİMİ Kavramsal Boyut ve Tanımlar</vt:lpstr>
      <vt:lpstr>PowerPoint Sunusu</vt:lpstr>
      <vt:lpstr>PowerPoint Sunusu</vt:lpstr>
      <vt:lpstr>PowerPoint Sunusu</vt:lpstr>
      <vt:lpstr>PowerPoint Sunusu</vt:lpstr>
      <vt:lpstr>PowerPoint Sunusu</vt:lpstr>
      <vt:lpstr>PowerPoint Sunusu</vt:lpstr>
      <vt:lpstr>AFET YÖNETİMİNİN GENEL İLKELERİ </vt:lpstr>
      <vt:lpstr>AFET YÖNETİMİNİN GENEL İLKELERİ</vt:lpstr>
      <vt:lpstr>PowerPoint Sunusu</vt:lpstr>
      <vt:lpstr>AFET YÖNETİMİNİN GENEL İLKELERİ</vt:lpstr>
      <vt:lpstr>PowerPoint Sunusu</vt:lpstr>
      <vt:lpstr>PowerPoint Sunusu</vt:lpstr>
      <vt:lpstr>İl Kriz Değerlendirme ve Takip Kurulu   Vali ya da görevlendireceği Vali Yardımcısının Başkanlığında ; </vt:lpstr>
      <vt:lpstr>PowerPoint Sunusu</vt:lpstr>
      <vt:lpstr>Afet Zararlarını Azaltma Sistemi = Risk Yönetimi   Afet Müdahale Sistemi = Afet Yönetimi  Birbirini tamamlayan bu iki sistem, özellikle hedefler, kapsam ve kurumlaşma biçimleri açısından farklılıklar taşımaktadır.  Afet ve risk yönetim sisteminin bütüncül bir kapsama kavuşturulabilmesi için, afet öncesi, esnası ve sonrasında, kısa ve uzun dönemlerde yerine getirilmesi gerekenlerin hepsinin ayrıntılı biçimde tanımlanması çalışmalarının yapılması gerekmektedir.  Genel afet yaklaşımına göre, “belirli bir parasal değerin üstünde yıkım ya da tahribat” ve “belirli sayının üzerindeki ölüm ve yaralanmalar” olması durumunda afet veya felaketten söz edilebilir.</vt:lpstr>
      <vt:lpstr>Afetlerin büyüklüğüne etki eden önemli faktörler:  1. Afetin fiziksel büyüklüğü, 2. Afetin yoğun yerleşim yerlerine uzaklığı, 3. Bölgenin sosyo-ekonomik yapısı, 4. Bölgenin demografik yoğunluğu, 5. Tehlikeli bölgelerdeki hızlı ve denetimsiz kentleşme ve sanayileşme, 6. Ormanların, kıyıların ve çevrenin tahribi veya hatalı kullanımı, 7. Bilgisizlik ve eğitim noksanlığı, 8. Yerleşim yerlerinde toplumun afet olayına karşı önceden alabildiği koruyucu ve önleyici önlemlerin ulaşabildiği düzey</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ve Afet Yönetimi</dc:title>
  <dc:creator>Turgut Göksu</dc:creator>
  <cp:lastModifiedBy>Turgut Göksu</cp:lastModifiedBy>
  <cp:revision>1</cp:revision>
  <dcterms:created xsi:type="dcterms:W3CDTF">2016-03-31T16:03:41Z</dcterms:created>
  <dcterms:modified xsi:type="dcterms:W3CDTF">2016-03-31T16:04:25Z</dcterms:modified>
</cp:coreProperties>
</file>