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31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6" r:id="rId48"/>
    <p:sldId id="317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2149E-A7B5-4E3A-A5DA-A891BF5149F4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C79AE-8437-4D17-B8BB-043316BF45F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7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163AE-6FBE-4FF9-9C74-22AA0354B4D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2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50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89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25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C9D6-ECF3-4D98-9449-C33FD849938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578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82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33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00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13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62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1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1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DA9E-446D-4C02-BFA2-4618CBCB6780}" type="datetimeFigureOut">
              <a:rPr lang="tr-TR" smtClean="0"/>
              <a:t>24.03.2016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5679-7356-40A9-BF80-23041ADA45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01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latin typeface="+mn-lt"/>
              </a:rPr>
              <a:t>STRES YÖNETİMİ</a:t>
            </a:r>
            <a:endParaRPr lang="tr-TR" b="1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/>
              <a:t>PROF. DR. TURGUT GÖKSU</a:t>
            </a:r>
          </a:p>
          <a:p>
            <a:r>
              <a:rPr lang="tr-TR" sz="3200" b="1" dirty="0" smtClean="0"/>
              <a:t>KOÜ İİBF</a:t>
            </a:r>
            <a:endParaRPr lang="tr-TR" sz="32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838501" cy="243391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083" y="0"/>
            <a:ext cx="2751917" cy="24339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1659"/>
            <a:ext cx="3210278" cy="23263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707" y="4531659"/>
            <a:ext cx="3409293" cy="2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"/>
            <a:ext cx="4659406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1615" y="3244335"/>
            <a:ext cx="3566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/>
              <a:t>ACTH</a:t>
            </a:r>
            <a:r>
              <a:rPr lang="tr-TR" dirty="0" smtClean="0"/>
              <a:t>: </a:t>
            </a:r>
            <a:r>
              <a:rPr lang="tr-TR" b="1" dirty="0" err="1" smtClean="0"/>
              <a:t>a</a:t>
            </a:r>
            <a:r>
              <a:rPr lang="tr-TR" dirty="0" err="1" smtClean="0"/>
              <a:t>dreno</a:t>
            </a:r>
            <a:r>
              <a:rPr lang="tr-TR" b="1" dirty="0" err="1" smtClean="0"/>
              <a:t>c</a:t>
            </a:r>
            <a:r>
              <a:rPr lang="tr-TR" dirty="0" err="1" smtClean="0"/>
              <a:t>ortici</a:t>
            </a:r>
            <a:r>
              <a:rPr lang="tr-TR" b="1" dirty="0" err="1" smtClean="0"/>
              <a:t>t</a:t>
            </a:r>
            <a:r>
              <a:rPr lang="tr-TR" dirty="0" err="1" smtClean="0"/>
              <a:t>ropin</a:t>
            </a:r>
            <a:r>
              <a:rPr lang="tr-TR" dirty="0" smtClean="0"/>
              <a:t> </a:t>
            </a:r>
            <a:r>
              <a:rPr lang="tr-TR" b="1" dirty="0" err="1" smtClean="0"/>
              <a:t>h</a:t>
            </a:r>
            <a:r>
              <a:rPr lang="tr-TR" dirty="0" err="1" smtClean="0"/>
              <a:t>ormone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54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11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" y="0"/>
            <a:ext cx="10730754" cy="67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942" y="161365"/>
            <a:ext cx="1513074" cy="1772458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12</a:t>
            </a:fld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322729" y="161365"/>
            <a:ext cx="11645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Fiziksel Çevre Şartları </a:t>
            </a:r>
          </a:p>
          <a:p>
            <a:r>
              <a:rPr lang="tr-TR" sz="2800" dirty="0" smtClean="0"/>
              <a:t>Fiziksel stres sebepleri bireyin bedenini etkileyen dışsal faktörlerdir. 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Gürültü</a:t>
            </a:r>
            <a:r>
              <a:rPr lang="tr-TR" sz="2800" dirty="0" smtClean="0"/>
              <a:t>: Gürültünün insanlarda yarattığı rahatsızlıkta başlıca neden gürültü şiddetidir. İdeal ses düzeyi 50 desibeldir. </a:t>
            </a:r>
          </a:p>
          <a:p>
            <a:r>
              <a:rPr lang="tr-TR" sz="2800" dirty="0" smtClean="0"/>
              <a:t>İnsan gürültüye değil, yan etkilerine alışmaktadır. </a:t>
            </a:r>
          </a:p>
          <a:p>
            <a:r>
              <a:rPr lang="tr-TR" sz="2800" dirty="0" smtClean="0"/>
              <a:t>Önceden bilinen ve beklenen gürültü pek önemli ölçüde stres yaratmaz. Örneğin, diskoya giden biri 100 desibellik gürültüye katlanırken, kat komşusunun çıkardığı küçük gürültüden rahatsız olabilir. </a:t>
            </a:r>
          </a:p>
          <a:p>
            <a:r>
              <a:rPr lang="tr-TR" sz="2800" dirty="0" smtClean="0"/>
              <a:t>Kişiler genellikle kendi çıkardıkları gürültüden rahatsız olmazken, bunun dışındaki gürültüden rahatsız olurlar. </a:t>
            </a:r>
          </a:p>
          <a:p>
            <a:endParaRPr lang="tr-TR" sz="2800" dirty="0" smtClean="0"/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Gürültü</a:t>
            </a:r>
            <a:r>
              <a:rPr lang="tr-TR" sz="2800" dirty="0" smtClean="0"/>
              <a:t>; </a:t>
            </a:r>
            <a:r>
              <a:rPr lang="tr-TR" sz="2800" b="1" dirty="0" smtClean="0"/>
              <a:t>sağırlık, kulak çınlaması, migren, ülser, kalın bağırsak iltihabı, tansiyon, kalp ve dolaşım bozuklukları gibi rahatsızlıklar yaratabilir.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268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943" y="134938"/>
            <a:ext cx="1990725" cy="2105025"/>
          </a:xfrm>
          <a:prstGeom prst="rect">
            <a:avLst/>
          </a:prstGeom>
        </p:spPr>
      </p:pic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13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42364" y="291048"/>
            <a:ext cx="111072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Fiziksel Çevre Şartları</a:t>
            </a:r>
          </a:p>
          <a:p>
            <a:endParaRPr lang="tr-TR" sz="4000" b="1" dirty="0" smtClean="0"/>
          </a:p>
          <a:p>
            <a:r>
              <a:rPr lang="tr-TR" sz="3200" b="1" dirty="0" smtClean="0"/>
              <a:t>Aydınlatma</a:t>
            </a:r>
            <a:r>
              <a:rPr lang="tr-TR" sz="3200" dirty="0" smtClean="0"/>
              <a:t>: Araştırmalar, ışık şiddetinin artırılmasına paralel olarak üretimin %8-27 oranında yükseldiğini ortaya koymaktadır. Kötü ışıklandırma (+,-), sıkıntılı bir çalışma ortamı yaratır, göz sinirlerini yıpratır ve geçici körlüklere yol açabilir .</a:t>
            </a:r>
          </a:p>
          <a:p>
            <a:endParaRPr lang="tr-TR" sz="3200" dirty="0" smtClean="0"/>
          </a:p>
          <a:p>
            <a:r>
              <a:rPr lang="tr-TR" sz="3200" b="1" dirty="0" smtClean="0"/>
              <a:t>Isınma ve Havalandırma:  </a:t>
            </a:r>
            <a:r>
              <a:rPr lang="tr-TR" sz="3200" dirty="0" smtClean="0"/>
              <a:t>Çalışma yerinin soğuk veya gereğinden sıcak olması verimliliği doğrudan etkiler. Öte yandan teneffüs edilen havadaki oksijen oranı %14’ün altına, karbondioksit oranı da %2.4’ün üstüne çıkarsa, sağlık için tehlikelere, bayılma ve boğulmalara neden olmaktadır.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933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85481" y="0"/>
            <a:ext cx="1154205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Örgütsel Faktörler </a:t>
            </a:r>
          </a:p>
          <a:p>
            <a:r>
              <a:rPr lang="tr-TR" sz="4000" dirty="0" smtClean="0"/>
              <a:t>• Herhangi bir işyerinde görevin niteliğinden, iş çevresinden veya işle ilgili olarak üst, ast, iş arkadaşları </a:t>
            </a:r>
          </a:p>
          <a:p>
            <a:r>
              <a:rPr lang="tr-TR" sz="4000" dirty="0" smtClean="0"/>
              <a:t>veya müşterilerle  bulunulan toplumsal etkileşimden dolayı stres ortaya çıkabilir. </a:t>
            </a:r>
          </a:p>
          <a:p>
            <a:endParaRPr lang="tr-TR" sz="2000" dirty="0" smtClean="0"/>
          </a:p>
          <a:p>
            <a:r>
              <a:rPr lang="tr-TR" sz="4000" dirty="0" smtClean="0"/>
              <a:t>Örgütteki stres kaynakları (F. </a:t>
            </a:r>
            <a:r>
              <a:rPr lang="tr-TR" sz="4000" dirty="0" err="1" smtClean="0"/>
              <a:t>Luthans</a:t>
            </a:r>
            <a:r>
              <a:rPr lang="tr-TR" sz="4000" dirty="0" smtClean="0"/>
              <a:t>):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Örgütsel politikalar,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örgütün yapısal özellikleri,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örgütteki fiziksel şartlar,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örgütsel süreçler. 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1" y="3242977"/>
            <a:ext cx="2877669" cy="329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36176" y="188259"/>
            <a:ext cx="798793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Örgütsel Politikalar</a:t>
            </a:r>
          </a:p>
          <a:p>
            <a:endParaRPr lang="tr-TR" sz="4800" b="1" dirty="0" smtClean="0"/>
          </a:p>
          <a:p>
            <a:r>
              <a:rPr lang="tr-TR" sz="4000" b="1" dirty="0" smtClean="0"/>
              <a:t>• Adaletsiz başarı değerlendirmesi</a:t>
            </a:r>
          </a:p>
          <a:p>
            <a:r>
              <a:rPr lang="tr-TR" sz="4000" b="1" dirty="0" smtClean="0"/>
              <a:t>• Ücret eşitsizlikleri</a:t>
            </a:r>
          </a:p>
          <a:p>
            <a:r>
              <a:rPr lang="tr-TR" sz="4000" b="1" dirty="0" smtClean="0"/>
              <a:t>• Örgütsel kuralların katılığı</a:t>
            </a:r>
          </a:p>
          <a:p>
            <a:r>
              <a:rPr lang="tr-TR" sz="4000" b="1" dirty="0" smtClean="0"/>
              <a:t>• İş gruplarını değiştirme</a:t>
            </a:r>
          </a:p>
          <a:p>
            <a:r>
              <a:rPr lang="tr-TR" sz="4000" b="1" dirty="0" smtClean="0"/>
              <a:t>• Çelişkili yöntemler</a:t>
            </a:r>
          </a:p>
          <a:p>
            <a:r>
              <a:rPr lang="tr-TR" sz="4000" b="1" dirty="0" smtClean="0"/>
              <a:t>• Sık sık yer değiştirmeler</a:t>
            </a:r>
          </a:p>
          <a:p>
            <a:r>
              <a:rPr lang="tr-TR" sz="4000" b="1" dirty="0" smtClean="0"/>
              <a:t>• Gerçekçi olmayan iş tanımları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570" y="2316815"/>
            <a:ext cx="4118442" cy="33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16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2729" y="336177"/>
            <a:ext cx="8821271" cy="576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Örgütün Yapısal Özellikleri</a:t>
            </a:r>
          </a:p>
          <a:p>
            <a:endParaRPr lang="tr-TR" sz="4400" b="1" dirty="0" smtClean="0"/>
          </a:p>
          <a:p>
            <a:r>
              <a:rPr lang="tr-TR" sz="3600" dirty="0" smtClean="0"/>
              <a:t>• Merkeziyetçilik ve kararlardan dışlanma</a:t>
            </a:r>
          </a:p>
          <a:p>
            <a:r>
              <a:rPr lang="tr-TR" sz="3600" dirty="0" smtClean="0"/>
              <a:t>• Yükselme imkanlarının azlığı</a:t>
            </a:r>
          </a:p>
          <a:p>
            <a:r>
              <a:rPr lang="tr-TR" sz="3600" dirty="0" smtClean="0"/>
              <a:t>• Aşırı formaliteler</a:t>
            </a:r>
          </a:p>
          <a:p>
            <a:r>
              <a:rPr lang="tr-TR" sz="3600" dirty="0" smtClean="0"/>
              <a:t>• Yüksek derecede uzmanlaşma</a:t>
            </a:r>
          </a:p>
          <a:p>
            <a:r>
              <a:rPr lang="tr-TR" sz="3600" dirty="0" smtClean="0"/>
              <a:t>• Örgütsel bölümlerin karşılıklı bağımlılığı</a:t>
            </a:r>
          </a:p>
          <a:p>
            <a:pPr>
              <a:lnSpc>
                <a:spcPct val="90000"/>
              </a:lnSpc>
              <a:defRPr/>
            </a:pPr>
            <a:r>
              <a:rPr lang="tr-TR" sz="3600" dirty="0" smtClean="0"/>
              <a:t>• Yürütme ve danışma birimleri arasındaki çatışma</a:t>
            </a:r>
            <a:endParaRPr lang="tr-TR" sz="3600" dirty="0"/>
          </a:p>
          <a:p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555205"/>
            <a:ext cx="3581400" cy="41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17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63071" y="188259"/>
            <a:ext cx="114837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Fiziksel Şartlar</a:t>
            </a:r>
          </a:p>
          <a:p>
            <a:r>
              <a:rPr lang="tr-TR" sz="4000" dirty="0" smtClean="0"/>
              <a:t>• Kalabalık çalışma şartları ve özel hayatı önemsememe</a:t>
            </a:r>
          </a:p>
          <a:p>
            <a:r>
              <a:rPr lang="tr-TR" sz="4000" dirty="0" smtClean="0"/>
              <a:t>• Aşırı gürültü, sıcak yada soğuk çalışma ortamı</a:t>
            </a:r>
          </a:p>
          <a:p>
            <a:r>
              <a:rPr lang="tr-TR" sz="4000" dirty="0" smtClean="0"/>
              <a:t>• Zehirli maddeler ve radyasyon</a:t>
            </a:r>
          </a:p>
          <a:p>
            <a:r>
              <a:rPr lang="tr-TR" sz="4000" dirty="0" smtClean="0"/>
              <a:t>• Hava kirliliği</a:t>
            </a:r>
          </a:p>
          <a:p>
            <a:r>
              <a:rPr lang="tr-TR" sz="4000" dirty="0" smtClean="0"/>
              <a:t>• İş kazaları</a:t>
            </a:r>
          </a:p>
          <a:p>
            <a:r>
              <a:rPr lang="tr-TR" sz="4000" dirty="0" smtClean="0"/>
              <a:t>• Yetersiz aydınlatma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867" y="2904284"/>
            <a:ext cx="4078763" cy="20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18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64775" y="336176"/>
            <a:ext cx="109055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Örgütsel Süreçler</a:t>
            </a:r>
          </a:p>
          <a:p>
            <a:r>
              <a:rPr lang="tr-TR" sz="4000" dirty="0" smtClean="0"/>
              <a:t>• Yetersiz iletişim</a:t>
            </a:r>
          </a:p>
          <a:p>
            <a:r>
              <a:rPr lang="tr-TR" sz="4000" dirty="0" smtClean="0"/>
              <a:t>• Başarı düzeyi ile ilgili yetersiz geri bildirim</a:t>
            </a:r>
          </a:p>
          <a:p>
            <a:r>
              <a:rPr lang="tr-TR" sz="4000" dirty="0" smtClean="0"/>
              <a:t>• Belirsiz ve çelişkili amaçlar</a:t>
            </a:r>
          </a:p>
          <a:p>
            <a:r>
              <a:rPr lang="tr-TR" sz="4000" dirty="0" smtClean="0"/>
              <a:t>• Başarı değerlendirmesinin yanlış ve çelişkili olması</a:t>
            </a:r>
          </a:p>
          <a:p>
            <a:r>
              <a:rPr lang="tr-TR" sz="4000" dirty="0" smtClean="0"/>
              <a:t>• Adaletsiz denetim düzeni</a:t>
            </a:r>
          </a:p>
          <a:p>
            <a:r>
              <a:rPr lang="tr-TR" sz="4000" dirty="0" smtClean="0"/>
              <a:t>• Yetersiz bilgi</a:t>
            </a:r>
          </a:p>
          <a:p>
            <a:r>
              <a:rPr lang="tr-TR" sz="4000" dirty="0" smtClean="0"/>
              <a:t>• Rekabet</a:t>
            </a:r>
          </a:p>
          <a:p>
            <a:r>
              <a:rPr lang="tr-TR" sz="4000" dirty="0" smtClean="0"/>
              <a:t>• Dedikodu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122" y="3485846"/>
            <a:ext cx="3505878" cy="33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FDE66C8-CC01-45AC-A314-C1100728B841}" type="slidenum">
              <a:rPr lang="tr-TR" altLang="tr-TR">
                <a:latin typeface="Arial" panose="020B0604020202020204" pitchFamily="34" charset="0"/>
              </a:rPr>
              <a:pPr eaLnBrk="1" hangingPunct="1"/>
              <a:t>19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83343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smtClean="0">
                <a:latin typeface="+mn-lt"/>
              </a:rPr>
              <a:t>Bireysel Faktörler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5118" y="1341438"/>
            <a:ext cx="7002183" cy="446405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sz="3600" b="1" dirty="0"/>
              <a:t>Kişilik</a:t>
            </a:r>
            <a:r>
              <a:rPr lang="tr-TR" sz="3600" dirty="0"/>
              <a:t>: Kişilik, insanın bir bütünlük içinde süreklilik gösteren davranış özellikleri ve çevresine uyum biçimidir. </a:t>
            </a:r>
            <a:endParaRPr lang="tr-TR" sz="3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 smtClean="0"/>
              <a:t>Kişilik </a:t>
            </a:r>
            <a:r>
              <a:rPr lang="tr-TR" sz="3600" dirty="0"/>
              <a:t>deyimi insanın dış görünüşü, kendi benliğini kullanma biçimi, ölçülebilir iç ve dış özelliklerini, kendi arasında uyum sağlamasını  dış etkilere uyarlanmasını, durağanlaşmış davranışlarını kapsar  </a:t>
            </a:r>
          </a:p>
        </p:txBody>
      </p:sp>
      <p:pic>
        <p:nvPicPr>
          <p:cNvPr id="15365" name="Picture 5" descr="Stress-BreakSometh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76" y="1341438"/>
            <a:ext cx="3159125" cy="454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2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24435" y="443753"/>
            <a:ext cx="1121484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Stres</a:t>
            </a:r>
          </a:p>
          <a:p>
            <a:r>
              <a:rPr lang="tr-TR" sz="3600" dirty="0" smtClean="0"/>
              <a:t>• Stres, </a:t>
            </a:r>
            <a:r>
              <a:rPr lang="tr-TR" sz="3600" u="sng" dirty="0" smtClean="0"/>
              <a:t>sanayi toplumuyla </a:t>
            </a:r>
            <a:r>
              <a:rPr lang="tr-TR" sz="3600" dirty="0" smtClean="0"/>
              <a:t>beraber  anlam kazanmış ve çağımızın hastalığı olarak literatürdeki yerini almıştır. </a:t>
            </a:r>
          </a:p>
          <a:p>
            <a:r>
              <a:rPr lang="tr-TR" sz="3600" dirty="0" smtClean="0"/>
              <a:t>• Özellikle yoğun </a:t>
            </a:r>
            <a:r>
              <a:rPr lang="tr-TR" sz="3600" u="sng" dirty="0" smtClean="0"/>
              <a:t>kent</a:t>
            </a:r>
            <a:r>
              <a:rPr lang="tr-TR" sz="3600" dirty="0" smtClean="0"/>
              <a:t> hayatı ve </a:t>
            </a:r>
            <a:r>
              <a:rPr lang="tr-TR" sz="3600" u="sng" dirty="0" smtClean="0"/>
              <a:t>iş</a:t>
            </a:r>
            <a:r>
              <a:rPr lang="tr-TR" sz="3600" dirty="0" smtClean="0"/>
              <a:t> hayatı karşısında insanlar gerek fizyolojik gerekse psikolojik olarak  etkilenmekte,  bir çok sorunlar yaşamaktadırlar. </a:t>
            </a:r>
          </a:p>
          <a:p>
            <a:r>
              <a:rPr lang="tr-TR" sz="3600" dirty="0" smtClean="0"/>
              <a:t>• Bugün dünyada doktora başvuran  </a:t>
            </a:r>
            <a:r>
              <a:rPr lang="tr-TR" sz="3600" u="sng" dirty="0" smtClean="0"/>
              <a:t>hastaların %50’si</a:t>
            </a:r>
            <a:r>
              <a:rPr lang="tr-TR" sz="3600" dirty="0" smtClean="0"/>
              <a:t>nin ardında yatan sebep stres  faktörü ile ilgilidir.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84108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6C9D6-ECF3-4D98-9449-C33FD8499385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215153" y="197346"/>
            <a:ext cx="1181996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/>
              <a:t>A Tipi Davranış Özellikleri</a:t>
            </a:r>
          </a:p>
          <a:p>
            <a:r>
              <a:rPr lang="tr-TR" sz="2400" dirty="0" smtClean="0"/>
              <a:t>• İki şeyi aynı anda düşünmek yada yapmak.</a:t>
            </a:r>
          </a:p>
          <a:p>
            <a:r>
              <a:rPr lang="tr-TR" sz="2400" dirty="0" smtClean="0"/>
              <a:t>• Giderek daha çok faaliyeti daha az zamana sıkıştırmak.</a:t>
            </a:r>
          </a:p>
          <a:p>
            <a:r>
              <a:rPr lang="tr-TR" sz="2400" dirty="0" smtClean="0"/>
              <a:t>• Çevreyi yada güzel şeyleri fark edememe veya ilgi gösterememe.</a:t>
            </a:r>
          </a:p>
          <a:p>
            <a:r>
              <a:rPr lang="tr-TR" sz="2400" dirty="0" smtClean="0"/>
              <a:t>• Başkalarından hızlı konuşmalarını isteme.</a:t>
            </a:r>
          </a:p>
          <a:p>
            <a:r>
              <a:rPr lang="tr-TR" sz="2400" dirty="0" smtClean="0"/>
              <a:t>• Sırada beklemeye zorlandığında yada çok yavaş hareket ettiğini düşündüğü bir arabanın arkasında giderken gereksiz derecede öfke gösterme. «uyuz»</a:t>
            </a:r>
          </a:p>
          <a:p>
            <a:r>
              <a:rPr lang="tr-TR" sz="2400" dirty="0" smtClean="0"/>
              <a:t>• “Bir şeyin iyi olmasını istiyorsan kendin yap” sözüne inanma.</a:t>
            </a:r>
          </a:p>
          <a:p>
            <a:r>
              <a:rPr lang="tr-TR" sz="2400" dirty="0" smtClean="0"/>
              <a:t>• Konuşurken el kol hareketi yapma.</a:t>
            </a:r>
          </a:p>
          <a:p>
            <a:r>
              <a:rPr lang="tr-TR" sz="2400" dirty="0" smtClean="0"/>
              <a:t>• Sık sık diz oynatma yada parmak tıkırdatma.</a:t>
            </a:r>
          </a:p>
          <a:p>
            <a:r>
              <a:rPr lang="tr-TR" sz="2400" dirty="0" smtClean="0"/>
              <a:t>• Şiddetli tonlamaları olan konuşma örüntüsü ve sık sık müstehcen sözler kullanma.</a:t>
            </a:r>
          </a:p>
          <a:p>
            <a:r>
              <a:rPr lang="tr-TR" sz="2400" dirty="0" smtClean="0"/>
              <a:t>• Hiçbir zaman geç kalmamaya aşırı önem verme.</a:t>
            </a:r>
          </a:p>
          <a:p>
            <a:r>
              <a:rPr lang="tr-TR" sz="2400" dirty="0" smtClean="0"/>
              <a:t>• Oturup hiçbir şey yapmamakta güçlük çekme.</a:t>
            </a:r>
          </a:p>
          <a:p>
            <a:r>
              <a:rPr lang="tr-TR" sz="2400" dirty="0" smtClean="0"/>
              <a:t>• Çocuklarla oynarken dahi her oyunu kazanmak için oynama.</a:t>
            </a:r>
          </a:p>
          <a:p>
            <a:r>
              <a:rPr lang="tr-TR" sz="2400" dirty="0" smtClean="0"/>
              <a:t>• Konuşurken nefes alma, dudak ısırma, kafa sallama, yumruk sıkma, masaya vurma.</a:t>
            </a:r>
          </a:p>
          <a:p>
            <a:r>
              <a:rPr lang="tr-TR" sz="2400" dirty="0" smtClean="0"/>
              <a:t>• Daha iyi yada daha hızlı yapabileceğini düşündüğü şeyleri başkaları yaparken sabırsızlanma.</a:t>
            </a:r>
          </a:p>
          <a:p>
            <a:r>
              <a:rPr lang="tr-TR" sz="2400" dirty="0" smtClean="0"/>
              <a:t>• Hızlı göz kırpma yada tike benzer kaş kaldırma.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529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21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88259" y="161365"/>
            <a:ext cx="1177962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B Tipi Davranış Özellikleri</a:t>
            </a:r>
          </a:p>
          <a:p>
            <a:r>
              <a:rPr lang="tr-TR" sz="3200" dirty="0" smtClean="0"/>
              <a:t>• Acelecilik ve sabırsızlık düşüncelerinin olmaması.</a:t>
            </a:r>
          </a:p>
          <a:p>
            <a:r>
              <a:rPr lang="tr-TR" sz="3200" dirty="0" smtClean="0"/>
              <a:t>• Gösteri meraklısı olmama ve sorulmadıkça başarılarını ve </a:t>
            </a:r>
          </a:p>
          <a:p>
            <a:r>
              <a:rPr lang="tr-TR" sz="3200" dirty="0" smtClean="0"/>
              <a:t>yaptıklarını tartışma ihtiyacı duymama.</a:t>
            </a:r>
          </a:p>
          <a:p>
            <a:r>
              <a:rPr lang="tr-TR" sz="3200" dirty="0" smtClean="0"/>
              <a:t>• Oyunu yarışmak için değil, hoşça zaman geçirmek için sevme.</a:t>
            </a:r>
          </a:p>
          <a:p>
            <a:r>
              <a:rPr lang="tr-TR" sz="3200" dirty="0" smtClean="0"/>
              <a:t>• Suçluluk duymadan dinlenme.</a:t>
            </a:r>
          </a:p>
          <a:p>
            <a:r>
              <a:rPr lang="tr-TR" sz="3200" dirty="0" smtClean="0"/>
              <a:t>• Sosyal değerler için fazla kaygılanmama.</a:t>
            </a:r>
          </a:p>
          <a:p>
            <a:r>
              <a:rPr lang="tr-TR" sz="3200" dirty="0" smtClean="0"/>
              <a:t>• Zamanın esiri olmama.</a:t>
            </a:r>
          </a:p>
          <a:p>
            <a:r>
              <a:rPr lang="tr-TR" sz="3200" dirty="0" smtClean="0"/>
              <a:t>• Ekiple kolayca çalışma.</a:t>
            </a:r>
          </a:p>
          <a:p>
            <a:r>
              <a:rPr lang="tr-TR" sz="3200" dirty="0" smtClean="0"/>
              <a:t>• Karar vermede aceleci olmama.</a:t>
            </a:r>
          </a:p>
          <a:p>
            <a:r>
              <a:rPr lang="tr-TR" sz="3200" dirty="0" smtClean="0"/>
              <a:t>• Özel hayatları ile iş hayatları arasında kolayca sınır koyabilme.</a:t>
            </a:r>
          </a:p>
          <a:p>
            <a:r>
              <a:rPr lang="tr-TR" sz="3200" dirty="0" smtClean="0"/>
              <a:t>• Eve döndüklerinde günlük hayattan tamamen uzaklaşabilme.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4193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36176" y="242048"/>
            <a:ext cx="1155102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tr-TR" sz="5400" b="1" dirty="0"/>
              <a:t>Diğer Faktörler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algılama farklılıkları, 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geçmiş tecrübeler, 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aile düzeni, 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ekonomik sorunlar, 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cinsel sorunlar, </a:t>
            </a:r>
          </a:p>
          <a:p>
            <a:pPr>
              <a:lnSpc>
                <a:spcPct val="90000"/>
              </a:lnSpc>
              <a:defRPr/>
            </a:pPr>
            <a:r>
              <a:rPr lang="tr-TR" sz="4400" dirty="0"/>
              <a:t>yeni bir çevreye intibak </a:t>
            </a:r>
            <a:r>
              <a:rPr lang="tr-TR" sz="4400" dirty="0">
                <a:solidFill>
                  <a:srgbClr val="D60093"/>
                </a:solidFill>
              </a:rPr>
              <a:t>vb..</a:t>
            </a:r>
            <a:r>
              <a:rPr lang="tr-TR" sz="4400" dirty="0"/>
              <a:t> </a:t>
            </a:r>
            <a:r>
              <a:rPr lang="tr-TR" sz="4400" dirty="0">
                <a:solidFill>
                  <a:schemeClr val="folHlink"/>
                </a:solidFill>
              </a:rPr>
              <a:t>gibi sorunlar kişilik açısından stres kaynakları sayılabilir</a:t>
            </a:r>
            <a:r>
              <a:rPr lang="tr-T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23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49624" y="322729"/>
            <a:ext cx="115913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Thomas </a:t>
            </a:r>
            <a:r>
              <a:rPr lang="tr-TR" sz="3600" u="sng" dirty="0" err="1" smtClean="0"/>
              <a:t>Holmes</a:t>
            </a:r>
            <a:r>
              <a:rPr lang="tr-TR" sz="3600" dirty="0" smtClean="0"/>
              <a:t> ve Richard </a:t>
            </a:r>
            <a:r>
              <a:rPr lang="tr-TR" sz="3600" u="sng" dirty="0" err="1" smtClean="0"/>
              <a:t>Rahe</a:t>
            </a:r>
            <a:r>
              <a:rPr lang="tr-TR" sz="3600" dirty="0" smtClean="0"/>
              <a:t> kişilerde stres yaratıcı olayları gösteren bir </a:t>
            </a:r>
            <a:r>
              <a:rPr lang="tr-TR" sz="3600" u="sng" dirty="0" smtClean="0"/>
              <a:t>envanter</a:t>
            </a:r>
            <a:r>
              <a:rPr lang="tr-TR" sz="3600" dirty="0" smtClean="0"/>
              <a:t> geliştirmişlerdir. Bu envanterde insan hayatında meydana gelebilecek 43 olay önem sırasına göre dizilmiş ve karşılarına değerler verilmiştir. </a:t>
            </a:r>
          </a:p>
          <a:p>
            <a:endParaRPr lang="tr-TR" sz="3600" dirty="0" smtClean="0"/>
          </a:p>
          <a:p>
            <a:r>
              <a:rPr lang="tr-TR" sz="3600" u="sng" dirty="0" smtClean="0"/>
              <a:t>Bir yılda </a:t>
            </a:r>
            <a:r>
              <a:rPr lang="tr-TR" sz="3600" dirty="0" smtClean="0"/>
              <a:t>bu değerler toplamı </a:t>
            </a:r>
          </a:p>
          <a:p>
            <a:r>
              <a:rPr lang="tr-TR" sz="3600" dirty="0" smtClean="0"/>
              <a:t>300 puanı geçerse kişi %80 oranında hastalığa yakalanıyor </a:t>
            </a:r>
            <a:r>
              <a:rPr lang="tr-TR" sz="3600" u="sng" dirty="0" smtClean="0"/>
              <a:t>yüksek </a:t>
            </a:r>
            <a:r>
              <a:rPr lang="tr-TR" sz="3600" u="sng" dirty="0" smtClean="0"/>
              <a:t>derecede stres</a:t>
            </a:r>
            <a:r>
              <a:rPr lang="tr-TR" sz="3600" dirty="0" smtClean="0"/>
              <a:t>, </a:t>
            </a:r>
          </a:p>
          <a:p>
            <a:r>
              <a:rPr lang="tr-TR" sz="3600" dirty="0" smtClean="0"/>
              <a:t>150-299 puan arasında ise hastalanma olasılığı bulunuyor, </a:t>
            </a:r>
            <a:r>
              <a:rPr lang="tr-TR" sz="3600" u="sng" dirty="0" smtClean="0"/>
              <a:t>orta derecede stres</a:t>
            </a:r>
            <a:r>
              <a:rPr lang="tr-TR" sz="3600" dirty="0" smtClean="0"/>
              <a:t>, </a:t>
            </a:r>
          </a:p>
          <a:p>
            <a:r>
              <a:rPr lang="tr-TR" sz="3600" dirty="0" smtClean="0"/>
              <a:t>0-149 puan arası </a:t>
            </a:r>
            <a:r>
              <a:rPr lang="tr-TR" sz="3600" u="sng" dirty="0" smtClean="0"/>
              <a:t>düşük derecede stres </a:t>
            </a:r>
            <a:endParaRPr lang="tr-TR" sz="3600" u="sng" dirty="0"/>
          </a:p>
        </p:txBody>
      </p:sp>
    </p:spTree>
    <p:extLst>
      <p:ext uri="{BB962C8B-B14F-4D97-AF65-F5344CB8AC3E}">
        <p14:creationId xmlns:p14="http://schemas.microsoft.com/office/powerpoint/2010/main" val="39108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0"/>
            <a:ext cx="634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25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0" y="137832"/>
            <a:ext cx="7879697" cy="66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26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05" y="140150"/>
            <a:ext cx="7875495" cy="65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27</a:t>
            </a:fld>
            <a:endParaRPr lang="tr-TR"/>
          </a:p>
        </p:txBody>
      </p:sp>
      <p:graphicFrame>
        <p:nvGraphicFramePr>
          <p:cNvPr id="6" name="Group 241"/>
          <p:cNvGraphicFramePr>
            <a:graphicFrameLocks noGrp="1"/>
          </p:cNvGraphicFramePr>
          <p:nvPr>
            <p:extLst/>
          </p:nvPr>
        </p:nvGraphicFramePr>
        <p:xfrm>
          <a:off x="1897903" y="981074"/>
          <a:ext cx="8348757" cy="5375276"/>
        </p:xfrm>
        <a:graphic>
          <a:graphicData uri="http://schemas.openxmlformats.org/drawingml/2006/table">
            <a:tbl>
              <a:tblPr/>
              <a:tblGrid>
                <a:gridCol w="889411"/>
                <a:gridCol w="6289522"/>
                <a:gridCol w="1169824"/>
              </a:tblGrid>
              <a:tr h="744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Sıra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Olaylar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Ağırlık Puanı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Çocuğun ölümü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Eşin ölümü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Eş tarafından aldatılma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 veya babanın ölümü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Hapse mahkum olma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Çocuğun ağır biçimde hastalanması veya sakatlanması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Evlilik dışı hamilelik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İstemediği evliliği yapma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Eşin ağır hastalığı, kaza veya yaralanması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 baba geçimsizliği veya ayrılma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Eş ile ciddi anlaşmazlık</a:t>
                      </a:r>
                      <a:endParaRPr kumimoji="0" lang="tr-T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916238" y="274638"/>
            <a:ext cx="3925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Türkiye’de Genel Stres Nedenleri</a:t>
            </a:r>
            <a:endParaRPr lang="tr-TR" altLang="tr-TR" sz="32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2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28</a:t>
            </a:fld>
            <a:endParaRPr lang="tr-TR"/>
          </a:p>
        </p:txBody>
      </p:sp>
      <p:graphicFrame>
        <p:nvGraphicFramePr>
          <p:cNvPr id="4" name="Group 223"/>
          <p:cNvGraphicFramePr>
            <a:graphicFrameLocks noGrp="1"/>
          </p:cNvGraphicFramePr>
          <p:nvPr>
            <p:extLst/>
          </p:nvPr>
        </p:nvGraphicFramePr>
        <p:xfrm>
          <a:off x="530505" y="779371"/>
          <a:ext cx="8868989" cy="5576978"/>
        </p:xfrm>
        <a:graphic>
          <a:graphicData uri="http://schemas.openxmlformats.org/drawingml/2006/table">
            <a:tbl>
              <a:tblPr/>
              <a:tblGrid>
                <a:gridCol w="731759"/>
                <a:gridCol w="7403678"/>
                <a:gridCol w="733552"/>
              </a:tblGrid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Ağır hastalık, kaza, yaralanma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Boşanma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Büyük ölçüde borçlanma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Hakkında kötü söylentiler çıkarılma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Evlilik dışı ilişkiye girme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Çocuk düşürme veya çocuk yapma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Yakın bir dostun ölümü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İstenmeyen gebelik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Anne baba ile anlaşmazlık ve onlardan baskı görme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Çocuğun okul başarısızlığı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Nişanlıdan ayrılma</a:t>
                      </a:r>
                      <a:endParaRPr kumimoji="0" lang="tr-TR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tr-TR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20"/>
          <p:cNvSpPr>
            <a:spLocks noChangeArrowheads="1"/>
          </p:cNvSpPr>
          <p:nvPr/>
        </p:nvSpPr>
        <p:spPr bwMode="auto">
          <a:xfrm>
            <a:off x="2916238" y="274638"/>
            <a:ext cx="3925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tr-TR" altLang="tr-TR" sz="2000" dirty="0">
                <a:solidFill>
                  <a:schemeClr val="hlin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Türkiye’de Genel Stres Nedenleri</a:t>
            </a:r>
            <a:endParaRPr lang="tr-TR" altLang="tr-TR" sz="32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78224" y="591671"/>
            <a:ext cx="111610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ea typeface="Times New Roman" panose="02020603050405020304" pitchFamily="18" charset="0"/>
              </a:rPr>
              <a:t>ABD’de bir iş </a:t>
            </a:r>
            <a:r>
              <a:rPr lang="tr-TR" sz="3200" b="1" dirty="0">
                <a:ea typeface="Times New Roman" panose="02020603050405020304" pitchFamily="18" charset="0"/>
              </a:rPr>
              <a:t>arama </a:t>
            </a:r>
            <a:r>
              <a:rPr lang="tr-TR" sz="3200" b="1" dirty="0" smtClean="0">
                <a:ea typeface="Times New Roman" panose="02020603050405020304" pitchFamily="18" charset="0"/>
              </a:rPr>
              <a:t>sitesinin </a:t>
            </a:r>
            <a:r>
              <a:rPr lang="tr-TR" sz="3200" b="1" dirty="0">
                <a:ea typeface="Times New Roman" panose="02020603050405020304" pitchFamily="18" charset="0"/>
              </a:rPr>
              <a:t>(</a:t>
            </a:r>
            <a:r>
              <a:rPr lang="tr-TR" sz="3200" b="1" dirty="0" err="1">
                <a:ea typeface="Times New Roman" panose="02020603050405020304" pitchFamily="18" charset="0"/>
              </a:rPr>
              <a:t>CareerCast</a:t>
            </a:r>
            <a:r>
              <a:rPr lang="tr-TR" sz="3200" b="1" dirty="0">
                <a:ea typeface="Times New Roman" panose="02020603050405020304" pitchFamily="18" charset="0"/>
              </a:rPr>
              <a:t>) </a:t>
            </a:r>
            <a:r>
              <a:rPr lang="tr-TR" sz="3200" b="1" dirty="0" smtClean="0">
                <a:ea typeface="Times New Roman" panose="02020603050405020304" pitchFamily="18" charset="0"/>
              </a:rPr>
              <a:t>sıralamalarına </a:t>
            </a:r>
            <a:r>
              <a:rPr lang="tr-TR" sz="3200" b="1" dirty="0">
                <a:ea typeface="Times New Roman" panose="02020603050405020304" pitchFamily="18" charset="0"/>
              </a:rPr>
              <a:t>göre 2014’ün en stresli meslekleri </a:t>
            </a:r>
            <a:endParaRPr lang="tr-TR" sz="2800" dirty="0" smtClean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ea typeface="Times New Roman" panose="02020603050405020304" pitchFamily="18" charset="0"/>
              </a:rPr>
              <a:t>Gönüllü askeri personel:</a:t>
            </a:r>
            <a:endParaRPr lang="tr-TR" sz="2800" dirty="0" smtClean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ea typeface="Times New Roman" panose="02020603050405020304" pitchFamily="18" charset="0"/>
              </a:rPr>
              <a:t>General: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Times New Roman" panose="02020603050405020304" pitchFamily="18" charset="0"/>
              </a:rPr>
              <a:t>İtfaiyeci: </a:t>
            </a:r>
            <a:endParaRPr lang="tr-TR" sz="3200" dirty="0" smtClean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ea typeface="Times New Roman" panose="02020603050405020304" pitchFamily="18" charset="0"/>
              </a:rPr>
              <a:t>Havayolu </a:t>
            </a:r>
            <a:r>
              <a:rPr lang="tr-TR" sz="3200" dirty="0">
                <a:ea typeface="Times New Roman" panose="02020603050405020304" pitchFamily="18" charset="0"/>
              </a:rPr>
              <a:t>pilotu</a:t>
            </a:r>
            <a:r>
              <a:rPr lang="tr-TR" sz="3200" dirty="0" smtClean="0">
                <a:ea typeface="Times New Roman" panose="02020603050405020304" pitchFamily="18" charset="0"/>
              </a:rPr>
              <a:t>: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Times New Roman" panose="02020603050405020304" pitchFamily="18" charset="0"/>
              </a:rPr>
              <a:t>Etkinlik koordinatörü: </a:t>
            </a:r>
            <a:endParaRPr lang="tr-TR" sz="3200" dirty="0" smtClean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>
                <a:ea typeface="Times New Roman" panose="02020603050405020304" pitchFamily="18" charset="0"/>
              </a:rPr>
              <a:t>Halkla </a:t>
            </a:r>
            <a:r>
              <a:rPr lang="tr-TR" sz="3200" dirty="0">
                <a:ea typeface="Times New Roman" panose="02020603050405020304" pitchFamily="18" charset="0"/>
              </a:rPr>
              <a:t>ilişkiler üst düzey yöneticisi</a:t>
            </a:r>
            <a:r>
              <a:rPr lang="tr-TR" sz="3200" dirty="0" smtClean="0">
                <a:ea typeface="Times New Roman" panose="02020603050405020304" pitchFamily="18" charset="0"/>
              </a:rPr>
              <a:t>: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Times New Roman" panose="02020603050405020304" pitchFamily="18" charset="0"/>
              </a:rPr>
              <a:t>Üst düzey yöneticiler: 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Times New Roman" panose="02020603050405020304" pitchFamily="18" charset="0"/>
              </a:rPr>
              <a:t>Gazete muhabiri</a:t>
            </a:r>
            <a:r>
              <a:rPr lang="tr-TR" sz="3200" dirty="0" smtClean="0">
                <a:ea typeface="Times New Roman" panose="02020603050405020304" pitchFamily="18" charset="0"/>
              </a:rPr>
              <a:t>: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Times New Roman" panose="02020603050405020304" pitchFamily="18" charset="0"/>
              </a:rPr>
              <a:t>Polis memuru</a:t>
            </a:r>
            <a:r>
              <a:rPr lang="tr-TR" sz="3200" dirty="0" smtClean="0">
                <a:ea typeface="Times New Roman" panose="02020603050405020304" pitchFamily="18" charset="0"/>
              </a:rPr>
              <a:t>:</a:t>
            </a:r>
            <a:endParaRPr lang="tr-TR" sz="2800" dirty="0"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3200" dirty="0">
                <a:ea typeface="Calibri" panose="020F0502020204030204" pitchFamily="34" charset="0"/>
              </a:rPr>
              <a:t>Taksi şoförü</a:t>
            </a:r>
            <a:r>
              <a:rPr lang="tr-TR" sz="3200" dirty="0" smtClean="0">
                <a:ea typeface="Calibri" panose="020F0502020204030204" pitchFamily="34" charset="0"/>
              </a:rPr>
              <a:t>: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6221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6977" y="349624"/>
            <a:ext cx="92650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Stres nedir?</a:t>
            </a:r>
          </a:p>
          <a:p>
            <a:r>
              <a:rPr lang="tr-TR" sz="3600" dirty="0" smtClean="0"/>
              <a:t>Organizmanın bedensel ve zihinsel sınırlarının tehdit edilmesi ve zorlanmasıyla ortaya çıkan durum”</a:t>
            </a:r>
          </a:p>
          <a:p>
            <a:r>
              <a:rPr lang="tr-TR" sz="3600" dirty="0" smtClean="0"/>
              <a:t>“Bireyin içinde bulunduğu ortam ve iş koşullarının onu etkilemesi sonucunda vücudunda özel </a:t>
            </a:r>
            <a:r>
              <a:rPr lang="tr-TR" sz="3600" dirty="0" err="1" smtClean="0"/>
              <a:t>biyo</a:t>
            </a:r>
            <a:r>
              <a:rPr lang="tr-TR" sz="3600" dirty="0" smtClean="0"/>
              <a:t>-kimyasal salgıların oluşarak söz konusu koşullara uyum için düşünsel ve bedensel olarak harekete geçmesi durumu”</a:t>
            </a:r>
          </a:p>
          <a:p>
            <a:r>
              <a:rPr lang="tr-TR" sz="3600" b="1" dirty="0" smtClean="0"/>
              <a:t>“Organizmada alışılmamış, düzensiz talepler oluşturan her şey”</a:t>
            </a:r>
            <a:endParaRPr lang="tr-TR" sz="36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4834"/>
            <a:ext cx="2848589" cy="313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5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03" y="524995"/>
            <a:ext cx="7583741" cy="58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9" y="1653989"/>
            <a:ext cx="10989754" cy="40744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69252" y="443753"/>
            <a:ext cx="8691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/>
              <a:t>Uçucu Personeli ile İlgili Bir Stres Araştırması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896134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32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88576" y="471571"/>
            <a:ext cx="112148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Stres belirtileri ve sonuçları</a:t>
            </a:r>
          </a:p>
          <a:p>
            <a:r>
              <a:rPr lang="tr-TR" sz="4400" b="1" dirty="0" smtClean="0"/>
              <a:t> </a:t>
            </a:r>
          </a:p>
          <a:p>
            <a:r>
              <a:rPr lang="tr-TR" sz="3600" dirty="0" smtClean="0"/>
              <a:t>• Fiziksel,</a:t>
            </a:r>
          </a:p>
          <a:p>
            <a:r>
              <a:rPr lang="tr-TR" sz="3600" dirty="0" smtClean="0"/>
              <a:t>• Davranışsal, </a:t>
            </a:r>
          </a:p>
          <a:p>
            <a:r>
              <a:rPr lang="tr-TR" sz="3600" dirty="0" smtClean="0"/>
              <a:t>• Psikolojik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375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33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93059" y="199963"/>
            <a:ext cx="114075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/>
              <a:t>Fiziksel Belirtiler ve Etkileri </a:t>
            </a:r>
          </a:p>
          <a:p>
            <a:r>
              <a:rPr lang="tr-TR" sz="3600" dirty="0" smtClean="0"/>
              <a:t>• Tansiyon Yükselmesi</a:t>
            </a:r>
          </a:p>
          <a:p>
            <a:r>
              <a:rPr lang="tr-TR" sz="3600" dirty="0" smtClean="0"/>
              <a:t>• Sindirim Bozukluğu</a:t>
            </a:r>
          </a:p>
          <a:p>
            <a:r>
              <a:rPr lang="tr-TR" sz="3600" dirty="0" smtClean="0"/>
              <a:t>• Terleme</a:t>
            </a:r>
          </a:p>
          <a:p>
            <a:r>
              <a:rPr lang="tr-TR" sz="3600" dirty="0" smtClean="0"/>
              <a:t>• Nefes Darlığı</a:t>
            </a:r>
          </a:p>
          <a:p>
            <a:r>
              <a:rPr lang="tr-TR" sz="3600" dirty="0" smtClean="0"/>
              <a:t>• Baş ağrısı</a:t>
            </a:r>
          </a:p>
          <a:p>
            <a:r>
              <a:rPr lang="tr-TR" sz="3600" dirty="0" smtClean="0"/>
              <a:t>• Yorgunluk</a:t>
            </a:r>
          </a:p>
          <a:p>
            <a:r>
              <a:rPr lang="tr-TR" sz="3600" dirty="0" smtClean="0"/>
              <a:t>• Alerji</a:t>
            </a:r>
          </a:p>
          <a:p>
            <a:r>
              <a:rPr lang="tr-TR" sz="3600" dirty="0" smtClean="0"/>
              <a:t>• Mide Bulantısı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399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34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33399" y="315596"/>
            <a:ext cx="11219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Davranışsal Belirtiler ve Etkileri </a:t>
            </a:r>
          </a:p>
          <a:p>
            <a:r>
              <a:rPr lang="tr-TR" sz="4000" dirty="0" smtClean="0"/>
              <a:t>• Uykusuzluk</a:t>
            </a:r>
          </a:p>
          <a:p>
            <a:r>
              <a:rPr lang="tr-TR" sz="4000" dirty="0" smtClean="0"/>
              <a:t>• Uyuma İsteği</a:t>
            </a:r>
          </a:p>
          <a:p>
            <a:r>
              <a:rPr lang="tr-TR" sz="4000" dirty="0" smtClean="0"/>
              <a:t>• İştahsızlık</a:t>
            </a:r>
          </a:p>
          <a:p>
            <a:r>
              <a:rPr lang="tr-TR" sz="4000" dirty="0" smtClean="0"/>
              <a:t>• Yemek Alışkanlığında Artış</a:t>
            </a:r>
          </a:p>
          <a:p>
            <a:r>
              <a:rPr lang="tr-TR" sz="4000" dirty="0" smtClean="0"/>
              <a:t>• Sigara Kullanma</a:t>
            </a:r>
          </a:p>
          <a:p>
            <a:r>
              <a:rPr lang="tr-TR" sz="4000" dirty="0" smtClean="0"/>
              <a:t>• Alkol Kullanma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53" y="1442307"/>
            <a:ext cx="4164023" cy="29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35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7211" y="302150"/>
            <a:ext cx="115375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Psikolojik Belirtiler ve Etkileri </a:t>
            </a:r>
          </a:p>
          <a:p>
            <a:r>
              <a:rPr lang="tr-TR" sz="4000" dirty="0" smtClean="0"/>
              <a:t>• Gerginlik</a:t>
            </a:r>
          </a:p>
          <a:p>
            <a:r>
              <a:rPr lang="tr-TR" sz="4000" dirty="0" smtClean="0"/>
              <a:t>• Geçimsizlik</a:t>
            </a:r>
          </a:p>
          <a:p>
            <a:r>
              <a:rPr lang="tr-TR" sz="4000" dirty="0" smtClean="0"/>
              <a:t>• İşbirliğinden Kaçınma</a:t>
            </a:r>
          </a:p>
          <a:p>
            <a:r>
              <a:rPr lang="tr-TR" sz="4000" dirty="0" smtClean="0"/>
              <a:t>• Sürekli ve Yersiz Endişe</a:t>
            </a:r>
          </a:p>
          <a:p>
            <a:r>
              <a:rPr lang="tr-TR" sz="4000" dirty="0" smtClean="0"/>
              <a:t>• Yetersizlik Duygusu</a:t>
            </a:r>
          </a:p>
          <a:p>
            <a:r>
              <a:rPr lang="tr-TR" sz="4000" dirty="0" smtClean="0"/>
              <a:t>• Yersiz Telaş</a:t>
            </a:r>
            <a:endParaRPr lang="tr-TR" sz="4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198" y="2232212"/>
            <a:ext cx="3915802" cy="37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565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b="1" dirty="0" smtClean="0">
                <a:latin typeface="+mn-lt"/>
              </a:rPr>
              <a:t>Stresin Aşamaları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782730" y="972391"/>
            <a:ext cx="10956551" cy="50720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3600" dirty="0" err="1" smtClean="0"/>
              <a:t>Dr.Robert</a:t>
            </a:r>
            <a:r>
              <a:rPr lang="tr-TR" sz="3600" dirty="0" smtClean="0"/>
              <a:t> J.Van </a:t>
            </a:r>
            <a:r>
              <a:rPr lang="tr-TR" sz="3600" dirty="0" err="1" smtClean="0"/>
              <a:t>Amberg</a:t>
            </a:r>
            <a:r>
              <a:rPr lang="tr-TR" sz="3600" dirty="0" smtClean="0"/>
              <a:t> tarafından geliştirilmiş ve  tıp dünyasında kabul görmüş, stres aşamalarındaki belirtiler: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tr-TR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4400" b="1" u="sng" dirty="0"/>
              <a:t>I. AŞAMA</a:t>
            </a:r>
            <a:endParaRPr lang="tr-TR" sz="4400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/>
              <a:t>Büyük haz duygusu.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/>
              <a:t>Alışılmamış duyarlıkta algılama.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3600" dirty="0" smtClean="0"/>
              <a:t>Alışagelmişin üzerinde iş yapabilme yeteneği ve aşırı sinirsel enerji. </a:t>
            </a:r>
          </a:p>
          <a:p>
            <a:pPr eaLnBrk="1" hangingPunct="1">
              <a:defRPr/>
            </a:pPr>
            <a:endParaRPr lang="tr-TR" sz="3600" dirty="0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731ACD6-842F-41B6-A243-DF6FEF064B30}" type="slidenum">
              <a:rPr lang="tr-TR" altLang="tr-TR">
                <a:latin typeface="Arial" panose="020B0604020202020204" pitchFamily="34" charset="0"/>
              </a:rPr>
              <a:pPr eaLnBrk="1" hangingPunct="1"/>
              <a:t>36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6365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4800" b="1" dirty="0" smtClean="0">
                <a:latin typeface="+mn-lt"/>
              </a:rPr>
              <a:t>Stresin Aşamaları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8260" y="927894"/>
            <a:ext cx="11647954" cy="542925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tr-TR" sz="3600" b="1" u="sng" dirty="0"/>
              <a:t>II. AŞAMA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/>
              <a:t>Yataktan kalktığında yorgunluk hissi. </a:t>
            </a:r>
            <a:endParaRPr lang="tr-TR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 smtClean="0"/>
              <a:t>Öğle </a:t>
            </a:r>
            <a:r>
              <a:rPr lang="tr-TR" sz="4000" dirty="0"/>
              <a:t>yemeğinden sonra veya akşam üstü erkenden gevşeyen enerji.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/>
              <a:t>Mide ve barsak fonksiyonlarının zaman zaman bozulması (</a:t>
            </a:r>
            <a:r>
              <a:rPr lang="tr-TR" sz="4000" dirty="0" err="1"/>
              <a:t>diyare</a:t>
            </a:r>
            <a:r>
              <a:rPr lang="tr-TR" sz="4000" dirty="0"/>
              <a:t> veya kabızlık), </a:t>
            </a:r>
            <a:endParaRPr lang="tr-TR" sz="4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 smtClean="0"/>
              <a:t>Kalp </a:t>
            </a:r>
            <a:r>
              <a:rPr lang="tr-TR" sz="4000" dirty="0"/>
              <a:t>çarpıntıları.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/>
              <a:t>Sırtta ve kafatası civarındaki kaslarda büzülme (yaygın ağrılar).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4000" dirty="0"/>
              <a:t>Dinlenememe duygusu. </a:t>
            </a:r>
            <a:endParaRPr lang="tr-TR" sz="4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0904092-D600-4D26-9C50-7C2C3FCC5062}" type="slidenum">
              <a:rPr lang="tr-TR" altLang="tr-TR">
                <a:latin typeface="Arial" panose="020B0604020202020204" pitchFamily="34" charset="0"/>
              </a:rPr>
              <a:pPr eaLnBrk="1" hangingPunct="1"/>
              <a:t>37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38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99247" y="443753"/>
            <a:ext cx="1081143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tr-TR" sz="4400" b="1" dirty="0"/>
              <a:t>Stresin Aşamaları</a:t>
            </a:r>
            <a:endParaRPr lang="tr-TR" sz="4400" b="1" u="sng" dirty="0" smtClean="0"/>
          </a:p>
          <a:p>
            <a:pPr>
              <a:lnSpc>
                <a:spcPct val="80000"/>
              </a:lnSpc>
              <a:defRPr/>
            </a:pPr>
            <a:endParaRPr lang="tr-TR" sz="4000" b="1" u="sng" dirty="0"/>
          </a:p>
          <a:p>
            <a:pPr>
              <a:lnSpc>
                <a:spcPct val="80000"/>
              </a:lnSpc>
              <a:defRPr/>
            </a:pPr>
            <a:r>
              <a:rPr lang="tr-TR" sz="4000" b="1" u="sng" dirty="0" smtClean="0"/>
              <a:t>III</a:t>
            </a:r>
            <a:r>
              <a:rPr lang="tr-TR" sz="4000" b="1" u="sng" dirty="0"/>
              <a:t>. AŞAMA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Barsak fonksiyonlarında daha ciddi sorunlar.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Mide sorunları.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Kas büzülmeleri, ağrılar.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Artan gerginlik duyguları.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Uyku bozuklukları.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4000" dirty="0"/>
              <a:t>Baygınlık hissi </a:t>
            </a:r>
            <a:r>
              <a:rPr lang="tr-TR" sz="4000" dirty="0" smtClean="0"/>
              <a:t>(bayılmaksızın).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6246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41737" y="263899"/>
            <a:ext cx="5715000" cy="5000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4000" b="1" dirty="0" smtClean="0">
                <a:latin typeface="+mn-lt"/>
              </a:rPr>
              <a:t>Stresin Aşamaları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6859" y="763962"/>
            <a:ext cx="11551023" cy="595751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r-TR" sz="3600" b="1" dirty="0"/>
              <a:t>IV. AŞAMA</a:t>
            </a:r>
            <a:endParaRPr lang="tr-TR" sz="3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Günü geçirmede büyük zorluk.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Daha önce zevk veren faaliyetlerin artık fazla zevk vermemesi.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Sosyal olaylara tepki gösterme yeteneğinin kaybolması. Arkadaş toplantılarının artık sıkıcı olmaya başlaması.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Daha büyük uyku bozuklukları, sabah 3 ve 5 arasındaki kabus şeklindeki rüyalarla uyanma.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Olumsuzluk duygusu.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Konsantre olamama.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3600" dirty="0"/>
              <a:t>Belirsiz korkular. </a:t>
            </a:r>
            <a:endParaRPr lang="tr-TR" sz="44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6CD2FBC9-D840-40A4-8C11-D73FB6FD3EAC}" type="slidenum">
              <a:rPr lang="tr-TR" altLang="tr-TR">
                <a:latin typeface="Arial" panose="020B0604020202020204" pitchFamily="34" charset="0"/>
              </a:rPr>
              <a:pPr eaLnBrk="1" hangingPunct="1"/>
              <a:t>39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0" y="3838575"/>
            <a:ext cx="2762250" cy="3019425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57200" y="302359"/>
            <a:ext cx="1105348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Stres Kavramı ve Tanımı </a:t>
            </a:r>
          </a:p>
          <a:p>
            <a:r>
              <a:rPr lang="tr-TR" sz="3200" dirty="0" smtClean="0"/>
              <a:t>• Stres konusunda çok önemli çalışmaları olan ve kavramı ilk kez ortaya atan  </a:t>
            </a:r>
            <a:r>
              <a:rPr lang="tr-TR" sz="3200" dirty="0" err="1" smtClean="0"/>
              <a:t>Hans</a:t>
            </a:r>
            <a:r>
              <a:rPr lang="tr-TR" sz="3200" dirty="0" smtClean="0"/>
              <a:t> </a:t>
            </a:r>
            <a:r>
              <a:rPr lang="tr-TR" sz="3200" dirty="0" err="1" smtClean="0"/>
              <a:t>Selye’ye</a:t>
            </a:r>
            <a:r>
              <a:rPr lang="tr-TR" sz="3200" dirty="0" smtClean="0"/>
              <a:t> göre stres, </a:t>
            </a:r>
            <a:r>
              <a:rPr lang="tr-TR" sz="3200" u="sng" dirty="0" smtClean="0"/>
              <a:t>bünyenin baskı  ve isteklere  karşı gösterdiği belirgin olmayan tepki</a:t>
            </a:r>
            <a:r>
              <a:rPr lang="tr-TR" sz="3200" dirty="0" smtClean="0"/>
              <a:t>dir. </a:t>
            </a:r>
          </a:p>
          <a:p>
            <a:r>
              <a:rPr lang="tr-TR" sz="3200" dirty="0" smtClean="0"/>
              <a:t>• İnsan bünyesi, ister olumlu olsun ister olumsuz olsun  mutlaka dış isteklere karşı biyokimyasal bir tepki gösterir. </a:t>
            </a:r>
            <a:endParaRPr lang="tr-T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Stres </a:t>
            </a:r>
            <a:r>
              <a:rPr lang="tr-TR" sz="3200" dirty="0" smtClean="0"/>
              <a:t>kaynağı değişik olabilir ama biyolojik tepki daima aynıdır.</a:t>
            </a:r>
          </a:p>
          <a:p>
            <a:endParaRPr lang="tr-TR" sz="3200" dirty="0" smtClean="0"/>
          </a:p>
          <a:p>
            <a:r>
              <a:rPr lang="tr-TR" sz="2800" dirty="0" err="1" smtClean="0"/>
              <a:t>Barnard</a:t>
            </a:r>
            <a:r>
              <a:rPr lang="tr-TR" sz="2800" dirty="0" smtClean="0"/>
              <a:t>, stresi ikiye ayırır: </a:t>
            </a:r>
          </a:p>
          <a:p>
            <a:r>
              <a:rPr lang="tr-TR" sz="2800" b="1" dirty="0" smtClean="0"/>
              <a:t>Yararlı stres</a:t>
            </a:r>
            <a:r>
              <a:rPr lang="tr-TR" sz="2800" dirty="0" smtClean="0"/>
              <a:t>, yaşandıkça neşe, canlılık ve kazanç sağlayan stres,  (pozitif) </a:t>
            </a:r>
          </a:p>
          <a:p>
            <a:r>
              <a:rPr lang="tr-TR" sz="2800" b="1" dirty="0" smtClean="0"/>
              <a:t>Zararlı stres  </a:t>
            </a:r>
            <a:r>
              <a:rPr lang="tr-TR" sz="2800" dirty="0" smtClean="0"/>
              <a:t>ise  aşırı ve sürekli olan ve bireyin güçlerini  tüketen bir stres türüdür. (negatif)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754915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40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76518" y="363071"/>
            <a:ext cx="11456894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latin typeface="+mn-lt"/>
              </a:rPr>
              <a:t>Stresin Aşamaları</a:t>
            </a:r>
          </a:p>
          <a:p>
            <a:pPr>
              <a:lnSpc>
                <a:spcPct val="80000"/>
              </a:lnSpc>
              <a:defRPr/>
            </a:pPr>
            <a:r>
              <a:rPr lang="tr-TR" sz="3600" b="1" dirty="0"/>
              <a:t>V. AŞAMA</a:t>
            </a:r>
            <a:endParaRPr lang="tr-TR" sz="36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Aşırı yorgunluk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Çok basit işleri yönetmede zorluk.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Barsak ve mide fonksiyonlarında aşırı bozukluklar.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Yaygın korku duygusu. </a:t>
            </a:r>
            <a:endParaRPr lang="tr-TR" sz="3600" b="1" dirty="0"/>
          </a:p>
          <a:p>
            <a:pPr>
              <a:lnSpc>
                <a:spcPct val="80000"/>
              </a:lnSpc>
              <a:defRPr/>
            </a:pPr>
            <a:r>
              <a:rPr lang="tr-TR" sz="3600" b="1" dirty="0"/>
              <a:t>VI. AŞAMA</a:t>
            </a:r>
            <a:endParaRPr lang="tr-TR" sz="3600" dirty="0"/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Kalp çarpıntıları ve panik hali.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Nefes kesilmesi.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Titreme, terleme.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El ve ayak uyuşmaları. El ve ayaklarda sızlamalar. 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r-TR" sz="3600" dirty="0"/>
              <a:t>Tükenme. En basit işleri bile yapmak için enerji bulmada güçlük. 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8618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41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06" y="0"/>
            <a:ext cx="3303494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4358" y="268941"/>
            <a:ext cx="86131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Stresin Bireysel ve Örgütsel Sonuçları</a:t>
            </a:r>
          </a:p>
          <a:p>
            <a:r>
              <a:rPr lang="tr-TR" sz="2800" b="1" u="sng" dirty="0" smtClean="0"/>
              <a:t>Bireysel Sonuçlar</a:t>
            </a:r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Stres ve Fiziksel Hastalıklar</a:t>
            </a:r>
            <a:r>
              <a:rPr lang="tr-TR" sz="2800" dirty="0" smtClean="0"/>
              <a:t>: Stresin kişinin kalıtımsal ve bedensel özelliklerine de bağlı olarak, bağışıklık sistemini bozduğu, kişide bireysel dayanma gücünü azalttığı ve hastalığa yol açan etkenin bünyeye yerleşmesini kolaylaştırdığı görülmüştür. </a:t>
            </a:r>
            <a:endParaRPr lang="tr-TR" sz="2800" dirty="0" smtClean="0"/>
          </a:p>
          <a:p>
            <a:r>
              <a:rPr lang="tr-TR" sz="2800" dirty="0" smtClean="0"/>
              <a:t>Bunların </a:t>
            </a:r>
            <a:r>
              <a:rPr lang="tr-TR" sz="2800" dirty="0" smtClean="0"/>
              <a:t>arasında baş ağrıları, hipertansiyon, işitme rahatsızlığı, astım, aşırı sıkıntı, endişe, sindirim sistemi rahatsızlıkları, </a:t>
            </a:r>
            <a:r>
              <a:rPr lang="tr-TR" sz="2800" dirty="0" smtClean="0"/>
              <a:t>şeker </a:t>
            </a:r>
            <a:r>
              <a:rPr lang="tr-TR" sz="2800" dirty="0" smtClean="0"/>
              <a:t>hastalığı</a:t>
            </a:r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Psikolojik Rahatsızlıklar</a:t>
            </a:r>
            <a:r>
              <a:rPr lang="tr-TR" sz="2800" dirty="0" smtClean="0"/>
              <a:t>:  Depresyon, şizofreni, korku ve endişe kaynaklı hastalıklar</a:t>
            </a:r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Davranışsal Sonuçlar</a:t>
            </a:r>
            <a:r>
              <a:rPr lang="tr-TR" sz="2800" dirty="0" smtClean="0"/>
              <a:t>: Alkol alma eğilimi, sigara, </a:t>
            </a:r>
          </a:p>
          <a:p>
            <a:r>
              <a:rPr lang="tr-TR" sz="2800" dirty="0" smtClean="0"/>
              <a:t>uyuşturucu kullanımı, aşırı yeme alışkanlıkları.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294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33082" y="56138"/>
            <a:ext cx="117258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Stresin Bireysel ve Örgütsel Sonuçları</a:t>
            </a:r>
          </a:p>
          <a:p>
            <a:r>
              <a:rPr lang="tr-TR" sz="3600" b="1" dirty="0" smtClean="0"/>
              <a:t>• Örgütsel Sonuçlar</a:t>
            </a:r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Performans Düşüklüğü: </a:t>
            </a:r>
            <a:r>
              <a:rPr lang="tr-TR" sz="2800" dirty="0" smtClean="0"/>
              <a:t>İlk </a:t>
            </a:r>
            <a:r>
              <a:rPr lang="tr-TR" sz="2800" dirty="0" smtClean="0"/>
              <a:t>kez 1908’de </a:t>
            </a:r>
            <a:r>
              <a:rPr lang="tr-TR" sz="2800" u="sng" dirty="0" err="1" smtClean="0"/>
              <a:t>Yerkes</a:t>
            </a:r>
            <a:r>
              <a:rPr lang="tr-TR" sz="2800" u="sng" dirty="0" smtClean="0"/>
              <a:t> ve </a:t>
            </a:r>
            <a:r>
              <a:rPr lang="tr-TR" sz="2800" u="sng" dirty="0" err="1" smtClean="0"/>
              <a:t>Dodson</a:t>
            </a:r>
            <a:r>
              <a:rPr lang="tr-TR" sz="2800" u="sng" dirty="0" smtClean="0"/>
              <a:t> </a:t>
            </a:r>
            <a:r>
              <a:rPr lang="tr-TR" sz="2800" dirty="0" smtClean="0"/>
              <a:t>araştırma yapmışlar, stres ile performans ve etkinlik arasında belli bir noktaya kadar doğrusal ilişki bulmuşlardır. </a:t>
            </a:r>
            <a:r>
              <a:rPr lang="tr-TR" sz="2800" dirty="0" smtClean="0"/>
              <a:t>Sonuçta, </a:t>
            </a:r>
            <a:r>
              <a:rPr lang="tr-TR" sz="2800" u="sng" dirty="0" smtClean="0"/>
              <a:t>belli bir noktadan sonra (kırılma noktası) stres artarsa performans ve etkinlik azalmaktadır. </a:t>
            </a:r>
            <a:r>
              <a:rPr lang="tr-TR" sz="2800" b="1" dirty="0" err="1" smtClean="0"/>
              <a:t>Yerkes-Dodson</a:t>
            </a:r>
            <a:r>
              <a:rPr lang="tr-TR" sz="2800" b="1" dirty="0" smtClean="0"/>
              <a:t> Kanunu</a:t>
            </a:r>
            <a:endParaRPr lang="tr-TR" sz="2800" u="sng" dirty="0" smtClean="0"/>
          </a:p>
          <a:p>
            <a:r>
              <a:rPr lang="tr-TR" sz="2800" dirty="0" smtClean="0"/>
              <a:t>Aşırı </a:t>
            </a:r>
            <a:r>
              <a:rPr lang="tr-TR" sz="2800" dirty="0" smtClean="0"/>
              <a:t>stres, özellikle zihinsel yetenek, yargı ve karar verme gibi zihinsel beceri gerektiren işlerde, dikkat azalması sonucu işletme için zarar verici sonuçlar ortaya çıkarmaktadır. </a:t>
            </a:r>
            <a:endParaRPr lang="tr-TR" sz="2800" b="1" dirty="0" smtClean="0"/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İş gören Devir Hızı</a:t>
            </a:r>
            <a:r>
              <a:rPr lang="tr-TR" sz="2800" dirty="0" smtClean="0"/>
              <a:t>: Bir örgütte sürekli olarak stres altında çalışmak kişilerin örgütle bütünleşmesini ve iş tatminini engeller. </a:t>
            </a:r>
          </a:p>
          <a:p>
            <a:r>
              <a:rPr lang="tr-TR" sz="2800" dirty="0" smtClean="0"/>
              <a:t>• </a:t>
            </a:r>
            <a:r>
              <a:rPr lang="tr-TR" sz="2800" b="1" dirty="0" smtClean="0"/>
              <a:t>İşe Devamlılık </a:t>
            </a:r>
            <a:r>
              <a:rPr lang="tr-TR" sz="2800" dirty="0" smtClean="0"/>
              <a:t>: Devamsızlık; tembellik, sorumsuzluk, isteksizlik etkisiyle olabileceği gibi kalp krizi, hipertansiyon, ülser gibi hastalıklardan dolayı da olabilir.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573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43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3" y="210732"/>
            <a:ext cx="8525435" cy="62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03412" y="336176"/>
            <a:ext cx="112551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/>
              <a:t>Bunlara ek olarak, mesleklerdeki stres kaynakları:</a:t>
            </a:r>
          </a:p>
          <a:p>
            <a:r>
              <a:rPr lang="tr-TR" sz="4000" dirty="0" smtClean="0"/>
              <a:t>• İşin sıkıcı olması</a:t>
            </a:r>
          </a:p>
          <a:p>
            <a:r>
              <a:rPr lang="tr-TR" sz="4000" dirty="0" smtClean="0"/>
              <a:t>• Ücret yetersizliği</a:t>
            </a:r>
          </a:p>
          <a:p>
            <a:r>
              <a:rPr lang="tr-TR" sz="4000" dirty="0" smtClean="0"/>
              <a:t>• Karara katılamama </a:t>
            </a:r>
          </a:p>
          <a:p>
            <a:r>
              <a:rPr lang="tr-TR" sz="4000" dirty="0" smtClean="0"/>
              <a:t>• Araç-gereç yetersizliği </a:t>
            </a:r>
          </a:p>
          <a:p>
            <a:r>
              <a:rPr lang="tr-TR" sz="4000" dirty="0" smtClean="0"/>
              <a:t>• Yükselme imkanı olmaması </a:t>
            </a:r>
          </a:p>
          <a:p>
            <a:r>
              <a:rPr lang="tr-TR" sz="4000" dirty="0" smtClean="0"/>
              <a:t>• İş yerinde dedikodu </a:t>
            </a:r>
          </a:p>
          <a:p>
            <a:r>
              <a:rPr lang="tr-TR" sz="4000" dirty="0" smtClean="0"/>
              <a:t>• İş gerekleri ile kişilik uyumsuzluğu </a:t>
            </a:r>
          </a:p>
          <a:p>
            <a:r>
              <a:rPr lang="tr-TR" sz="4000" dirty="0" smtClean="0"/>
              <a:t>• Çatışma ve örgüt iklimi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18859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7883" y="336176"/>
            <a:ext cx="110803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STRESLE BAŞA ÇIKMA YÖNTEMLERİ </a:t>
            </a:r>
          </a:p>
          <a:p>
            <a:r>
              <a:rPr lang="tr-TR" sz="3200" u="sng" dirty="0" smtClean="0"/>
              <a:t>BAŞLAMADAN ÇÖZ </a:t>
            </a:r>
          </a:p>
          <a:p>
            <a:r>
              <a:rPr lang="tr-TR" sz="3200" dirty="0" smtClean="0"/>
              <a:t>• İyi bir eş </a:t>
            </a:r>
          </a:p>
          <a:p>
            <a:r>
              <a:rPr lang="tr-TR" sz="3200" dirty="0" smtClean="0"/>
              <a:t>• İyi bir iş</a:t>
            </a:r>
          </a:p>
          <a:p>
            <a:r>
              <a:rPr lang="tr-TR" sz="3200" dirty="0" smtClean="0"/>
              <a:t>• İyi bir mekan </a:t>
            </a:r>
          </a:p>
          <a:p>
            <a:r>
              <a:rPr lang="tr-TR" sz="3200" dirty="0" smtClean="0"/>
              <a:t>• İyi bir arkadaş </a:t>
            </a:r>
          </a:p>
          <a:p>
            <a:r>
              <a:rPr lang="tr-TR" sz="3200" dirty="0" smtClean="0"/>
              <a:t>• İyi bir sosyal ortam </a:t>
            </a:r>
          </a:p>
          <a:p>
            <a:endParaRPr lang="tr-TR" sz="3200" dirty="0"/>
          </a:p>
          <a:p>
            <a:r>
              <a:rPr lang="tr-TR" sz="3200" u="sng" dirty="0" smtClean="0"/>
              <a:t>KENDİNİ STRESE SOKACAK OLAYDAN, ORTAMDAN UZAK TUT</a:t>
            </a:r>
          </a:p>
          <a:p>
            <a:r>
              <a:rPr lang="tr-TR" sz="3200" dirty="0" smtClean="0"/>
              <a:t>– İşini iyi yap </a:t>
            </a:r>
          </a:p>
          <a:p>
            <a:r>
              <a:rPr lang="tr-TR" sz="3200" dirty="0" smtClean="0"/>
              <a:t>– Kötü söyleme/işitme </a:t>
            </a:r>
          </a:p>
          <a:p>
            <a:r>
              <a:rPr lang="tr-TR" sz="3200" dirty="0" smtClean="0"/>
              <a:t>– Borca girme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50970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DD9AE56-0EC6-4867-B510-1182AE8F0610}" type="slidenum">
              <a:rPr lang="tr-TR" altLang="tr-TR">
                <a:latin typeface="Arial" panose="020B0604020202020204" pitchFamily="34" charset="0"/>
              </a:rPr>
              <a:pPr eaLnBrk="1" hangingPunct="1"/>
              <a:t>46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4648" y="219075"/>
            <a:ext cx="8229600" cy="852488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>
                <a:latin typeface="+mn-lt"/>
              </a:rPr>
              <a:t>STRESLE BAŞA ÇIKMA YÖNTEMLERİ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624" y="1071563"/>
            <a:ext cx="8260976" cy="5111750"/>
          </a:xfrm>
        </p:spPr>
        <p:txBody>
          <a:bodyPr numCol="2">
            <a:noAutofit/>
          </a:bodyPr>
          <a:lstStyle/>
          <a:p>
            <a:pPr marL="609600" indent="-609600">
              <a:buNone/>
              <a:defRPr/>
            </a:pPr>
            <a:r>
              <a:rPr lang="tr-TR" sz="3200" b="1" dirty="0"/>
              <a:t>BİREYSEL YÖNTEMLER</a:t>
            </a:r>
            <a:endParaRPr lang="tr-TR" sz="3200" dirty="0"/>
          </a:p>
          <a:p>
            <a:pPr marL="609600" indent="-609600">
              <a:defRPr/>
            </a:pPr>
            <a:r>
              <a:rPr lang="tr-TR" sz="3200" b="1" dirty="0"/>
              <a:t>Bedensel Hareket (Egzersiz, spor) Yapmak </a:t>
            </a:r>
            <a:endParaRPr lang="tr-TR" sz="3200" dirty="0"/>
          </a:p>
          <a:p>
            <a:pPr marL="609600" indent="-609600">
              <a:defRPr/>
            </a:pPr>
            <a:r>
              <a:rPr lang="tr-TR" sz="3200" b="1" dirty="0"/>
              <a:t>Olumlu Hayal </a:t>
            </a:r>
            <a:r>
              <a:rPr lang="tr-TR" sz="3200" b="1" dirty="0" smtClean="0"/>
              <a:t>Kurma</a:t>
            </a:r>
          </a:p>
          <a:p>
            <a:pPr marL="609600" indent="-609600">
              <a:defRPr/>
            </a:pPr>
            <a:r>
              <a:rPr lang="tr-TR" sz="3200" b="1" dirty="0" smtClean="0"/>
              <a:t>Kaynağını bulma</a:t>
            </a:r>
            <a:endParaRPr lang="tr-TR" sz="3200" b="1" dirty="0"/>
          </a:p>
          <a:p>
            <a:pPr marL="609600" indent="-609600">
              <a:defRPr/>
            </a:pPr>
            <a:r>
              <a:rPr lang="tr-TR" sz="3200" b="1" dirty="0"/>
              <a:t>Neşeli </a:t>
            </a:r>
            <a:r>
              <a:rPr lang="tr-TR" sz="3200" b="1" dirty="0" smtClean="0"/>
              <a:t>olma</a:t>
            </a:r>
            <a:endParaRPr lang="tr-TR" sz="3200" b="1" i="1" dirty="0"/>
          </a:p>
          <a:p>
            <a:pPr marL="609600" indent="-609600">
              <a:defRPr/>
            </a:pPr>
            <a:r>
              <a:rPr lang="tr-TR" sz="3200" b="1" dirty="0"/>
              <a:t>Beslenme</a:t>
            </a:r>
          </a:p>
          <a:p>
            <a:pPr marL="609600" indent="-609600">
              <a:defRPr/>
            </a:pPr>
            <a:r>
              <a:rPr lang="tr-TR" sz="3200" b="1" dirty="0"/>
              <a:t>Meditasyon</a:t>
            </a:r>
            <a:endParaRPr lang="tr-TR" sz="3200" dirty="0"/>
          </a:p>
          <a:p>
            <a:pPr marL="609600" indent="-609600">
              <a:defRPr/>
            </a:pPr>
            <a:r>
              <a:rPr lang="tr-TR" sz="3200" b="1" dirty="0"/>
              <a:t>Toplumsal Destek</a:t>
            </a:r>
          </a:p>
          <a:p>
            <a:pPr marL="609600" indent="-609600">
              <a:defRPr/>
            </a:pPr>
            <a:r>
              <a:rPr lang="tr-TR" sz="3200" b="1" dirty="0"/>
              <a:t>Zaman Yönetimi </a:t>
            </a:r>
          </a:p>
          <a:p>
            <a:pPr marL="609600" indent="-609600">
              <a:defRPr/>
            </a:pPr>
            <a:r>
              <a:rPr lang="tr-TR" sz="3200" b="1" dirty="0"/>
              <a:t>Dua ve </a:t>
            </a:r>
            <a:r>
              <a:rPr lang="tr-TR" sz="3200" b="1" dirty="0" smtClean="0"/>
              <a:t>İbadet</a:t>
            </a:r>
          </a:p>
          <a:p>
            <a:pPr marL="609600" indent="-609600">
              <a:defRPr/>
            </a:pPr>
            <a:r>
              <a:rPr lang="tr-TR" sz="3200" b="1" dirty="0"/>
              <a:t>Düzenli uyku</a:t>
            </a:r>
          </a:p>
          <a:p>
            <a:pPr marL="609600" indent="-609600">
              <a:defRPr/>
            </a:pPr>
            <a:r>
              <a:rPr lang="tr-TR" sz="3200" b="1" dirty="0" smtClean="0"/>
              <a:t>Müzik</a:t>
            </a:r>
            <a:endParaRPr lang="tr-TR" sz="3200" b="1" dirty="0"/>
          </a:p>
          <a:p>
            <a:pPr marL="609600" indent="-609600">
              <a:defRPr/>
            </a:pPr>
            <a:r>
              <a:rPr lang="tr-TR" sz="3200" b="1" dirty="0" smtClean="0"/>
              <a:t>“</a:t>
            </a:r>
            <a:r>
              <a:rPr lang="tr-TR" sz="3200" b="1" dirty="0"/>
              <a:t>Hayır” deme</a:t>
            </a:r>
          </a:p>
          <a:p>
            <a:pPr marL="609600" indent="-609600">
              <a:defRPr/>
            </a:pPr>
            <a:r>
              <a:rPr lang="tr-TR" sz="3200" b="1" dirty="0" smtClean="0"/>
              <a:t>Negatif </a:t>
            </a:r>
            <a:r>
              <a:rPr lang="tr-TR" sz="3200" b="1" dirty="0"/>
              <a:t>insanlardan uzak durma</a:t>
            </a:r>
          </a:p>
          <a:p>
            <a:pPr marL="609600" indent="-609600">
              <a:defRPr/>
            </a:pPr>
            <a:r>
              <a:rPr lang="tr-TR" sz="3200" b="1" dirty="0" smtClean="0"/>
              <a:t>Duş </a:t>
            </a:r>
            <a:r>
              <a:rPr lang="tr-TR" sz="3200" b="1" dirty="0"/>
              <a:t>alma</a:t>
            </a:r>
          </a:p>
          <a:p>
            <a:pPr marL="609600" indent="-609600">
              <a:defRPr/>
            </a:pPr>
            <a:r>
              <a:rPr lang="tr-TR" sz="3200" b="1" dirty="0"/>
              <a:t>Kendine telkin</a:t>
            </a:r>
            <a:endParaRPr lang="tr-TR" sz="3200" dirty="0"/>
          </a:p>
        </p:txBody>
      </p:sp>
      <p:pic>
        <p:nvPicPr>
          <p:cNvPr id="33797" name="Picture 4" descr="0002107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75" y="2433919"/>
            <a:ext cx="3286125" cy="3598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5B9ACE6-6D27-460D-B9EA-2B5197462524}" type="slidenum">
              <a:rPr lang="tr-TR" altLang="tr-TR">
                <a:latin typeface="Arial" panose="020B0604020202020204" pitchFamily="34" charset="0"/>
              </a:rPr>
              <a:pPr eaLnBrk="1" hangingPunct="1"/>
              <a:t>47</a:t>
            </a:fld>
            <a:endParaRPr lang="tr-TR" altLang="tr-TR">
              <a:latin typeface="Arial" panose="020B0604020202020204" pitchFamily="34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6931" y="0"/>
            <a:ext cx="8385175" cy="99853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>
                <a:latin typeface="+mn-lt"/>
              </a:rPr>
              <a:t>STRESLE BAŞA ÇIKMA YÖNTEMLERİ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4118" y="892641"/>
            <a:ext cx="11967882" cy="5723311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tr-TR" sz="4000" b="1" dirty="0"/>
              <a:t>ÖRGÜTSEL YÖNTEMLER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r-TR" sz="3200" b="1" dirty="0"/>
              <a:t>Monoton İş Ortamının Değiştirilmesi: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r-TR" sz="3200" b="1" dirty="0"/>
              <a:t>Stresli Personele Yardım Sağlama: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r-TR" sz="3200" b="1" dirty="0"/>
              <a:t>Yöneticilere Düşen Görevler: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Çalışma için çekici bir ortam yaratarak iş tatminini yükseltmek,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Rol belirsizliğini en aza indirmek,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Aşırı iş yükünü ortadan kaldırmak,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Örgütte </a:t>
            </a:r>
            <a:r>
              <a:rPr lang="tr-TR" sz="2800" b="1" dirty="0" smtClean="0"/>
              <a:t>değişim </a:t>
            </a:r>
            <a:r>
              <a:rPr lang="tr-TR" sz="2800" b="1" dirty="0"/>
              <a:t>ve süreklilik arasında iyi bir denge kurmak,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Çalışanları devamlı motive etmek ve ödüllendirme yapmak,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Çalışanların kararlara katılımını sağlamak,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Örgüt içinde stresi azaltmak için gerekli hizmetleri oluşturmak,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tr-TR" sz="2800" b="1" dirty="0"/>
              <a:t>Stres konusunda çalışanları bilgilendirmek.</a:t>
            </a:r>
          </a:p>
        </p:txBody>
      </p:sp>
    </p:spTree>
    <p:extLst>
      <p:ext uri="{BB962C8B-B14F-4D97-AF65-F5344CB8AC3E}">
        <p14:creationId xmlns:p14="http://schemas.microsoft.com/office/powerpoint/2010/main" val="23961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48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796270"/>
            <a:ext cx="5867400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89964" y="121022"/>
            <a:ext cx="118020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Stres Kavramı ve Tanımı</a:t>
            </a:r>
          </a:p>
          <a:p>
            <a:r>
              <a:rPr lang="tr-TR" sz="3600" dirty="0" smtClean="0"/>
              <a:t>Sonucu itibariyle </a:t>
            </a:r>
            <a:r>
              <a:rPr lang="tr-TR" sz="3600" u="sng" dirty="0" smtClean="0"/>
              <a:t>her stres zararlı değildir</a:t>
            </a:r>
            <a:r>
              <a:rPr lang="tr-TR" sz="3600" dirty="0" smtClean="0"/>
              <a:t>.</a:t>
            </a:r>
          </a:p>
          <a:p>
            <a:r>
              <a:rPr lang="tr-TR" sz="3600" u="sng" dirty="0" smtClean="0"/>
              <a:t>Stresin azı </a:t>
            </a:r>
            <a:r>
              <a:rPr lang="tr-TR" sz="3600" dirty="0" smtClean="0"/>
              <a:t>organizmayı uyardığı için bazı durumlarda </a:t>
            </a:r>
            <a:r>
              <a:rPr lang="tr-TR" sz="3600" u="sng" dirty="0" smtClean="0"/>
              <a:t>faydalıdır</a:t>
            </a:r>
            <a:r>
              <a:rPr lang="tr-TR" sz="3600" dirty="0" smtClean="0"/>
              <a:t>.</a:t>
            </a:r>
          </a:p>
          <a:p>
            <a:r>
              <a:rPr lang="tr-TR" sz="3600" b="1" u="sng" dirty="0" smtClean="0"/>
              <a:t>Pozitif stres</a:t>
            </a:r>
            <a:r>
              <a:rPr lang="tr-TR" sz="3600" dirty="0" smtClean="0"/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Öğrenciyi derse hazırlar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Atleti yarışa hazırlar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Sporcuya müsabakayı kazandırır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 smtClean="0"/>
              <a:t>Memura işini dikkatli yaptırır </a:t>
            </a:r>
            <a:r>
              <a:rPr lang="tr-TR" sz="3600" dirty="0" err="1" smtClean="0"/>
              <a:t>vs</a:t>
            </a:r>
            <a:endParaRPr lang="tr-TR" sz="3600" dirty="0" smtClean="0"/>
          </a:p>
          <a:p>
            <a:endParaRPr lang="tr-TR" sz="3600" dirty="0"/>
          </a:p>
          <a:p>
            <a:r>
              <a:rPr lang="tr-TR" sz="3600" dirty="0" smtClean="0"/>
              <a:t>Stres anlatılırken genelde </a:t>
            </a:r>
            <a:r>
              <a:rPr lang="tr-TR" sz="3600" u="sng" dirty="0" smtClean="0"/>
              <a:t>negatif</a:t>
            </a:r>
            <a:r>
              <a:rPr lang="tr-TR" sz="3600" dirty="0" smtClean="0"/>
              <a:t> stresten (</a:t>
            </a:r>
            <a:r>
              <a:rPr lang="tr-TR" sz="3600" u="sng" dirty="0" err="1" smtClean="0"/>
              <a:t>distres</a:t>
            </a:r>
            <a:r>
              <a:rPr lang="tr-TR" sz="3600" dirty="0" smtClean="0"/>
              <a:t>) bahsedilmektedir.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5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30305" y="201706"/>
            <a:ext cx="112880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Stres Kavramı ve Tanımı</a:t>
            </a:r>
          </a:p>
          <a:p>
            <a:r>
              <a:rPr lang="tr-TR" sz="4000" b="1" dirty="0" smtClean="0"/>
              <a:t>Psikosomatik</a:t>
            </a:r>
            <a:r>
              <a:rPr lang="tr-TR" sz="4000" dirty="0" smtClean="0"/>
              <a:t> Hastalık:</a:t>
            </a:r>
          </a:p>
          <a:p>
            <a:pPr marL="717550" indent="-717550"/>
            <a:r>
              <a:rPr lang="tr-TR" sz="4000" dirty="0" smtClean="0"/>
              <a:t>Zihinsel olarak başlayıp, bedeni fizyolojik olarak hasta eden unsurlar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Duyusal </a:t>
            </a:r>
            <a:r>
              <a:rPr lang="tr-TR" sz="4000" dirty="0" smtClean="0"/>
              <a:t>uyaranlar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Algı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Zihinsel değerlendirme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Zihin-beden bağlantısı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Fiziksel etkiler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000" dirty="0" smtClean="0"/>
              <a:t>Hastalık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6</a:t>
            </a:fld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75" y="2891130"/>
            <a:ext cx="3138488" cy="35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7</a:t>
            </a:fld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65087" y="228600"/>
            <a:ext cx="11568325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Stres Kavramı ve Tanımı</a:t>
            </a:r>
          </a:p>
          <a:p>
            <a:r>
              <a:rPr lang="tr-TR" sz="4400" dirty="0" smtClean="0"/>
              <a:t>Organizma strese üç aşamalı olarak tepki gösterir: 1)Alarm, 2)Direnme, 3)Tükenme</a:t>
            </a:r>
          </a:p>
          <a:p>
            <a:pPr marL="712788" indent="-712788"/>
            <a:r>
              <a:rPr lang="tr-TR" sz="4400" dirty="0" smtClean="0"/>
              <a:t>1)Beyin dışarıdan stres yaratıcı </a:t>
            </a:r>
            <a:r>
              <a:rPr lang="tr-TR" sz="4400" dirty="0" err="1" smtClean="0"/>
              <a:t>uyarımları</a:t>
            </a:r>
            <a:r>
              <a:rPr lang="tr-TR" sz="4400" dirty="0" smtClean="0"/>
              <a:t> </a:t>
            </a:r>
            <a:r>
              <a:rPr lang="tr-TR" sz="4400" dirty="0" smtClean="0"/>
              <a:t>algılar ve beyinde alarm durumu oluşur.</a:t>
            </a:r>
          </a:p>
          <a:p>
            <a:pPr marL="712788" indent="-712788"/>
            <a:r>
              <a:rPr lang="tr-TR" sz="4400" dirty="0" smtClean="0"/>
              <a:t>2)Organizma buna ya direnir ya da elverişli durum oluşturur.</a:t>
            </a:r>
          </a:p>
          <a:p>
            <a:pPr marL="712788" indent="-712788"/>
            <a:r>
              <a:rPr lang="tr-TR" sz="4400" dirty="0" smtClean="0"/>
              <a:t>3)</a:t>
            </a:r>
            <a:r>
              <a:rPr lang="tr-TR" sz="4400" u="sng" dirty="0" smtClean="0"/>
              <a:t>Stres</a:t>
            </a:r>
            <a:r>
              <a:rPr lang="tr-TR" sz="4400" dirty="0" smtClean="0"/>
              <a:t> eğer </a:t>
            </a:r>
            <a:r>
              <a:rPr lang="tr-TR" sz="4400" u="sng" dirty="0" smtClean="0"/>
              <a:t>uzun süreli </a:t>
            </a:r>
            <a:r>
              <a:rPr lang="tr-TR" sz="4400" dirty="0" smtClean="0"/>
              <a:t>olarak</a:t>
            </a:r>
            <a:r>
              <a:rPr lang="tr-TR" sz="4400" u="sng" dirty="0" smtClean="0"/>
              <a:t> vücutta kalırsa tükeniş başlar</a:t>
            </a:r>
            <a:r>
              <a:rPr lang="tr-TR" sz="4400" dirty="0" smtClean="0"/>
              <a:t>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2074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8564" y="618564"/>
            <a:ext cx="110400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Stres Kavramı ve Tanımı</a:t>
            </a:r>
          </a:p>
          <a:p>
            <a:endParaRPr lang="tr-TR" sz="3600" dirty="0" smtClean="0"/>
          </a:p>
          <a:p>
            <a:r>
              <a:rPr lang="tr-TR" sz="3600" dirty="0" smtClean="0"/>
              <a:t>Alarm tepkisi şu belirtilerle ortaya çıkar:</a:t>
            </a:r>
          </a:p>
          <a:p>
            <a:r>
              <a:rPr lang="tr-TR" sz="3600" b="1" dirty="0" smtClean="0"/>
              <a:t>Göz bebekleri genişler, </a:t>
            </a:r>
          </a:p>
          <a:p>
            <a:r>
              <a:rPr lang="tr-TR" sz="3600" b="1" dirty="0" smtClean="0"/>
              <a:t>yüz solar, </a:t>
            </a:r>
          </a:p>
          <a:p>
            <a:r>
              <a:rPr lang="tr-TR" sz="3600" b="1" dirty="0" smtClean="0"/>
              <a:t>kalp atışları hızlanır, </a:t>
            </a:r>
          </a:p>
          <a:p>
            <a:r>
              <a:rPr lang="tr-TR" sz="3600" b="1" dirty="0" smtClean="0"/>
              <a:t>damarlar büzülür, </a:t>
            </a:r>
          </a:p>
          <a:p>
            <a:r>
              <a:rPr lang="tr-TR" sz="3600" b="1" dirty="0" smtClean="0"/>
              <a:t>soğuk ter boşalır, </a:t>
            </a:r>
          </a:p>
          <a:p>
            <a:r>
              <a:rPr lang="tr-TR" sz="3600" b="1" dirty="0" smtClean="0"/>
              <a:t>kan şekeri yükselir, </a:t>
            </a:r>
          </a:p>
          <a:p>
            <a:r>
              <a:rPr lang="tr-TR" sz="3600" b="1" dirty="0" smtClean="0"/>
              <a:t>mide asit salgılaması artar.</a:t>
            </a:r>
            <a:endParaRPr lang="tr-T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4057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Turgut Göksu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2143-5292-494C-B15C-2B6B34BB56BF}" type="slidenum">
              <a:rPr lang="tr-TR" smtClean="0"/>
              <a:t>9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44426" y="151511"/>
            <a:ext cx="1173690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dirty="0" smtClean="0"/>
              <a:t>Stres Kavramı ve Tanımı</a:t>
            </a:r>
          </a:p>
          <a:p>
            <a:endParaRPr lang="tr-TR" sz="3600" dirty="0" smtClean="0"/>
          </a:p>
          <a:p>
            <a:pPr marL="538163" indent="-538163"/>
            <a:r>
              <a:rPr lang="tr-TR" sz="3600" dirty="0" smtClean="0"/>
              <a:t>Stres </a:t>
            </a:r>
            <a:r>
              <a:rPr lang="tr-TR" sz="3600" dirty="0" smtClean="0"/>
              <a:t>yaratan olayı, beynin </a:t>
            </a:r>
            <a:r>
              <a:rPr lang="tr-TR" sz="3600" b="1" dirty="0" smtClean="0"/>
              <a:t>beyin kabuğu </a:t>
            </a:r>
            <a:r>
              <a:rPr lang="tr-TR" sz="3600" dirty="0" smtClean="0"/>
              <a:t>bölgeleri algılar ve daha alt bir bölge olan </a:t>
            </a:r>
            <a:r>
              <a:rPr lang="tr-TR" sz="3600" b="1" dirty="0" err="1" smtClean="0"/>
              <a:t>Hipotalamus</a:t>
            </a:r>
            <a:r>
              <a:rPr lang="tr-TR" sz="3600" dirty="0" err="1" smtClean="0"/>
              <a:t>’a</a:t>
            </a:r>
            <a:r>
              <a:rPr lang="tr-TR" sz="3600" dirty="0" smtClean="0"/>
              <a:t> gönderir. </a:t>
            </a:r>
          </a:p>
          <a:p>
            <a:pPr marL="538163" indent="-538163"/>
            <a:r>
              <a:rPr lang="tr-TR" sz="3600" dirty="0" smtClean="0"/>
              <a:t>Oradan </a:t>
            </a:r>
            <a:r>
              <a:rPr lang="tr-TR" sz="3600" b="1" dirty="0" smtClean="0"/>
              <a:t>hipofiz bezi</a:t>
            </a:r>
            <a:r>
              <a:rPr lang="tr-TR" sz="3600" dirty="0" smtClean="0"/>
              <a:t>ne mesaj iletir.</a:t>
            </a:r>
          </a:p>
          <a:p>
            <a:pPr marL="538163" indent="-538163"/>
            <a:r>
              <a:rPr lang="tr-TR" sz="3600" dirty="0" smtClean="0"/>
              <a:t>Hipofiz bezi stres hormonu (</a:t>
            </a:r>
            <a:r>
              <a:rPr lang="tr-TR" sz="3600" b="1" dirty="0" smtClean="0"/>
              <a:t>ACTH</a:t>
            </a:r>
            <a:r>
              <a:rPr lang="tr-TR" sz="3600" dirty="0" smtClean="0"/>
              <a:t>: </a:t>
            </a:r>
            <a:r>
              <a:rPr lang="tr-TR" sz="3600" b="1" dirty="0" err="1" smtClean="0"/>
              <a:t>a</a:t>
            </a:r>
            <a:r>
              <a:rPr lang="tr-TR" sz="3600" dirty="0" err="1" smtClean="0"/>
              <a:t>dreno</a:t>
            </a:r>
            <a:r>
              <a:rPr lang="tr-TR" sz="3600" b="1" dirty="0" err="1" smtClean="0"/>
              <a:t>c</a:t>
            </a:r>
            <a:r>
              <a:rPr lang="tr-TR" sz="3600" dirty="0" err="1" smtClean="0"/>
              <a:t>ortici</a:t>
            </a:r>
            <a:r>
              <a:rPr lang="tr-TR" sz="3600" b="1" dirty="0" err="1" smtClean="0"/>
              <a:t>t</a:t>
            </a:r>
            <a:r>
              <a:rPr lang="tr-TR" sz="3600" dirty="0" err="1" smtClean="0"/>
              <a:t>ropin</a:t>
            </a:r>
            <a:r>
              <a:rPr lang="tr-TR" sz="3600" dirty="0" smtClean="0"/>
              <a:t> </a:t>
            </a:r>
            <a:r>
              <a:rPr lang="tr-TR" sz="3600" b="1" dirty="0" err="1" smtClean="0"/>
              <a:t>h</a:t>
            </a:r>
            <a:r>
              <a:rPr lang="tr-TR" sz="3600" dirty="0" err="1" smtClean="0"/>
              <a:t>ormone</a:t>
            </a:r>
            <a:r>
              <a:rPr lang="tr-TR" sz="3600" dirty="0" smtClean="0"/>
              <a:t>) salgılamaya </a:t>
            </a:r>
            <a:r>
              <a:rPr lang="tr-TR" sz="3600" dirty="0" smtClean="0"/>
              <a:t>başlar.</a:t>
            </a:r>
          </a:p>
          <a:p>
            <a:pPr marL="538163" indent="-538163"/>
            <a:r>
              <a:rPr lang="tr-TR" sz="3600" b="1" dirty="0" smtClean="0"/>
              <a:t>ACTH</a:t>
            </a:r>
            <a:r>
              <a:rPr lang="tr-TR" sz="3600" dirty="0" smtClean="0"/>
              <a:t> etkisi ile böbrek üstü bezde yer alan </a:t>
            </a:r>
            <a:r>
              <a:rPr lang="tr-TR" sz="3600" b="1" dirty="0" smtClean="0"/>
              <a:t>adrenalin</a:t>
            </a:r>
            <a:r>
              <a:rPr lang="tr-TR" sz="3600" dirty="0" smtClean="0"/>
              <a:t> ve </a:t>
            </a:r>
            <a:r>
              <a:rPr lang="tr-TR" sz="3600" b="1" dirty="0" err="1" smtClean="0"/>
              <a:t>kortizol</a:t>
            </a:r>
            <a:r>
              <a:rPr lang="tr-TR" sz="3600" dirty="0" smtClean="0"/>
              <a:t> hormonlarının salgılanması artar. </a:t>
            </a:r>
          </a:p>
        </p:txBody>
      </p:sp>
    </p:spTree>
    <p:extLst>
      <p:ext uri="{BB962C8B-B14F-4D97-AF65-F5344CB8AC3E}">
        <p14:creationId xmlns:p14="http://schemas.microsoft.com/office/powerpoint/2010/main" val="218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2251</Words>
  <Application>Microsoft Office PowerPoint</Application>
  <PresentationFormat>Geniş ekran</PresentationFormat>
  <Paragraphs>452</Paragraphs>
  <Slides>48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Teması</vt:lpstr>
      <vt:lpstr>STRES YÖNETİMİ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Bireysel Faktörler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Stresin Aşamaları</vt:lpstr>
      <vt:lpstr>Stresin Aşamaları</vt:lpstr>
      <vt:lpstr>PowerPoint Sunusu</vt:lpstr>
      <vt:lpstr>Stresin Aşamaları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STRESLE BAŞA ÇIKMA YÖNTEMLERİ </vt:lpstr>
      <vt:lpstr>STRESLE BAŞA ÇIKMA YÖNTEMLERİ</vt:lpstr>
      <vt:lpstr>PowerPoint Sunusu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 YÖNETİMİ</dc:title>
  <dc:creator>Turgut Göksu</dc:creator>
  <cp:lastModifiedBy>Turgut Göksu</cp:lastModifiedBy>
  <cp:revision>3</cp:revision>
  <dcterms:created xsi:type="dcterms:W3CDTF">2016-03-24T14:27:14Z</dcterms:created>
  <dcterms:modified xsi:type="dcterms:W3CDTF">2016-03-24T14:58:29Z</dcterms:modified>
</cp:coreProperties>
</file>