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E08A4-5A2F-4B45-9690-1B86A9BCC9B6}" type="datetimeFigureOut">
              <a:rPr lang="tr-TR" smtClean="0"/>
              <a:t>07.05.2013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BAED4-C976-40AA-88AA-9F12C0BD2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30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46F7-4D59-4B0F-9F57-8C286113E83B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19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E260-E730-4441-AC1A-7CA1CA978F47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2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140-7367-4331-90BC-7AB36EEC9AC7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88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EAD6-D161-4502-A467-A864C8CC54DC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53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DDB-C978-45B6-85B9-BF86F8267B48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1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B60-CB19-4EB5-AF44-14285E0BCBCC}" type="datetime1">
              <a:rPr lang="tr-TR" smtClean="0"/>
              <a:t>07.05.2013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2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0-0FF7-4035-B702-AD773E66BCA3}" type="datetime1">
              <a:rPr lang="tr-TR" smtClean="0"/>
              <a:t>07.05.2013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9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19D-0DF8-4897-9170-F4AA864CF53C}" type="datetime1">
              <a:rPr lang="tr-TR" smtClean="0"/>
              <a:t>07.05.2013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21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38D6-84F4-478A-BDE1-6695A8129EFC}" type="datetime1">
              <a:rPr lang="tr-TR" smtClean="0"/>
              <a:t>07.05.2013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20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A215-6A03-4E40-B254-BB309A0D425D}" type="datetime1">
              <a:rPr lang="tr-TR" smtClean="0"/>
              <a:t>07.05.2013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48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60AD-F005-48BF-97D4-773E5E09A6D5}" type="datetime1">
              <a:rPr lang="tr-TR" smtClean="0"/>
              <a:t>07.05.2013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38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3601-6CFF-409A-A270-2A18D7C3EAB0}" type="datetime1">
              <a:rPr lang="tr-TR" smtClean="0"/>
              <a:t>07.05.2013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9D05-BCDE-4EDF-B0D8-83B74ABB9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7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Nüfus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Turgut Göksu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552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03011" y="5995715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31 Aralık 2012                         75 627 384                                    </a:t>
            </a:r>
            <a:r>
              <a:rPr lang="tr-TR" dirty="0" smtClean="0"/>
              <a:t>%77,3 </a:t>
            </a:r>
          </a:p>
          <a:p>
            <a:endParaRPr lang="tr-TR" dirty="0">
              <a:latin typeface="Constantia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25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3788"/>
            <a:ext cx="91440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29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4766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Yıllık nüfus artış hızı </a:t>
            </a:r>
          </a:p>
          <a:p>
            <a:r>
              <a:rPr lang="tr-TR" sz="2400" dirty="0" smtClean="0"/>
              <a:t>2011 </a:t>
            </a:r>
            <a:r>
              <a:rPr lang="tr-TR" sz="2400" dirty="0"/>
              <a:t>yılında ‰13,5 </a:t>
            </a:r>
            <a:endParaRPr lang="tr-TR" sz="2400" dirty="0" smtClean="0"/>
          </a:p>
          <a:p>
            <a:r>
              <a:rPr lang="tr-TR" sz="2400" dirty="0" smtClean="0"/>
              <a:t>2012 </a:t>
            </a:r>
            <a:r>
              <a:rPr lang="tr-TR" sz="2400" dirty="0"/>
              <a:t>yılında ‰</a:t>
            </a:r>
            <a:r>
              <a:rPr lang="tr-TR" sz="2400" dirty="0" smtClean="0"/>
              <a:t>12</a:t>
            </a:r>
          </a:p>
          <a:p>
            <a:endParaRPr lang="tr-TR" sz="2400" b="1" dirty="0" smtClean="0"/>
          </a:p>
          <a:p>
            <a:r>
              <a:rPr lang="tr-TR" sz="2400" b="1" dirty="0"/>
              <a:t>İl ve ilçe merkezlerinde ikamet </a:t>
            </a:r>
            <a:endParaRPr lang="tr-TR" sz="2400" b="1" dirty="0" smtClean="0"/>
          </a:p>
          <a:p>
            <a:r>
              <a:rPr lang="tr-TR" sz="2400" dirty="0" smtClean="0"/>
              <a:t>2011 </a:t>
            </a:r>
            <a:r>
              <a:rPr lang="tr-TR" sz="2400" dirty="0"/>
              <a:t>yılında %76,8 </a:t>
            </a:r>
            <a:endParaRPr lang="tr-TR" sz="2400" dirty="0" smtClean="0"/>
          </a:p>
          <a:p>
            <a:r>
              <a:rPr lang="tr-TR" sz="2400" dirty="0" smtClean="0"/>
              <a:t>2012 </a:t>
            </a:r>
            <a:r>
              <a:rPr lang="tr-TR" sz="2400" dirty="0"/>
              <a:t>yılında %77,3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/>
              <a:t>Ortanca yaş, </a:t>
            </a:r>
          </a:p>
          <a:p>
            <a:r>
              <a:rPr lang="tr-TR" sz="2400" dirty="0" smtClean="0"/>
              <a:t>2011 </a:t>
            </a:r>
            <a:r>
              <a:rPr lang="tr-TR" sz="2400" dirty="0"/>
              <a:t>yılında 29,7 </a:t>
            </a:r>
            <a:endParaRPr lang="tr-TR" sz="2400" dirty="0" smtClean="0"/>
          </a:p>
          <a:p>
            <a:r>
              <a:rPr lang="tr-TR" sz="2400" dirty="0" smtClean="0"/>
              <a:t>2012 </a:t>
            </a:r>
            <a:r>
              <a:rPr lang="tr-TR" sz="2400" dirty="0"/>
              <a:t>yılında </a:t>
            </a:r>
            <a:r>
              <a:rPr lang="tr-TR" sz="2400" dirty="0" smtClean="0"/>
              <a:t>30,1 </a:t>
            </a:r>
            <a:r>
              <a:rPr lang="tr-TR" sz="2400" dirty="0"/>
              <a:t>oldu. </a:t>
            </a:r>
            <a:endParaRPr lang="tr-TR" sz="2400" dirty="0" smtClean="0"/>
          </a:p>
          <a:p>
            <a:r>
              <a:rPr lang="tr-TR" sz="2400" dirty="0" smtClean="0"/>
              <a:t>Erkeklerde 29,5, </a:t>
            </a:r>
            <a:r>
              <a:rPr lang="tr-TR" sz="2400" dirty="0"/>
              <a:t>kadınlarda 30,6 </a:t>
            </a:r>
            <a:endParaRPr lang="tr-TR" sz="2400" dirty="0" smtClean="0"/>
          </a:p>
          <a:p>
            <a:r>
              <a:rPr lang="tr-TR" sz="2400" dirty="0" smtClean="0"/>
              <a:t>Ortanca </a:t>
            </a:r>
            <a:r>
              <a:rPr lang="tr-TR" sz="2400" dirty="0"/>
              <a:t>yaşın en yüksek olduğu iller sırasıyla Sinop (37,5), Çanakkale (37,2) ve Balıkesir (37,2) iken </a:t>
            </a:r>
            <a:endParaRPr lang="tr-TR" sz="2400" dirty="0" smtClean="0"/>
          </a:p>
          <a:p>
            <a:r>
              <a:rPr lang="tr-TR" sz="2400" dirty="0" smtClean="0"/>
              <a:t>En </a:t>
            </a:r>
            <a:r>
              <a:rPr lang="tr-TR" sz="2400" dirty="0"/>
              <a:t>düşük olduğu iller </a:t>
            </a:r>
            <a:r>
              <a:rPr lang="tr-TR" sz="2400" dirty="0" smtClean="0"/>
              <a:t>Şırnak </a:t>
            </a:r>
            <a:r>
              <a:rPr lang="tr-TR" sz="2400" dirty="0"/>
              <a:t>(18,5), Şanlıurfa (18,9) ve Ağrı (19,5)’</a:t>
            </a:r>
            <a:r>
              <a:rPr lang="tr-TR" sz="2400" dirty="0" err="1"/>
              <a:t>dır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81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5684D-DCB3-49FD-9372-A174DA7A9505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" y="309823"/>
            <a:ext cx="4575201" cy="43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dministrator\Pictures\2012Nüfus Piramid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5983"/>
            <a:ext cx="4516476" cy="438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56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6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1520" y="1124744"/>
            <a:ext cx="871296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Göç</a:t>
            </a:r>
            <a:endParaRPr lang="tr-TR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İç Göç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Dış Göç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İçe göç (Mübadele, Balkanlar…)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Dışa göç (Mübadele, Avrupa, Ortadoğu, Rusya…)</a:t>
            </a:r>
          </a:p>
          <a:p>
            <a:endParaRPr lang="tr-TR" sz="2800" dirty="0"/>
          </a:p>
          <a:p>
            <a:r>
              <a:rPr lang="tr-TR" sz="2800" dirty="0" smtClean="0"/>
              <a:t>Almanya</a:t>
            </a:r>
          </a:p>
          <a:p>
            <a:r>
              <a:rPr lang="tr-TR" sz="2800" dirty="0" smtClean="0"/>
              <a:t>1961</a:t>
            </a:r>
          </a:p>
          <a:p>
            <a:r>
              <a:rPr lang="tr-TR" sz="2800" dirty="0" smtClean="0"/>
              <a:t>1973-74</a:t>
            </a:r>
          </a:p>
          <a:p>
            <a:r>
              <a:rPr lang="tr-TR" sz="2800" dirty="0" smtClean="0"/>
              <a:t>1980</a:t>
            </a:r>
          </a:p>
          <a:p>
            <a:r>
              <a:rPr lang="tr-TR" sz="2800" dirty="0" smtClean="0"/>
              <a:t>1990</a:t>
            </a:r>
          </a:p>
          <a:p>
            <a:r>
              <a:rPr lang="tr-TR" sz="2800" dirty="0" smtClean="0"/>
              <a:t>Vatandaşlık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285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A2292-BA64-4AA2-86BE-194A6D1D07A6}" type="slidenum">
              <a:rPr lang="tr-TR"/>
              <a:pPr>
                <a:defRPr/>
              </a:pPr>
              <a:t>7</a:t>
            </a:fld>
            <a:endParaRPr lang="tr-TR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5213"/>
            <a:ext cx="91440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18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8</a:t>
            </a:fld>
            <a:endParaRPr lang="tr-TR"/>
          </a:p>
        </p:txBody>
      </p:sp>
      <p:pic>
        <p:nvPicPr>
          <p:cNvPr id="4098" name="Picture 2" descr="http://t0.gstatic.com/images?q=tbn:ANd9GcQ9_4W1Of9PdxO9Ce926VDbqEuj90sK2S6RonG-__Wa1WLR-OHJ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648"/>
            <a:ext cx="29051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T9iD_M-y8baSoxxDGq72jayBlEjhhHoiwmF2xhLfta1fO407R3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749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0.gstatic.com/images?q=tbn:ANd9GcTRzeeK7UOBrhaH3MFxcDayrE4wqXJgCdB1aed8NmyvLvATAFxE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3933056"/>
            <a:ext cx="1838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48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9D05-BCDE-4EDF-B0D8-83B74ABB996C}" type="slidenum">
              <a:rPr lang="tr-TR" smtClean="0"/>
              <a:t>9</a:t>
            </a:fld>
            <a:endParaRPr lang="tr-TR"/>
          </a:p>
        </p:txBody>
      </p:sp>
      <p:pic>
        <p:nvPicPr>
          <p:cNvPr id="1028" name="Picture 4" descr="http://t3.gstatic.com/images?q=tbn:ANd9GcRiU4HarFep6H2FpG3KNIVtMCrKGRp7u3CbLEjV6FbJOmgHF0W_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6" y="30024"/>
            <a:ext cx="4303570" cy="36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0.gstatic.com/images?q=tbn:ANd9GcTaeiuKqTsuF-Gs6_5vgyliU8uaGs5IcxPvbqVp4ErU8UU-2IygX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01" y="2780928"/>
            <a:ext cx="5443100" cy="40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62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105</Words>
  <Application>Microsoft Office PowerPoint</Application>
  <PresentationFormat>Ekran Gösterisi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Nüfus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Nüfus</dc:title>
  <dc:creator>pa</dc:creator>
  <cp:lastModifiedBy>pa</cp:lastModifiedBy>
  <cp:revision>7</cp:revision>
  <dcterms:created xsi:type="dcterms:W3CDTF">2013-05-07T19:54:10Z</dcterms:created>
  <dcterms:modified xsi:type="dcterms:W3CDTF">2013-05-07T21:12:15Z</dcterms:modified>
</cp:coreProperties>
</file>