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sldIdLst>
    <p:sldId id="256" r:id="rId2"/>
    <p:sldId id="257" r:id="rId3"/>
    <p:sldId id="286" r:id="rId4"/>
    <p:sldId id="258" r:id="rId5"/>
    <p:sldId id="259" r:id="rId6"/>
    <p:sldId id="263" r:id="rId7"/>
    <p:sldId id="260" r:id="rId8"/>
    <p:sldId id="261"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8" r:id="rId30"/>
    <p:sldId id="283" r:id="rId31"/>
    <p:sldId id="284" r:id="rId32"/>
    <p:sldId id="289" r:id="rId33"/>
    <p:sldId id="285"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0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93524-BC8D-4150-8939-58C4CF471FA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tr-TR"/>
        </a:p>
      </dgm:t>
    </dgm:pt>
    <dgm:pt modelId="{C5B6C086-5812-474A-BA3C-A47B31F0D8FA}">
      <dgm:prSet phldrT="[Metin]" custT="1"/>
      <dgm:spPr/>
      <dgm:t>
        <a:bodyPr/>
        <a:lstStyle/>
        <a:p>
          <a:r>
            <a:rPr lang="tr-TR" sz="2400" dirty="0" smtClean="0"/>
            <a:t>DEVLET</a:t>
          </a:r>
          <a:endParaRPr lang="tr-TR" sz="2400" dirty="0"/>
        </a:p>
      </dgm:t>
    </dgm:pt>
    <dgm:pt modelId="{E6C009CF-7B85-4C0A-9826-7C31AEF7A5C2}" type="parTrans" cxnId="{4543A234-882A-4608-BEFD-FA3291DA5532}">
      <dgm:prSet/>
      <dgm:spPr/>
      <dgm:t>
        <a:bodyPr/>
        <a:lstStyle/>
        <a:p>
          <a:endParaRPr lang="tr-TR" sz="2400"/>
        </a:p>
      </dgm:t>
    </dgm:pt>
    <dgm:pt modelId="{CB9E2EA5-C32B-4DF6-A9BD-268AC1FD16C5}" type="sibTrans" cxnId="{4543A234-882A-4608-BEFD-FA3291DA5532}">
      <dgm:prSet/>
      <dgm:spPr/>
      <dgm:t>
        <a:bodyPr/>
        <a:lstStyle/>
        <a:p>
          <a:endParaRPr lang="tr-TR" sz="2400"/>
        </a:p>
      </dgm:t>
    </dgm:pt>
    <dgm:pt modelId="{BA97B0E3-D3C2-415A-8C5A-74EA91694747}">
      <dgm:prSet phldrT="[Metin]" custT="1"/>
      <dgm:spPr/>
      <dgm:t>
        <a:bodyPr/>
        <a:lstStyle/>
        <a:p>
          <a:r>
            <a:rPr lang="tr-TR" sz="2400" dirty="0" smtClean="0"/>
            <a:t>ŞERİAT</a:t>
          </a:r>
          <a:endParaRPr lang="tr-TR" sz="2400" dirty="0"/>
        </a:p>
      </dgm:t>
    </dgm:pt>
    <dgm:pt modelId="{340D723B-CCB2-4FB1-81EF-6D9C585D14DC}" type="parTrans" cxnId="{EE3720F2-EB84-48C7-9F75-73BC428D0E73}">
      <dgm:prSet/>
      <dgm:spPr/>
      <dgm:t>
        <a:bodyPr/>
        <a:lstStyle/>
        <a:p>
          <a:endParaRPr lang="tr-TR" sz="2400"/>
        </a:p>
      </dgm:t>
    </dgm:pt>
    <dgm:pt modelId="{4A585AAA-E58B-41E6-A7F9-BFCACA82B008}" type="sibTrans" cxnId="{EE3720F2-EB84-48C7-9F75-73BC428D0E73}">
      <dgm:prSet/>
      <dgm:spPr/>
      <dgm:t>
        <a:bodyPr/>
        <a:lstStyle/>
        <a:p>
          <a:endParaRPr lang="tr-TR" sz="2400"/>
        </a:p>
      </dgm:t>
    </dgm:pt>
    <dgm:pt modelId="{43B073E2-8622-4B78-96A6-C63B5B566FA5}">
      <dgm:prSet phldrT="[Metin]" custT="1"/>
      <dgm:spPr/>
      <dgm:t>
        <a:bodyPr/>
        <a:lstStyle/>
        <a:p>
          <a:r>
            <a:rPr lang="tr-TR" sz="2400" dirty="0" smtClean="0"/>
            <a:t>SERVET</a:t>
          </a:r>
          <a:endParaRPr lang="tr-TR" sz="2400" dirty="0"/>
        </a:p>
      </dgm:t>
    </dgm:pt>
    <dgm:pt modelId="{097D467A-BBBD-4745-AC4E-5F217AD1541F}" type="parTrans" cxnId="{A87D2D29-37B8-4347-A144-B6494C4B87AA}">
      <dgm:prSet/>
      <dgm:spPr/>
      <dgm:t>
        <a:bodyPr/>
        <a:lstStyle/>
        <a:p>
          <a:endParaRPr lang="tr-TR" sz="2400"/>
        </a:p>
      </dgm:t>
    </dgm:pt>
    <dgm:pt modelId="{F942488E-8547-426D-B0C3-9CBAF4CC98A1}" type="sibTrans" cxnId="{A87D2D29-37B8-4347-A144-B6494C4B87AA}">
      <dgm:prSet/>
      <dgm:spPr/>
      <dgm:t>
        <a:bodyPr/>
        <a:lstStyle/>
        <a:p>
          <a:endParaRPr lang="tr-TR" sz="2400"/>
        </a:p>
      </dgm:t>
    </dgm:pt>
    <dgm:pt modelId="{C5D230BD-BE7D-47E1-BC4E-6AE3EC9A9201}">
      <dgm:prSet phldrT="[Metin]" custT="1"/>
      <dgm:spPr/>
      <dgm:t>
        <a:bodyPr/>
        <a:lstStyle/>
        <a:p>
          <a:r>
            <a:rPr lang="tr-TR" sz="2400" dirty="0" smtClean="0"/>
            <a:t>HALK</a:t>
          </a:r>
          <a:endParaRPr lang="tr-TR" sz="2400" dirty="0"/>
        </a:p>
      </dgm:t>
    </dgm:pt>
    <dgm:pt modelId="{A7F0BD8A-EE26-436A-8C57-EA7A2C4933F2}" type="parTrans" cxnId="{08AD9006-9F85-4229-8FC1-578F5AF1985C}">
      <dgm:prSet/>
      <dgm:spPr/>
      <dgm:t>
        <a:bodyPr/>
        <a:lstStyle/>
        <a:p>
          <a:endParaRPr lang="tr-TR" sz="2400"/>
        </a:p>
      </dgm:t>
    </dgm:pt>
    <dgm:pt modelId="{30B8EA9A-DF3C-48E0-82DC-23372AE926FC}" type="sibTrans" cxnId="{08AD9006-9F85-4229-8FC1-578F5AF1985C}">
      <dgm:prSet/>
      <dgm:spPr/>
      <dgm:t>
        <a:bodyPr/>
        <a:lstStyle/>
        <a:p>
          <a:endParaRPr lang="tr-TR" sz="2400"/>
        </a:p>
      </dgm:t>
    </dgm:pt>
    <dgm:pt modelId="{C8044A7B-4EE0-45CF-903A-712336E5B885}">
      <dgm:prSet phldrT="[Metin]" custT="1"/>
      <dgm:spPr/>
      <dgm:t>
        <a:bodyPr/>
        <a:lstStyle/>
        <a:p>
          <a:r>
            <a:rPr lang="tr-TR" sz="2400" dirty="0" smtClean="0"/>
            <a:t>ADALET</a:t>
          </a:r>
          <a:endParaRPr lang="tr-TR" sz="2400" dirty="0"/>
        </a:p>
      </dgm:t>
    </dgm:pt>
    <dgm:pt modelId="{C5D6E435-8BA1-4AD4-832D-D519727DF57A}" type="parTrans" cxnId="{74DCC4D1-4343-46FD-B198-7E923B5B8E79}">
      <dgm:prSet/>
      <dgm:spPr/>
      <dgm:t>
        <a:bodyPr/>
        <a:lstStyle/>
        <a:p>
          <a:endParaRPr lang="tr-TR" sz="2400"/>
        </a:p>
      </dgm:t>
    </dgm:pt>
    <dgm:pt modelId="{DE90DD75-77A1-4DFF-9BE2-EAA451B45D85}" type="sibTrans" cxnId="{74DCC4D1-4343-46FD-B198-7E923B5B8E79}">
      <dgm:prSet/>
      <dgm:spPr/>
      <dgm:t>
        <a:bodyPr/>
        <a:lstStyle/>
        <a:p>
          <a:endParaRPr lang="tr-TR" sz="2400"/>
        </a:p>
      </dgm:t>
    </dgm:pt>
    <dgm:pt modelId="{1B25F9AC-74C0-401E-8CEE-D443F96D50C9}">
      <dgm:prSet custT="1"/>
      <dgm:spPr/>
      <dgm:t>
        <a:bodyPr/>
        <a:lstStyle/>
        <a:p>
          <a:r>
            <a:rPr lang="tr-TR" sz="2400" dirty="0" smtClean="0"/>
            <a:t>ORDU</a:t>
          </a:r>
          <a:endParaRPr lang="tr-TR" sz="2400" dirty="0"/>
        </a:p>
      </dgm:t>
    </dgm:pt>
    <dgm:pt modelId="{802A7D7F-00A6-42D5-94A6-3DA52F041C18}" type="parTrans" cxnId="{D2A07AE7-4479-4F6F-A903-00B3F12AFE4C}">
      <dgm:prSet/>
      <dgm:spPr/>
      <dgm:t>
        <a:bodyPr/>
        <a:lstStyle/>
        <a:p>
          <a:endParaRPr lang="tr-TR" sz="2400"/>
        </a:p>
      </dgm:t>
    </dgm:pt>
    <dgm:pt modelId="{23644FE5-2693-4454-AA5C-E31B51527C68}" type="sibTrans" cxnId="{D2A07AE7-4479-4F6F-A903-00B3F12AFE4C}">
      <dgm:prSet/>
      <dgm:spPr/>
      <dgm:t>
        <a:bodyPr/>
        <a:lstStyle/>
        <a:p>
          <a:endParaRPr lang="tr-TR" sz="2400"/>
        </a:p>
      </dgm:t>
    </dgm:pt>
    <dgm:pt modelId="{6CCA8400-817B-491A-B87C-E4D8BEC2633E}">
      <dgm:prSet custT="1"/>
      <dgm:spPr/>
      <dgm:t>
        <a:bodyPr/>
        <a:lstStyle/>
        <a:p>
          <a:r>
            <a:rPr lang="tr-TR" sz="2400" dirty="0" smtClean="0"/>
            <a:t>HÜKÜMDARLIK</a:t>
          </a:r>
          <a:endParaRPr lang="tr-TR" sz="2400" dirty="0"/>
        </a:p>
      </dgm:t>
    </dgm:pt>
    <dgm:pt modelId="{03950BE9-BFC7-421A-BCB9-05DD223414A5}" type="parTrans" cxnId="{F1AC5BFC-FB05-4C2C-A023-5D722CF26796}">
      <dgm:prSet/>
      <dgm:spPr/>
      <dgm:t>
        <a:bodyPr/>
        <a:lstStyle/>
        <a:p>
          <a:endParaRPr lang="tr-TR" sz="2400"/>
        </a:p>
      </dgm:t>
    </dgm:pt>
    <dgm:pt modelId="{C5F9149E-FFC5-4CCE-B53A-532A3577FAF5}" type="sibTrans" cxnId="{F1AC5BFC-FB05-4C2C-A023-5D722CF26796}">
      <dgm:prSet/>
      <dgm:spPr/>
      <dgm:t>
        <a:bodyPr/>
        <a:lstStyle/>
        <a:p>
          <a:endParaRPr lang="tr-TR" sz="2400"/>
        </a:p>
      </dgm:t>
    </dgm:pt>
    <dgm:pt modelId="{80A5CDAD-65FE-4115-BDDD-DC2565B6CE1E}" type="pres">
      <dgm:prSet presAssocID="{11993524-BC8D-4150-8939-58C4CF471FA0}" presName="cycle" presStyleCnt="0">
        <dgm:presLayoutVars>
          <dgm:dir/>
          <dgm:resizeHandles val="exact"/>
        </dgm:presLayoutVars>
      </dgm:prSet>
      <dgm:spPr/>
      <dgm:t>
        <a:bodyPr/>
        <a:lstStyle/>
        <a:p>
          <a:endParaRPr lang="tr-TR"/>
        </a:p>
      </dgm:t>
    </dgm:pt>
    <dgm:pt modelId="{086F0ACD-9222-4FDA-8334-0A0295832E0C}" type="pres">
      <dgm:prSet presAssocID="{C5B6C086-5812-474A-BA3C-A47B31F0D8FA}" presName="dummy" presStyleCnt="0"/>
      <dgm:spPr/>
    </dgm:pt>
    <dgm:pt modelId="{FC18F867-0E2A-45EF-8B74-D72BBBAEE6F2}" type="pres">
      <dgm:prSet presAssocID="{C5B6C086-5812-474A-BA3C-A47B31F0D8FA}" presName="node" presStyleLbl="revTx" presStyleIdx="0" presStyleCnt="7" custScaleX="205753">
        <dgm:presLayoutVars>
          <dgm:bulletEnabled val="1"/>
        </dgm:presLayoutVars>
      </dgm:prSet>
      <dgm:spPr/>
      <dgm:t>
        <a:bodyPr/>
        <a:lstStyle/>
        <a:p>
          <a:endParaRPr lang="tr-TR"/>
        </a:p>
      </dgm:t>
    </dgm:pt>
    <dgm:pt modelId="{9E76C41C-E3B1-455E-B988-38E030953D4B}" type="pres">
      <dgm:prSet presAssocID="{CB9E2EA5-C32B-4DF6-A9BD-268AC1FD16C5}" presName="sibTrans" presStyleLbl="node1" presStyleIdx="0" presStyleCnt="7"/>
      <dgm:spPr/>
      <dgm:t>
        <a:bodyPr/>
        <a:lstStyle/>
        <a:p>
          <a:endParaRPr lang="tr-TR"/>
        </a:p>
      </dgm:t>
    </dgm:pt>
    <dgm:pt modelId="{F9889BF0-1253-46AF-9E82-A7DA9760300A}" type="pres">
      <dgm:prSet presAssocID="{BA97B0E3-D3C2-415A-8C5A-74EA91694747}" presName="dummy" presStyleCnt="0"/>
      <dgm:spPr/>
    </dgm:pt>
    <dgm:pt modelId="{1F9C4541-63AC-463F-9AD6-5BDB98744B4F}" type="pres">
      <dgm:prSet presAssocID="{BA97B0E3-D3C2-415A-8C5A-74EA91694747}" presName="node" presStyleLbl="revTx" presStyleIdx="1" presStyleCnt="7" custScaleX="151487">
        <dgm:presLayoutVars>
          <dgm:bulletEnabled val="1"/>
        </dgm:presLayoutVars>
      </dgm:prSet>
      <dgm:spPr/>
      <dgm:t>
        <a:bodyPr/>
        <a:lstStyle/>
        <a:p>
          <a:endParaRPr lang="tr-TR"/>
        </a:p>
      </dgm:t>
    </dgm:pt>
    <dgm:pt modelId="{9632D4DC-EEFB-457B-899D-B0E5541C0B79}" type="pres">
      <dgm:prSet presAssocID="{4A585AAA-E58B-41E6-A7F9-BFCACA82B008}" presName="sibTrans" presStyleLbl="node1" presStyleIdx="1" presStyleCnt="7"/>
      <dgm:spPr/>
      <dgm:t>
        <a:bodyPr/>
        <a:lstStyle/>
        <a:p>
          <a:endParaRPr lang="tr-TR"/>
        </a:p>
      </dgm:t>
    </dgm:pt>
    <dgm:pt modelId="{CD1F1C71-5925-408B-BC32-AA173463E900}" type="pres">
      <dgm:prSet presAssocID="{6CCA8400-817B-491A-B87C-E4D8BEC2633E}" presName="dummy" presStyleCnt="0"/>
      <dgm:spPr/>
    </dgm:pt>
    <dgm:pt modelId="{492D854E-2B0E-420B-8B35-60BC88C7AD86}" type="pres">
      <dgm:prSet presAssocID="{6CCA8400-817B-491A-B87C-E4D8BEC2633E}" presName="node" presStyleLbl="revTx" presStyleIdx="2" presStyleCnt="7" custScaleX="333121">
        <dgm:presLayoutVars>
          <dgm:bulletEnabled val="1"/>
        </dgm:presLayoutVars>
      </dgm:prSet>
      <dgm:spPr/>
      <dgm:t>
        <a:bodyPr/>
        <a:lstStyle/>
        <a:p>
          <a:endParaRPr lang="tr-TR"/>
        </a:p>
      </dgm:t>
    </dgm:pt>
    <dgm:pt modelId="{2E28DCDD-EF6B-474D-BC8F-746908BC15A8}" type="pres">
      <dgm:prSet presAssocID="{C5F9149E-FFC5-4CCE-B53A-532A3577FAF5}" presName="sibTrans" presStyleLbl="node1" presStyleIdx="2" presStyleCnt="7"/>
      <dgm:spPr/>
      <dgm:t>
        <a:bodyPr/>
        <a:lstStyle/>
        <a:p>
          <a:endParaRPr lang="tr-TR"/>
        </a:p>
      </dgm:t>
    </dgm:pt>
    <dgm:pt modelId="{CB32F9AF-2EE7-4E8D-A39A-8BA9C294C449}" type="pres">
      <dgm:prSet presAssocID="{1B25F9AC-74C0-401E-8CEE-D443F96D50C9}" presName="dummy" presStyleCnt="0"/>
      <dgm:spPr/>
    </dgm:pt>
    <dgm:pt modelId="{AC29079E-3826-4044-9A3C-12B57BF0D15C}" type="pres">
      <dgm:prSet presAssocID="{1B25F9AC-74C0-401E-8CEE-D443F96D50C9}" presName="node" presStyleLbl="revTx" presStyleIdx="3" presStyleCnt="7">
        <dgm:presLayoutVars>
          <dgm:bulletEnabled val="1"/>
        </dgm:presLayoutVars>
      </dgm:prSet>
      <dgm:spPr/>
      <dgm:t>
        <a:bodyPr/>
        <a:lstStyle/>
        <a:p>
          <a:endParaRPr lang="tr-TR"/>
        </a:p>
      </dgm:t>
    </dgm:pt>
    <dgm:pt modelId="{8A54E648-F0FD-43C3-B874-C0CAB3564B14}" type="pres">
      <dgm:prSet presAssocID="{23644FE5-2693-4454-AA5C-E31B51527C68}" presName="sibTrans" presStyleLbl="node1" presStyleIdx="3" presStyleCnt="7"/>
      <dgm:spPr/>
      <dgm:t>
        <a:bodyPr/>
        <a:lstStyle/>
        <a:p>
          <a:endParaRPr lang="tr-TR"/>
        </a:p>
      </dgm:t>
    </dgm:pt>
    <dgm:pt modelId="{7CFA9A5C-BDDE-41D6-9B60-01F09DFC8584}" type="pres">
      <dgm:prSet presAssocID="{43B073E2-8622-4B78-96A6-C63B5B566FA5}" presName="dummy" presStyleCnt="0"/>
      <dgm:spPr/>
    </dgm:pt>
    <dgm:pt modelId="{11F86E7D-5230-4C92-A3E5-027B2C9C22B8}" type="pres">
      <dgm:prSet presAssocID="{43B073E2-8622-4B78-96A6-C63B5B566FA5}" presName="node" presStyleLbl="revTx" presStyleIdx="4" presStyleCnt="7" custScaleX="193386">
        <dgm:presLayoutVars>
          <dgm:bulletEnabled val="1"/>
        </dgm:presLayoutVars>
      </dgm:prSet>
      <dgm:spPr/>
      <dgm:t>
        <a:bodyPr/>
        <a:lstStyle/>
        <a:p>
          <a:endParaRPr lang="tr-TR"/>
        </a:p>
      </dgm:t>
    </dgm:pt>
    <dgm:pt modelId="{3DF41253-FC9B-4161-A098-1CB23D83D3F4}" type="pres">
      <dgm:prSet presAssocID="{F942488E-8547-426D-B0C3-9CBAF4CC98A1}" presName="sibTrans" presStyleLbl="node1" presStyleIdx="4" presStyleCnt="7"/>
      <dgm:spPr/>
      <dgm:t>
        <a:bodyPr/>
        <a:lstStyle/>
        <a:p>
          <a:endParaRPr lang="tr-TR"/>
        </a:p>
      </dgm:t>
    </dgm:pt>
    <dgm:pt modelId="{37925993-D684-49B5-8EC4-2BBAC567E957}" type="pres">
      <dgm:prSet presAssocID="{C5D230BD-BE7D-47E1-BC4E-6AE3EC9A9201}" presName="dummy" presStyleCnt="0"/>
      <dgm:spPr/>
    </dgm:pt>
    <dgm:pt modelId="{726A0C9F-730D-4960-B7FC-D0467A165E0F}" type="pres">
      <dgm:prSet presAssocID="{C5D230BD-BE7D-47E1-BC4E-6AE3EC9A9201}" presName="node" presStyleLbl="revTx" presStyleIdx="5" presStyleCnt="7">
        <dgm:presLayoutVars>
          <dgm:bulletEnabled val="1"/>
        </dgm:presLayoutVars>
      </dgm:prSet>
      <dgm:spPr/>
      <dgm:t>
        <a:bodyPr/>
        <a:lstStyle/>
        <a:p>
          <a:endParaRPr lang="tr-TR"/>
        </a:p>
      </dgm:t>
    </dgm:pt>
    <dgm:pt modelId="{42CA4B1C-B440-4EF5-98CD-DF0EC9580EA1}" type="pres">
      <dgm:prSet presAssocID="{30B8EA9A-DF3C-48E0-82DC-23372AE926FC}" presName="sibTrans" presStyleLbl="node1" presStyleIdx="5" presStyleCnt="7"/>
      <dgm:spPr/>
      <dgm:t>
        <a:bodyPr/>
        <a:lstStyle/>
        <a:p>
          <a:endParaRPr lang="tr-TR"/>
        </a:p>
      </dgm:t>
    </dgm:pt>
    <dgm:pt modelId="{35644D6A-32A8-4C1F-872D-30C3F1E54EED}" type="pres">
      <dgm:prSet presAssocID="{C8044A7B-4EE0-45CF-903A-712336E5B885}" presName="dummy" presStyleCnt="0"/>
      <dgm:spPr/>
    </dgm:pt>
    <dgm:pt modelId="{65DF77FC-EBA2-4C4F-9FF4-983F45566DBE}" type="pres">
      <dgm:prSet presAssocID="{C8044A7B-4EE0-45CF-903A-712336E5B885}" presName="node" presStyleLbl="revTx" presStyleIdx="6" presStyleCnt="7" custScaleX="138261">
        <dgm:presLayoutVars>
          <dgm:bulletEnabled val="1"/>
        </dgm:presLayoutVars>
      </dgm:prSet>
      <dgm:spPr/>
      <dgm:t>
        <a:bodyPr/>
        <a:lstStyle/>
        <a:p>
          <a:endParaRPr lang="tr-TR"/>
        </a:p>
      </dgm:t>
    </dgm:pt>
    <dgm:pt modelId="{5D8D7A49-F581-412B-833C-8BB4FB2634B4}" type="pres">
      <dgm:prSet presAssocID="{DE90DD75-77A1-4DFF-9BE2-EAA451B45D85}" presName="sibTrans" presStyleLbl="node1" presStyleIdx="6" presStyleCnt="7"/>
      <dgm:spPr/>
      <dgm:t>
        <a:bodyPr/>
        <a:lstStyle/>
        <a:p>
          <a:endParaRPr lang="tr-TR"/>
        </a:p>
      </dgm:t>
    </dgm:pt>
  </dgm:ptLst>
  <dgm:cxnLst>
    <dgm:cxn modelId="{8C8F5B77-3D5E-45AD-8CDD-D7F98F0FC0F6}" type="presOf" srcId="{C8044A7B-4EE0-45CF-903A-712336E5B885}" destId="{65DF77FC-EBA2-4C4F-9FF4-983F45566DBE}" srcOrd="0" destOrd="0" presId="urn:microsoft.com/office/officeart/2005/8/layout/cycle1"/>
    <dgm:cxn modelId="{D2A07AE7-4479-4F6F-A903-00B3F12AFE4C}" srcId="{11993524-BC8D-4150-8939-58C4CF471FA0}" destId="{1B25F9AC-74C0-401E-8CEE-D443F96D50C9}" srcOrd="3" destOrd="0" parTransId="{802A7D7F-00A6-42D5-94A6-3DA52F041C18}" sibTransId="{23644FE5-2693-4454-AA5C-E31B51527C68}"/>
    <dgm:cxn modelId="{32157011-6C9E-4BFC-9D86-33B14464AD71}" type="presOf" srcId="{C5D230BD-BE7D-47E1-BC4E-6AE3EC9A9201}" destId="{726A0C9F-730D-4960-B7FC-D0467A165E0F}" srcOrd="0" destOrd="0" presId="urn:microsoft.com/office/officeart/2005/8/layout/cycle1"/>
    <dgm:cxn modelId="{0D0B9F05-4B25-48B7-82D3-F83B09410A49}" type="presOf" srcId="{C5B6C086-5812-474A-BA3C-A47B31F0D8FA}" destId="{FC18F867-0E2A-45EF-8B74-D72BBBAEE6F2}" srcOrd="0" destOrd="0" presId="urn:microsoft.com/office/officeart/2005/8/layout/cycle1"/>
    <dgm:cxn modelId="{6421CC5E-1489-4DBA-952F-431E0BA8B786}" type="presOf" srcId="{C5F9149E-FFC5-4CCE-B53A-532A3577FAF5}" destId="{2E28DCDD-EF6B-474D-BC8F-746908BC15A8}" srcOrd="0" destOrd="0" presId="urn:microsoft.com/office/officeart/2005/8/layout/cycle1"/>
    <dgm:cxn modelId="{57EB94B5-1716-450D-AA29-2FC0AB804BF5}" type="presOf" srcId="{DE90DD75-77A1-4DFF-9BE2-EAA451B45D85}" destId="{5D8D7A49-F581-412B-833C-8BB4FB2634B4}" srcOrd="0" destOrd="0" presId="urn:microsoft.com/office/officeart/2005/8/layout/cycle1"/>
    <dgm:cxn modelId="{F1AC5BFC-FB05-4C2C-A023-5D722CF26796}" srcId="{11993524-BC8D-4150-8939-58C4CF471FA0}" destId="{6CCA8400-817B-491A-B87C-E4D8BEC2633E}" srcOrd="2" destOrd="0" parTransId="{03950BE9-BFC7-421A-BCB9-05DD223414A5}" sibTransId="{C5F9149E-FFC5-4CCE-B53A-532A3577FAF5}"/>
    <dgm:cxn modelId="{F0567AC9-1C64-45DC-B69B-CEBB7D3C3520}" type="presOf" srcId="{BA97B0E3-D3C2-415A-8C5A-74EA91694747}" destId="{1F9C4541-63AC-463F-9AD6-5BDB98744B4F}" srcOrd="0" destOrd="0" presId="urn:microsoft.com/office/officeart/2005/8/layout/cycle1"/>
    <dgm:cxn modelId="{F5A3A47C-49BF-4E45-8138-66077598A7C8}" type="presOf" srcId="{F942488E-8547-426D-B0C3-9CBAF4CC98A1}" destId="{3DF41253-FC9B-4161-A098-1CB23D83D3F4}" srcOrd="0" destOrd="0" presId="urn:microsoft.com/office/officeart/2005/8/layout/cycle1"/>
    <dgm:cxn modelId="{74DCC4D1-4343-46FD-B198-7E923B5B8E79}" srcId="{11993524-BC8D-4150-8939-58C4CF471FA0}" destId="{C8044A7B-4EE0-45CF-903A-712336E5B885}" srcOrd="6" destOrd="0" parTransId="{C5D6E435-8BA1-4AD4-832D-D519727DF57A}" sibTransId="{DE90DD75-77A1-4DFF-9BE2-EAA451B45D85}"/>
    <dgm:cxn modelId="{4543A234-882A-4608-BEFD-FA3291DA5532}" srcId="{11993524-BC8D-4150-8939-58C4CF471FA0}" destId="{C5B6C086-5812-474A-BA3C-A47B31F0D8FA}" srcOrd="0" destOrd="0" parTransId="{E6C009CF-7B85-4C0A-9826-7C31AEF7A5C2}" sibTransId="{CB9E2EA5-C32B-4DF6-A9BD-268AC1FD16C5}"/>
    <dgm:cxn modelId="{4C90AFA4-650D-4DA6-8AA5-16A4F38FB5F9}" type="presOf" srcId="{43B073E2-8622-4B78-96A6-C63B5B566FA5}" destId="{11F86E7D-5230-4C92-A3E5-027B2C9C22B8}" srcOrd="0" destOrd="0" presId="urn:microsoft.com/office/officeart/2005/8/layout/cycle1"/>
    <dgm:cxn modelId="{A87D2D29-37B8-4347-A144-B6494C4B87AA}" srcId="{11993524-BC8D-4150-8939-58C4CF471FA0}" destId="{43B073E2-8622-4B78-96A6-C63B5B566FA5}" srcOrd="4" destOrd="0" parTransId="{097D467A-BBBD-4745-AC4E-5F217AD1541F}" sibTransId="{F942488E-8547-426D-B0C3-9CBAF4CC98A1}"/>
    <dgm:cxn modelId="{85A0F87F-BC45-481C-971B-43C35C1353B3}" type="presOf" srcId="{6CCA8400-817B-491A-B87C-E4D8BEC2633E}" destId="{492D854E-2B0E-420B-8B35-60BC88C7AD86}" srcOrd="0" destOrd="0" presId="urn:microsoft.com/office/officeart/2005/8/layout/cycle1"/>
    <dgm:cxn modelId="{08AD9006-9F85-4229-8FC1-578F5AF1985C}" srcId="{11993524-BC8D-4150-8939-58C4CF471FA0}" destId="{C5D230BD-BE7D-47E1-BC4E-6AE3EC9A9201}" srcOrd="5" destOrd="0" parTransId="{A7F0BD8A-EE26-436A-8C57-EA7A2C4933F2}" sibTransId="{30B8EA9A-DF3C-48E0-82DC-23372AE926FC}"/>
    <dgm:cxn modelId="{8779DC4B-8681-4197-A6EE-735B4AC4583C}" type="presOf" srcId="{1B25F9AC-74C0-401E-8CEE-D443F96D50C9}" destId="{AC29079E-3826-4044-9A3C-12B57BF0D15C}" srcOrd="0" destOrd="0" presId="urn:microsoft.com/office/officeart/2005/8/layout/cycle1"/>
    <dgm:cxn modelId="{7BA53D9F-3AD8-4E00-B484-8F4FD10F7F95}" type="presOf" srcId="{23644FE5-2693-4454-AA5C-E31B51527C68}" destId="{8A54E648-F0FD-43C3-B874-C0CAB3564B14}" srcOrd="0" destOrd="0" presId="urn:microsoft.com/office/officeart/2005/8/layout/cycle1"/>
    <dgm:cxn modelId="{4D9DF699-EC69-497A-9137-D0799801676C}" type="presOf" srcId="{CB9E2EA5-C32B-4DF6-A9BD-268AC1FD16C5}" destId="{9E76C41C-E3B1-455E-B988-38E030953D4B}" srcOrd="0" destOrd="0" presId="urn:microsoft.com/office/officeart/2005/8/layout/cycle1"/>
    <dgm:cxn modelId="{EE3720F2-EB84-48C7-9F75-73BC428D0E73}" srcId="{11993524-BC8D-4150-8939-58C4CF471FA0}" destId="{BA97B0E3-D3C2-415A-8C5A-74EA91694747}" srcOrd="1" destOrd="0" parTransId="{340D723B-CCB2-4FB1-81EF-6D9C585D14DC}" sibTransId="{4A585AAA-E58B-41E6-A7F9-BFCACA82B008}"/>
    <dgm:cxn modelId="{18C7FDED-86B9-4D38-A5EA-F78A36888FC3}" type="presOf" srcId="{4A585AAA-E58B-41E6-A7F9-BFCACA82B008}" destId="{9632D4DC-EEFB-457B-899D-B0E5541C0B79}" srcOrd="0" destOrd="0" presId="urn:microsoft.com/office/officeart/2005/8/layout/cycle1"/>
    <dgm:cxn modelId="{DF17C375-F204-46D1-AD7F-885C3EBECD36}" type="presOf" srcId="{11993524-BC8D-4150-8939-58C4CF471FA0}" destId="{80A5CDAD-65FE-4115-BDDD-DC2565B6CE1E}" srcOrd="0" destOrd="0" presId="urn:microsoft.com/office/officeart/2005/8/layout/cycle1"/>
    <dgm:cxn modelId="{24237161-363F-4B15-809C-92D44224373F}" type="presOf" srcId="{30B8EA9A-DF3C-48E0-82DC-23372AE926FC}" destId="{42CA4B1C-B440-4EF5-98CD-DF0EC9580EA1}" srcOrd="0" destOrd="0" presId="urn:microsoft.com/office/officeart/2005/8/layout/cycle1"/>
    <dgm:cxn modelId="{9A2876E2-CFF3-4B68-B2FA-B4A2A9F67BAF}" type="presParOf" srcId="{80A5CDAD-65FE-4115-BDDD-DC2565B6CE1E}" destId="{086F0ACD-9222-4FDA-8334-0A0295832E0C}" srcOrd="0" destOrd="0" presId="urn:microsoft.com/office/officeart/2005/8/layout/cycle1"/>
    <dgm:cxn modelId="{00E40356-C741-48E0-9BD8-A7C2CE48A34C}" type="presParOf" srcId="{80A5CDAD-65FE-4115-BDDD-DC2565B6CE1E}" destId="{FC18F867-0E2A-45EF-8B74-D72BBBAEE6F2}" srcOrd="1" destOrd="0" presId="urn:microsoft.com/office/officeart/2005/8/layout/cycle1"/>
    <dgm:cxn modelId="{14EE36AD-272B-4837-94DA-6BC5C932FAB2}" type="presParOf" srcId="{80A5CDAD-65FE-4115-BDDD-DC2565B6CE1E}" destId="{9E76C41C-E3B1-455E-B988-38E030953D4B}" srcOrd="2" destOrd="0" presId="urn:microsoft.com/office/officeart/2005/8/layout/cycle1"/>
    <dgm:cxn modelId="{CE0C756C-4ECD-46D0-A683-88582C23D24C}" type="presParOf" srcId="{80A5CDAD-65FE-4115-BDDD-DC2565B6CE1E}" destId="{F9889BF0-1253-46AF-9E82-A7DA9760300A}" srcOrd="3" destOrd="0" presId="urn:microsoft.com/office/officeart/2005/8/layout/cycle1"/>
    <dgm:cxn modelId="{C5ED6611-AD13-46EB-9B9F-7788F3E95B56}" type="presParOf" srcId="{80A5CDAD-65FE-4115-BDDD-DC2565B6CE1E}" destId="{1F9C4541-63AC-463F-9AD6-5BDB98744B4F}" srcOrd="4" destOrd="0" presId="urn:microsoft.com/office/officeart/2005/8/layout/cycle1"/>
    <dgm:cxn modelId="{1EAEBEA4-9CCB-4C83-BE43-A559A314BB44}" type="presParOf" srcId="{80A5CDAD-65FE-4115-BDDD-DC2565B6CE1E}" destId="{9632D4DC-EEFB-457B-899D-B0E5541C0B79}" srcOrd="5" destOrd="0" presId="urn:microsoft.com/office/officeart/2005/8/layout/cycle1"/>
    <dgm:cxn modelId="{74F5EF3C-3E92-42A0-B6DC-D703A895239A}" type="presParOf" srcId="{80A5CDAD-65FE-4115-BDDD-DC2565B6CE1E}" destId="{CD1F1C71-5925-408B-BC32-AA173463E900}" srcOrd="6" destOrd="0" presId="urn:microsoft.com/office/officeart/2005/8/layout/cycle1"/>
    <dgm:cxn modelId="{9158C172-B185-4EAF-BDB0-9BB8242FAE53}" type="presParOf" srcId="{80A5CDAD-65FE-4115-BDDD-DC2565B6CE1E}" destId="{492D854E-2B0E-420B-8B35-60BC88C7AD86}" srcOrd="7" destOrd="0" presId="urn:microsoft.com/office/officeart/2005/8/layout/cycle1"/>
    <dgm:cxn modelId="{4C878A9B-77A3-423F-83CA-44B5A8F2102D}" type="presParOf" srcId="{80A5CDAD-65FE-4115-BDDD-DC2565B6CE1E}" destId="{2E28DCDD-EF6B-474D-BC8F-746908BC15A8}" srcOrd="8" destOrd="0" presId="urn:microsoft.com/office/officeart/2005/8/layout/cycle1"/>
    <dgm:cxn modelId="{8206EDF0-196B-4CC6-A333-A1B51C28E985}" type="presParOf" srcId="{80A5CDAD-65FE-4115-BDDD-DC2565B6CE1E}" destId="{CB32F9AF-2EE7-4E8D-A39A-8BA9C294C449}" srcOrd="9" destOrd="0" presId="urn:microsoft.com/office/officeart/2005/8/layout/cycle1"/>
    <dgm:cxn modelId="{6BF5F2CE-21AE-4DCA-80D0-C418F9E2744A}" type="presParOf" srcId="{80A5CDAD-65FE-4115-BDDD-DC2565B6CE1E}" destId="{AC29079E-3826-4044-9A3C-12B57BF0D15C}" srcOrd="10" destOrd="0" presId="urn:microsoft.com/office/officeart/2005/8/layout/cycle1"/>
    <dgm:cxn modelId="{EB2119C5-AACA-4ECD-9D53-E06810C4A3D2}" type="presParOf" srcId="{80A5CDAD-65FE-4115-BDDD-DC2565B6CE1E}" destId="{8A54E648-F0FD-43C3-B874-C0CAB3564B14}" srcOrd="11" destOrd="0" presId="urn:microsoft.com/office/officeart/2005/8/layout/cycle1"/>
    <dgm:cxn modelId="{D21565AF-D74E-4EA8-A896-33EC0B9B5766}" type="presParOf" srcId="{80A5CDAD-65FE-4115-BDDD-DC2565B6CE1E}" destId="{7CFA9A5C-BDDE-41D6-9B60-01F09DFC8584}" srcOrd="12" destOrd="0" presId="urn:microsoft.com/office/officeart/2005/8/layout/cycle1"/>
    <dgm:cxn modelId="{51F23E1F-47A9-45BB-975A-C77F40BFF50C}" type="presParOf" srcId="{80A5CDAD-65FE-4115-BDDD-DC2565B6CE1E}" destId="{11F86E7D-5230-4C92-A3E5-027B2C9C22B8}" srcOrd="13" destOrd="0" presId="urn:microsoft.com/office/officeart/2005/8/layout/cycle1"/>
    <dgm:cxn modelId="{BC71B29D-679C-4619-866F-7F3166324C26}" type="presParOf" srcId="{80A5CDAD-65FE-4115-BDDD-DC2565B6CE1E}" destId="{3DF41253-FC9B-4161-A098-1CB23D83D3F4}" srcOrd="14" destOrd="0" presId="urn:microsoft.com/office/officeart/2005/8/layout/cycle1"/>
    <dgm:cxn modelId="{3E5776F1-9E57-4FE1-9E42-2B1F5BBD0D30}" type="presParOf" srcId="{80A5CDAD-65FE-4115-BDDD-DC2565B6CE1E}" destId="{37925993-D684-49B5-8EC4-2BBAC567E957}" srcOrd="15" destOrd="0" presId="urn:microsoft.com/office/officeart/2005/8/layout/cycle1"/>
    <dgm:cxn modelId="{3943EE63-5DE9-4569-A30A-14204AFCCA54}" type="presParOf" srcId="{80A5CDAD-65FE-4115-BDDD-DC2565B6CE1E}" destId="{726A0C9F-730D-4960-B7FC-D0467A165E0F}" srcOrd="16" destOrd="0" presId="urn:microsoft.com/office/officeart/2005/8/layout/cycle1"/>
    <dgm:cxn modelId="{AEC7EA74-F4F6-4565-A837-0E69B9CCC1BE}" type="presParOf" srcId="{80A5CDAD-65FE-4115-BDDD-DC2565B6CE1E}" destId="{42CA4B1C-B440-4EF5-98CD-DF0EC9580EA1}" srcOrd="17" destOrd="0" presId="urn:microsoft.com/office/officeart/2005/8/layout/cycle1"/>
    <dgm:cxn modelId="{B576BFFB-1586-469E-AC32-61F62AC6FA3D}" type="presParOf" srcId="{80A5CDAD-65FE-4115-BDDD-DC2565B6CE1E}" destId="{35644D6A-32A8-4C1F-872D-30C3F1E54EED}" srcOrd="18" destOrd="0" presId="urn:microsoft.com/office/officeart/2005/8/layout/cycle1"/>
    <dgm:cxn modelId="{E03C37FC-2D92-497B-B07D-56F7987C6A4B}" type="presParOf" srcId="{80A5CDAD-65FE-4115-BDDD-DC2565B6CE1E}" destId="{65DF77FC-EBA2-4C4F-9FF4-983F45566DBE}" srcOrd="19" destOrd="0" presId="urn:microsoft.com/office/officeart/2005/8/layout/cycle1"/>
    <dgm:cxn modelId="{6F3ECFD6-578A-42CE-9DAF-615257B6BC87}" type="presParOf" srcId="{80A5CDAD-65FE-4115-BDDD-DC2565B6CE1E}" destId="{5D8D7A49-F581-412B-833C-8BB4FB2634B4}"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8F867-0E2A-45EF-8B74-D72BBBAEE6F2}">
      <dsp:nvSpPr>
        <dsp:cNvPr id="0" name=""/>
        <dsp:cNvSpPr/>
      </dsp:nvSpPr>
      <dsp:spPr>
        <a:xfrm>
          <a:off x="3084003" y="1602"/>
          <a:ext cx="1856134" cy="902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t>DEVLET</a:t>
          </a:r>
          <a:endParaRPr lang="tr-TR" sz="2400" kern="1200" dirty="0"/>
        </a:p>
      </dsp:txBody>
      <dsp:txXfrm>
        <a:off x="3084003" y="1602"/>
        <a:ext cx="1856134" cy="902117"/>
      </dsp:txXfrm>
    </dsp:sp>
    <dsp:sp modelId="{9E76C41C-E3B1-455E-B988-38E030953D4B}">
      <dsp:nvSpPr>
        <dsp:cNvPr id="0" name=""/>
        <dsp:cNvSpPr/>
      </dsp:nvSpPr>
      <dsp:spPr>
        <a:xfrm>
          <a:off x="744741" y="49592"/>
          <a:ext cx="4672646" cy="4672646"/>
        </a:xfrm>
        <a:prstGeom prst="circularArrow">
          <a:avLst>
            <a:gd name="adj1" fmla="val 3765"/>
            <a:gd name="adj2" fmla="val 234907"/>
            <a:gd name="adj3" fmla="val 19826632"/>
            <a:gd name="adj4" fmla="val 18978589"/>
            <a:gd name="adj5" fmla="val 439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9C4541-63AC-463F-9AD6-5BDB98744B4F}">
      <dsp:nvSpPr>
        <dsp:cNvPr id="0" name=""/>
        <dsp:cNvSpPr/>
      </dsp:nvSpPr>
      <dsp:spPr>
        <a:xfrm>
          <a:off x="4489721" y="1457382"/>
          <a:ext cx="1366591" cy="902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t>ŞERİAT</a:t>
          </a:r>
          <a:endParaRPr lang="tr-TR" sz="2400" kern="1200" dirty="0"/>
        </a:p>
      </dsp:txBody>
      <dsp:txXfrm>
        <a:off x="4489721" y="1457382"/>
        <a:ext cx="1366591" cy="902117"/>
      </dsp:txXfrm>
    </dsp:sp>
    <dsp:sp modelId="{9632D4DC-EEFB-457B-899D-B0E5541C0B79}">
      <dsp:nvSpPr>
        <dsp:cNvPr id="0" name=""/>
        <dsp:cNvSpPr/>
      </dsp:nvSpPr>
      <dsp:spPr>
        <a:xfrm>
          <a:off x="744741" y="49592"/>
          <a:ext cx="4672646" cy="4672646"/>
        </a:xfrm>
        <a:prstGeom prst="circularArrow">
          <a:avLst>
            <a:gd name="adj1" fmla="val 3765"/>
            <a:gd name="adj2" fmla="val 234907"/>
            <a:gd name="adj3" fmla="val 1229754"/>
            <a:gd name="adj4" fmla="val 21557678"/>
            <a:gd name="adj5" fmla="val 439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2D854E-2B0E-420B-8B35-60BC88C7AD86}">
      <dsp:nvSpPr>
        <dsp:cNvPr id="0" name=""/>
        <dsp:cNvSpPr/>
      </dsp:nvSpPr>
      <dsp:spPr>
        <a:xfrm>
          <a:off x="3256108" y="3272710"/>
          <a:ext cx="3005143" cy="902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t>HÜKÜMDARLIK</a:t>
          </a:r>
          <a:endParaRPr lang="tr-TR" sz="2400" kern="1200" dirty="0"/>
        </a:p>
      </dsp:txBody>
      <dsp:txXfrm>
        <a:off x="3256108" y="3272710"/>
        <a:ext cx="3005143" cy="902117"/>
      </dsp:txXfrm>
    </dsp:sp>
    <dsp:sp modelId="{2E28DCDD-EF6B-474D-BC8F-746908BC15A8}">
      <dsp:nvSpPr>
        <dsp:cNvPr id="0" name=""/>
        <dsp:cNvSpPr/>
      </dsp:nvSpPr>
      <dsp:spPr>
        <a:xfrm>
          <a:off x="744741" y="49592"/>
          <a:ext cx="4672646" cy="4672646"/>
        </a:xfrm>
        <a:prstGeom prst="circularArrow">
          <a:avLst>
            <a:gd name="adj1" fmla="val 3765"/>
            <a:gd name="adj2" fmla="val 234907"/>
            <a:gd name="adj3" fmla="val 4437013"/>
            <a:gd name="adj4" fmla="val 3388843"/>
            <a:gd name="adj5" fmla="val 439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29079E-3826-4044-9A3C-12B57BF0D15C}">
      <dsp:nvSpPr>
        <dsp:cNvPr id="0" name=""/>
        <dsp:cNvSpPr/>
      </dsp:nvSpPr>
      <dsp:spPr>
        <a:xfrm>
          <a:off x="2630005" y="4080608"/>
          <a:ext cx="902117" cy="902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t>ORDU</a:t>
          </a:r>
          <a:endParaRPr lang="tr-TR" sz="2400" kern="1200" dirty="0"/>
        </a:p>
      </dsp:txBody>
      <dsp:txXfrm>
        <a:off x="2630005" y="4080608"/>
        <a:ext cx="902117" cy="902117"/>
      </dsp:txXfrm>
    </dsp:sp>
    <dsp:sp modelId="{8A54E648-F0FD-43C3-B874-C0CAB3564B14}">
      <dsp:nvSpPr>
        <dsp:cNvPr id="0" name=""/>
        <dsp:cNvSpPr/>
      </dsp:nvSpPr>
      <dsp:spPr>
        <a:xfrm>
          <a:off x="744741" y="49592"/>
          <a:ext cx="4672646" cy="4672646"/>
        </a:xfrm>
        <a:prstGeom prst="circularArrow">
          <a:avLst>
            <a:gd name="adj1" fmla="val 3765"/>
            <a:gd name="adj2" fmla="val 234907"/>
            <a:gd name="adj3" fmla="val 7176250"/>
            <a:gd name="adj4" fmla="val 6128080"/>
            <a:gd name="adj5" fmla="val 439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F86E7D-5230-4C92-A3E5-027B2C9C22B8}">
      <dsp:nvSpPr>
        <dsp:cNvPr id="0" name=""/>
        <dsp:cNvSpPr/>
      </dsp:nvSpPr>
      <dsp:spPr>
        <a:xfrm>
          <a:off x="531164" y="3272710"/>
          <a:ext cx="1744569" cy="902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t>SERVET</a:t>
          </a:r>
          <a:endParaRPr lang="tr-TR" sz="2400" kern="1200" dirty="0"/>
        </a:p>
      </dsp:txBody>
      <dsp:txXfrm>
        <a:off x="531164" y="3272710"/>
        <a:ext cx="1744569" cy="902117"/>
      </dsp:txXfrm>
    </dsp:sp>
    <dsp:sp modelId="{3DF41253-FC9B-4161-A098-1CB23D83D3F4}">
      <dsp:nvSpPr>
        <dsp:cNvPr id="0" name=""/>
        <dsp:cNvSpPr/>
      </dsp:nvSpPr>
      <dsp:spPr>
        <a:xfrm>
          <a:off x="744741" y="49592"/>
          <a:ext cx="4672646" cy="4672646"/>
        </a:xfrm>
        <a:prstGeom prst="circularArrow">
          <a:avLst>
            <a:gd name="adj1" fmla="val 3765"/>
            <a:gd name="adj2" fmla="val 234907"/>
            <a:gd name="adj3" fmla="val 10607415"/>
            <a:gd name="adj4" fmla="val 9335339"/>
            <a:gd name="adj5" fmla="val 439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6A0C9F-730D-4960-B7FC-D0467A165E0F}">
      <dsp:nvSpPr>
        <dsp:cNvPr id="0" name=""/>
        <dsp:cNvSpPr/>
      </dsp:nvSpPr>
      <dsp:spPr>
        <a:xfrm>
          <a:off x="538053" y="1457382"/>
          <a:ext cx="902117" cy="902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t>HALK</a:t>
          </a:r>
          <a:endParaRPr lang="tr-TR" sz="2400" kern="1200" dirty="0"/>
        </a:p>
      </dsp:txBody>
      <dsp:txXfrm>
        <a:off x="538053" y="1457382"/>
        <a:ext cx="902117" cy="902117"/>
      </dsp:txXfrm>
    </dsp:sp>
    <dsp:sp modelId="{42CA4B1C-B440-4EF5-98CD-DF0EC9580EA1}">
      <dsp:nvSpPr>
        <dsp:cNvPr id="0" name=""/>
        <dsp:cNvSpPr/>
      </dsp:nvSpPr>
      <dsp:spPr>
        <a:xfrm>
          <a:off x="744741" y="49592"/>
          <a:ext cx="4672646" cy="4672646"/>
        </a:xfrm>
        <a:prstGeom prst="circularArrow">
          <a:avLst>
            <a:gd name="adj1" fmla="val 3765"/>
            <a:gd name="adj2" fmla="val 234907"/>
            <a:gd name="adj3" fmla="val 13186505"/>
            <a:gd name="adj4" fmla="val 12338461"/>
            <a:gd name="adj5" fmla="val 439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DF77FC-EBA2-4C4F-9FF4-983F45566DBE}">
      <dsp:nvSpPr>
        <dsp:cNvPr id="0" name=""/>
        <dsp:cNvSpPr/>
      </dsp:nvSpPr>
      <dsp:spPr>
        <a:xfrm>
          <a:off x="1526419" y="1602"/>
          <a:ext cx="1247277" cy="902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kern="1200" dirty="0" smtClean="0"/>
            <a:t>ADALET</a:t>
          </a:r>
          <a:endParaRPr lang="tr-TR" sz="2400" kern="1200" dirty="0"/>
        </a:p>
      </dsp:txBody>
      <dsp:txXfrm>
        <a:off x="1526419" y="1602"/>
        <a:ext cx="1247277" cy="902117"/>
      </dsp:txXfrm>
    </dsp:sp>
    <dsp:sp modelId="{5D8D7A49-F581-412B-833C-8BB4FB2634B4}">
      <dsp:nvSpPr>
        <dsp:cNvPr id="0" name=""/>
        <dsp:cNvSpPr/>
      </dsp:nvSpPr>
      <dsp:spPr>
        <a:xfrm>
          <a:off x="744741" y="49592"/>
          <a:ext cx="4672646" cy="4672646"/>
        </a:xfrm>
        <a:prstGeom prst="circularArrow">
          <a:avLst>
            <a:gd name="adj1" fmla="val 3765"/>
            <a:gd name="adj2" fmla="val 234907"/>
            <a:gd name="adj3" fmla="val 15969802"/>
            <a:gd name="adj4" fmla="val 15705860"/>
            <a:gd name="adj5" fmla="val 439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4A3C75-E316-4842-950C-756FC6E22308}" type="datetimeFigureOut">
              <a:rPr lang="tr-TR" smtClean="0"/>
              <a:t>20.02.2013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DABD6-CBDD-4D89-A59D-E7DDEE7E5381}" type="slidenum">
              <a:rPr lang="tr-TR" smtClean="0"/>
              <a:t>‹#›</a:t>
            </a:fld>
            <a:endParaRPr lang="tr-TR"/>
          </a:p>
        </p:txBody>
      </p:sp>
    </p:spTree>
    <p:extLst>
      <p:ext uri="{BB962C8B-B14F-4D97-AF65-F5344CB8AC3E}">
        <p14:creationId xmlns:p14="http://schemas.microsoft.com/office/powerpoint/2010/main" val="19398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CCB0287-0C14-414E-9427-89155184AC2A}" type="datetime1">
              <a:rPr lang="tr-TR" smtClean="0"/>
              <a:t>20.02.2013</a:t>
            </a:fld>
            <a:endParaRPr lang="tr-TR"/>
          </a:p>
        </p:txBody>
      </p:sp>
      <p:sp>
        <p:nvSpPr>
          <p:cNvPr id="5" name="Footer Placeholder 4"/>
          <p:cNvSpPr>
            <a:spLocks noGrp="1"/>
          </p:cNvSpPr>
          <p:nvPr>
            <p:ph type="ftr" sz="quarter" idx="11"/>
          </p:nvPr>
        </p:nvSpPr>
        <p:spPr/>
        <p:txBody>
          <a:bodyPr/>
          <a:lstStyle/>
          <a:p>
            <a:r>
              <a:rPr lang="tr-TR" smtClean="0"/>
              <a:t>Turgut Göksu</a:t>
            </a:r>
            <a:endParaRPr lang="tr-TR"/>
          </a:p>
        </p:txBody>
      </p:sp>
      <p:sp>
        <p:nvSpPr>
          <p:cNvPr id="6" name="Slide Number Placeholder 5"/>
          <p:cNvSpPr>
            <a:spLocks noGrp="1"/>
          </p:cNvSpPr>
          <p:nvPr>
            <p:ph type="sldNum" sz="quarter" idx="12"/>
          </p:nvPr>
        </p:nvSpPr>
        <p:spPr/>
        <p:txBody>
          <a:bodyPr/>
          <a:lstStyle/>
          <a:p>
            <a:fld id="{6229E186-1B67-40CA-8160-A20539755317}" type="slidenum">
              <a:rPr lang="tr-TR" smtClean="0"/>
              <a:t>‹#›</a:t>
            </a:fld>
            <a:endParaRPr lang="tr-TR"/>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07426FF-666C-4626-B2B3-1CC842E14D35}" type="datetime1">
              <a:rPr lang="tr-TR" smtClean="0"/>
              <a:t>20.02.2013</a:t>
            </a:fld>
            <a:endParaRPr lang="tr-TR"/>
          </a:p>
        </p:txBody>
      </p:sp>
      <p:sp>
        <p:nvSpPr>
          <p:cNvPr id="5" name="Footer Placeholder 4"/>
          <p:cNvSpPr>
            <a:spLocks noGrp="1"/>
          </p:cNvSpPr>
          <p:nvPr>
            <p:ph type="ftr" sz="quarter" idx="11"/>
          </p:nvPr>
        </p:nvSpPr>
        <p:spPr/>
        <p:txBody>
          <a:bodyPr/>
          <a:lstStyle/>
          <a:p>
            <a:r>
              <a:rPr lang="tr-TR" smtClean="0"/>
              <a:t>Turgut Göksu</a:t>
            </a:r>
            <a:endParaRPr lang="tr-TR"/>
          </a:p>
        </p:txBody>
      </p:sp>
      <p:sp>
        <p:nvSpPr>
          <p:cNvPr id="6" name="Slide Number Placeholder 5"/>
          <p:cNvSpPr>
            <a:spLocks noGrp="1"/>
          </p:cNvSpPr>
          <p:nvPr>
            <p:ph type="sldNum" sz="quarter" idx="12"/>
          </p:nvPr>
        </p:nvSpPr>
        <p:spPr/>
        <p:txBody>
          <a:bodyPr/>
          <a:lstStyle/>
          <a:p>
            <a:fld id="{6229E186-1B67-40CA-8160-A20539755317}" type="slidenum">
              <a:rPr lang="tr-TR" smtClean="0"/>
              <a:t>‹#›</a:t>
            </a:fld>
            <a:endParaRPr lang="tr-TR"/>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2A7D8B7-9ABB-4FE0-8413-AFA59E21D5C7}" type="datetime1">
              <a:rPr lang="tr-TR" smtClean="0"/>
              <a:t>20.02.2013</a:t>
            </a:fld>
            <a:endParaRPr lang="tr-TR"/>
          </a:p>
        </p:txBody>
      </p:sp>
      <p:sp>
        <p:nvSpPr>
          <p:cNvPr id="5" name="Footer Placeholder 4"/>
          <p:cNvSpPr>
            <a:spLocks noGrp="1"/>
          </p:cNvSpPr>
          <p:nvPr>
            <p:ph type="ftr" sz="quarter" idx="11"/>
          </p:nvPr>
        </p:nvSpPr>
        <p:spPr/>
        <p:txBody>
          <a:bodyPr/>
          <a:lstStyle/>
          <a:p>
            <a:r>
              <a:rPr lang="tr-TR" smtClean="0"/>
              <a:t>Turgut Göksu</a:t>
            </a:r>
            <a:endParaRPr lang="tr-TR"/>
          </a:p>
        </p:txBody>
      </p:sp>
      <p:sp>
        <p:nvSpPr>
          <p:cNvPr id="6" name="Slide Number Placeholder 5"/>
          <p:cNvSpPr>
            <a:spLocks noGrp="1"/>
          </p:cNvSpPr>
          <p:nvPr>
            <p:ph type="sldNum" sz="quarter" idx="12"/>
          </p:nvPr>
        </p:nvSpPr>
        <p:spPr/>
        <p:txBody>
          <a:bodyPr/>
          <a:lstStyle/>
          <a:p>
            <a:fld id="{6229E186-1B67-40CA-8160-A20539755317}"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D84E391-2BFF-44AE-9B46-DAE948A52AA4}" type="datetime1">
              <a:rPr lang="tr-TR" smtClean="0"/>
              <a:t>20.02.2013</a:t>
            </a:fld>
            <a:endParaRPr lang="tr-TR"/>
          </a:p>
        </p:txBody>
      </p:sp>
      <p:sp>
        <p:nvSpPr>
          <p:cNvPr id="5" name="Footer Placeholder 4"/>
          <p:cNvSpPr>
            <a:spLocks noGrp="1"/>
          </p:cNvSpPr>
          <p:nvPr>
            <p:ph type="ftr" sz="quarter" idx="11"/>
          </p:nvPr>
        </p:nvSpPr>
        <p:spPr/>
        <p:txBody>
          <a:bodyPr/>
          <a:lstStyle/>
          <a:p>
            <a:r>
              <a:rPr lang="tr-TR" smtClean="0"/>
              <a:t>Turgut Göksu</a:t>
            </a:r>
            <a:endParaRPr lang="tr-TR"/>
          </a:p>
        </p:txBody>
      </p:sp>
      <p:sp>
        <p:nvSpPr>
          <p:cNvPr id="6" name="Slide Number Placeholder 5"/>
          <p:cNvSpPr>
            <a:spLocks noGrp="1"/>
          </p:cNvSpPr>
          <p:nvPr>
            <p:ph type="sldNum" sz="quarter" idx="12"/>
          </p:nvPr>
        </p:nvSpPr>
        <p:spPr/>
        <p:txBody>
          <a:bodyPr/>
          <a:lstStyle/>
          <a:p>
            <a:fld id="{6229E186-1B67-40CA-8160-A20539755317}"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7154CF7-E4E6-4D7A-93D4-4B987FCF2304}" type="datetime1">
              <a:rPr lang="tr-TR" smtClean="0"/>
              <a:t>20.02.2013</a:t>
            </a:fld>
            <a:endParaRPr lang="tr-TR"/>
          </a:p>
        </p:txBody>
      </p:sp>
      <p:sp>
        <p:nvSpPr>
          <p:cNvPr id="5" name="Footer Placeholder 4"/>
          <p:cNvSpPr>
            <a:spLocks noGrp="1"/>
          </p:cNvSpPr>
          <p:nvPr>
            <p:ph type="ftr" sz="quarter" idx="11"/>
          </p:nvPr>
        </p:nvSpPr>
        <p:spPr/>
        <p:txBody>
          <a:bodyPr/>
          <a:lstStyle/>
          <a:p>
            <a:r>
              <a:rPr lang="tr-TR" smtClean="0"/>
              <a:t>Turgut Göksu</a:t>
            </a:r>
            <a:endParaRPr lang="tr-TR"/>
          </a:p>
        </p:txBody>
      </p:sp>
      <p:sp>
        <p:nvSpPr>
          <p:cNvPr id="6" name="Slide Number Placeholder 5"/>
          <p:cNvSpPr>
            <a:spLocks noGrp="1"/>
          </p:cNvSpPr>
          <p:nvPr>
            <p:ph type="sldNum" sz="quarter" idx="12"/>
          </p:nvPr>
        </p:nvSpPr>
        <p:spPr/>
        <p:txBody>
          <a:bodyPr/>
          <a:lstStyle/>
          <a:p>
            <a:fld id="{6229E186-1B67-40CA-8160-A20539755317}" type="slidenum">
              <a:rPr lang="tr-TR" smtClean="0"/>
              <a:t>‹#›</a:t>
            </a:fld>
            <a:endParaRPr lang="tr-TR"/>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08F771BE-AEB1-425D-B483-6748380CAAA8}" type="datetime1">
              <a:rPr lang="tr-TR" smtClean="0"/>
              <a:t>20.02.2013</a:t>
            </a:fld>
            <a:endParaRPr lang="tr-TR"/>
          </a:p>
        </p:txBody>
      </p:sp>
      <p:sp>
        <p:nvSpPr>
          <p:cNvPr id="6" name="Footer Placeholder 5"/>
          <p:cNvSpPr>
            <a:spLocks noGrp="1"/>
          </p:cNvSpPr>
          <p:nvPr>
            <p:ph type="ftr" sz="quarter" idx="11"/>
          </p:nvPr>
        </p:nvSpPr>
        <p:spPr/>
        <p:txBody>
          <a:bodyPr/>
          <a:lstStyle/>
          <a:p>
            <a:r>
              <a:rPr lang="tr-TR" smtClean="0"/>
              <a:t>Turgut Göksu</a:t>
            </a:r>
            <a:endParaRPr lang="tr-TR"/>
          </a:p>
        </p:txBody>
      </p:sp>
      <p:sp>
        <p:nvSpPr>
          <p:cNvPr id="7" name="Slide Number Placeholder 6"/>
          <p:cNvSpPr>
            <a:spLocks noGrp="1"/>
          </p:cNvSpPr>
          <p:nvPr>
            <p:ph type="sldNum" sz="quarter" idx="12"/>
          </p:nvPr>
        </p:nvSpPr>
        <p:spPr/>
        <p:txBody>
          <a:bodyPr/>
          <a:lstStyle/>
          <a:p>
            <a:fld id="{6229E186-1B67-40CA-8160-A20539755317}"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D690BD0-2377-4F32-A22A-3643EB6F89B5}" type="datetime1">
              <a:rPr lang="tr-TR" smtClean="0"/>
              <a:t>20.02.2013</a:t>
            </a:fld>
            <a:endParaRPr lang="tr-TR"/>
          </a:p>
        </p:txBody>
      </p:sp>
      <p:sp>
        <p:nvSpPr>
          <p:cNvPr id="8" name="Footer Placeholder 7"/>
          <p:cNvSpPr>
            <a:spLocks noGrp="1"/>
          </p:cNvSpPr>
          <p:nvPr>
            <p:ph type="ftr" sz="quarter" idx="11"/>
          </p:nvPr>
        </p:nvSpPr>
        <p:spPr/>
        <p:txBody>
          <a:bodyPr/>
          <a:lstStyle/>
          <a:p>
            <a:r>
              <a:rPr lang="tr-TR" smtClean="0"/>
              <a:t>Turgut Göksu</a:t>
            </a:r>
            <a:endParaRPr lang="tr-TR"/>
          </a:p>
        </p:txBody>
      </p:sp>
      <p:sp>
        <p:nvSpPr>
          <p:cNvPr id="9" name="Slide Number Placeholder 8"/>
          <p:cNvSpPr>
            <a:spLocks noGrp="1"/>
          </p:cNvSpPr>
          <p:nvPr>
            <p:ph type="sldNum" sz="quarter" idx="12"/>
          </p:nvPr>
        </p:nvSpPr>
        <p:spPr/>
        <p:txBody>
          <a:bodyPr/>
          <a:lstStyle/>
          <a:p>
            <a:fld id="{6229E186-1B67-40CA-8160-A20539755317}" type="slidenum">
              <a:rPr lang="tr-TR" smtClean="0"/>
              <a:t>‹#›</a:t>
            </a:fld>
            <a:endParaRPr lang="tr-TR"/>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1533B1AA-A037-40C2-9D53-3E081DC7EC89}" type="datetime1">
              <a:rPr lang="tr-TR" smtClean="0"/>
              <a:t>20.02.2013</a:t>
            </a:fld>
            <a:endParaRPr lang="tr-TR"/>
          </a:p>
        </p:txBody>
      </p:sp>
      <p:sp>
        <p:nvSpPr>
          <p:cNvPr id="4" name="Footer Placeholder 3"/>
          <p:cNvSpPr>
            <a:spLocks noGrp="1"/>
          </p:cNvSpPr>
          <p:nvPr>
            <p:ph type="ftr" sz="quarter" idx="11"/>
          </p:nvPr>
        </p:nvSpPr>
        <p:spPr/>
        <p:txBody>
          <a:bodyPr/>
          <a:lstStyle/>
          <a:p>
            <a:r>
              <a:rPr lang="tr-TR" smtClean="0"/>
              <a:t>Turgut Göksu</a:t>
            </a:r>
            <a:endParaRPr lang="tr-TR"/>
          </a:p>
        </p:txBody>
      </p:sp>
      <p:sp>
        <p:nvSpPr>
          <p:cNvPr id="5" name="Slide Number Placeholder 4"/>
          <p:cNvSpPr>
            <a:spLocks noGrp="1"/>
          </p:cNvSpPr>
          <p:nvPr>
            <p:ph type="sldNum" sz="quarter" idx="12"/>
          </p:nvPr>
        </p:nvSpPr>
        <p:spPr/>
        <p:txBody>
          <a:bodyPr/>
          <a:lstStyle/>
          <a:p>
            <a:fld id="{6229E186-1B67-40CA-8160-A20539755317}" type="slidenum">
              <a:rPr lang="tr-TR" smtClean="0"/>
              <a:t>‹#›</a:t>
            </a:fld>
            <a:endParaRPr lang="tr-TR"/>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E4E6542-5F7C-4682-B968-597E0C918932}" type="datetime1">
              <a:rPr lang="tr-TR" smtClean="0"/>
              <a:t>20.02.2013</a:t>
            </a:fld>
            <a:endParaRPr lang="tr-TR"/>
          </a:p>
        </p:txBody>
      </p:sp>
      <p:sp>
        <p:nvSpPr>
          <p:cNvPr id="3" name="Footer Placeholder 2"/>
          <p:cNvSpPr>
            <a:spLocks noGrp="1"/>
          </p:cNvSpPr>
          <p:nvPr>
            <p:ph type="ftr" sz="quarter" idx="11"/>
          </p:nvPr>
        </p:nvSpPr>
        <p:spPr/>
        <p:txBody>
          <a:bodyPr/>
          <a:lstStyle/>
          <a:p>
            <a:r>
              <a:rPr lang="tr-TR" smtClean="0"/>
              <a:t>Turgut Göksu</a:t>
            </a:r>
            <a:endParaRPr lang="tr-TR"/>
          </a:p>
        </p:txBody>
      </p:sp>
      <p:sp>
        <p:nvSpPr>
          <p:cNvPr id="4" name="Slide Number Placeholder 3"/>
          <p:cNvSpPr>
            <a:spLocks noGrp="1"/>
          </p:cNvSpPr>
          <p:nvPr>
            <p:ph type="sldNum" sz="quarter" idx="12"/>
          </p:nvPr>
        </p:nvSpPr>
        <p:spPr/>
        <p:txBody>
          <a:bodyPr/>
          <a:lstStyle/>
          <a:p>
            <a:fld id="{6229E186-1B67-40CA-8160-A20539755317}" type="slidenum">
              <a:rPr lang="tr-TR" smtClean="0"/>
              <a:t>‹#›</a:t>
            </a:fld>
            <a:endParaRPr lang="tr-TR"/>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D94885E-FB85-4027-9C94-E5ABE0B8782A}" type="datetime1">
              <a:rPr lang="tr-TR" smtClean="0"/>
              <a:t>20.02.2013</a:t>
            </a:fld>
            <a:endParaRPr lang="tr-TR"/>
          </a:p>
        </p:txBody>
      </p:sp>
      <p:sp>
        <p:nvSpPr>
          <p:cNvPr id="6" name="Footer Placeholder 5"/>
          <p:cNvSpPr>
            <a:spLocks noGrp="1"/>
          </p:cNvSpPr>
          <p:nvPr>
            <p:ph type="ftr" sz="quarter" idx="11"/>
          </p:nvPr>
        </p:nvSpPr>
        <p:spPr/>
        <p:txBody>
          <a:bodyPr/>
          <a:lstStyle/>
          <a:p>
            <a:r>
              <a:rPr lang="tr-TR" smtClean="0"/>
              <a:t>Turgut Göksu</a:t>
            </a:r>
            <a:endParaRPr lang="tr-TR"/>
          </a:p>
        </p:txBody>
      </p:sp>
      <p:sp>
        <p:nvSpPr>
          <p:cNvPr id="7" name="Slide Number Placeholder 6"/>
          <p:cNvSpPr>
            <a:spLocks noGrp="1"/>
          </p:cNvSpPr>
          <p:nvPr>
            <p:ph type="sldNum" sz="quarter" idx="12"/>
          </p:nvPr>
        </p:nvSpPr>
        <p:spPr/>
        <p:txBody>
          <a:bodyPr/>
          <a:lstStyle/>
          <a:p>
            <a:fld id="{6229E186-1B67-40CA-8160-A20539755317}"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0761184-42A3-49AA-81ED-197F0867009C}" type="datetime1">
              <a:rPr lang="tr-TR" smtClean="0"/>
              <a:t>20.02.2013</a:t>
            </a:fld>
            <a:endParaRPr lang="tr-TR"/>
          </a:p>
        </p:txBody>
      </p:sp>
      <p:sp>
        <p:nvSpPr>
          <p:cNvPr id="6" name="Footer Placeholder 5"/>
          <p:cNvSpPr>
            <a:spLocks noGrp="1"/>
          </p:cNvSpPr>
          <p:nvPr>
            <p:ph type="ftr" sz="quarter" idx="11"/>
          </p:nvPr>
        </p:nvSpPr>
        <p:spPr/>
        <p:txBody>
          <a:bodyPr/>
          <a:lstStyle/>
          <a:p>
            <a:r>
              <a:rPr lang="tr-TR" smtClean="0"/>
              <a:t>Turgut Göksu</a:t>
            </a:r>
            <a:endParaRPr lang="tr-TR"/>
          </a:p>
        </p:txBody>
      </p:sp>
      <p:sp>
        <p:nvSpPr>
          <p:cNvPr id="7" name="Slide Number Placeholder 6"/>
          <p:cNvSpPr>
            <a:spLocks noGrp="1"/>
          </p:cNvSpPr>
          <p:nvPr>
            <p:ph type="sldNum" sz="quarter" idx="12"/>
          </p:nvPr>
        </p:nvSpPr>
        <p:spPr/>
        <p:txBody>
          <a:bodyPr/>
          <a:lstStyle/>
          <a:p>
            <a:fld id="{6229E186-1B67-40CA-8160-A20539755317}"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7EA2AA8-2589-475A-833E-AB8459649553}" type="datetime1">
              <a:rPr lang="tr-TR" smtClean="0"/>
              <a:t>20.02.2013</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tr-TR" smtClean="0"/>
              <a:t>Turgut Göksu</a:t>
            </a:r>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229E186-1B67-40CA-8160-A20539755317}"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p:transition>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00 Parça Osmanlı Tuğrası Çalışma Puzzle 0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1988840"/>
            <a:ext cx="5446894" cy="5694519"/>
          </a:xfrm>
          <a:prstGeom prst="rect">
            <a:avLst/>
          </a:prstGeom>
          <a:noFill/>
          <a:extLst>
            <a:ext uri="{909E8E84-426E-40DD-AFC4-6F175D3DCCD1}">
              <a14:hiddenFill xmlns:a14="http://schemas.microsoft.com/office/drawing/2010/main">
                <a:solidFill>
                  <a:srgbClr val="FFFFFF"/>
                </a:solidFill>
              </a14:hiddenFill>
            </a:ext>
          </a:extLst>
        </p:spPr>
      </p:pic>
      <p:sp>
        <p:nvSpPr>
          <p:cNvPr id="4" name="3 Başlık"/>
          <p:cNvSpPr>
            <a:spLocks noGrp="1"/>
          </p:cNvSpPr>
          <p:nvPr>
            <p:ph type="ctrTitle"/>
          </p:nvPr>
        </p:nvSpPr>
        <p:spPr>
          <a:xfrm>
            <a:off x="755576" y="260648"/>
            <a:ext cx="7772400" cy="1470025"/>
          </a:xfrm>
        </p:spPr>
        <p:txBody>
          <a:bodyPr>
            <a:normAutofit/>
          </a:bodyPr>
          <a:lstStyle/>
          <a:p>
            <a:r>
              <a:rPr lang="tr-TR" b="1" dirty="0"/>
              <a:t>OSMANLI </a:t>
            </a:r>
            <a:r>
              <a:rPr lang="tr-TR" b="1" dirty="0" smtClean="0"/>
              <a:t>DEVLETİ’NDE</a:t>
            </a:r>
            <a:r>
              <a:rPr lang="tr-TR" dirty="0"/>
              <a:t/>
            </a:r>
            <a:br>
              <a:rPr lang="tr-TR" dirty="0"/>
            </a:br>
            <a:r>
              <a:rPr lang="tr-TR" b="1" dirty="0" smtClean="0"/>
              <a:t>TOPLUM </a:t>
            </a:r>
            <a:r>
              <a:rPr lang="tr-TR" b="1" dirty="0"/>
              <a:t>YAPISI</a:t>
            </a:r>
            <a:endParaRPr lang="tr-TR" dirty="0"/>
          </a:p>
        </p:txBody>
      </p:sp>
      <p:sp>
        <p:nvSpPr>
          <p:cNvPr id="5" name="4 Alt Başlık"/>
          <p:cNvSpPr>
            <a:spLocks noGrp="1"/>
          </p:cNvSpPr>
          <p:nvPr>
            <p:ph type="subTitle" idx="1"/>
          </p:nvPr>
        </p:nvSpPr>
        <p:spPr>
          <a:xfrm>
            <a:off x="1115616" y="1742134"/>
            <a:ext cx="6400800" cy="1008112"/>
          </a:xfrm>
        </p:spPr>
        <p:txBody>
          <a:bodyPr/>
          <a:lstStyle/>
          <a:p>
            <a:r>
              <a:rPr lang="tr-TR" dirty="0" smtClean="0">
                <a:solidFill>
                  <a:srgbClr val="C00000"/>
                </a:solidFill>
              </a:rPr>
              <a:t>Prof. Dr. Turgut Göksu</a:t>
            </a:r>
            <a:endParaRPr lang="tr-TR" dirty="0">
              <a:solidFill>
                <a:srgbClr val="C00000"/>
              </a:solidFill>
            </a:endParaRPr>
          </a:p>
        </p:txBody>
      </p:sp>
      <p:pic>
        <p:nvPicPr>
          <p:cNvPr id="1026" name="Picture 2" descr="http://senpeker.files.wordpress.com/2012/01/metal-kaliteli-osmanli-arma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52725"/>
            <a:ext cx="3695700" cy="410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10</a:t>
            </a:fld>
            <a:endParaRPr lang="tr-TR"/>
          </a:p>
        </p:txBody>
      </p:sp>
      <p:sp>
        <p:nvSpPr>
          <p:cNvPr id="4" name="Dikdörtgen 3"/>
          <p:cNvSpPr/>
          <p:nvPr/>
        </p:nvSpPr>
        <p:spPr>
          <a:xfrm>
            <a:off x="251520" y="260648"/>
            <a:ext cx="8640960" cy="6524863"/>
          </a:xfrm>
          <a:prstGeom prst="rect">
            <a:avLst/>
          </a:prstGeom>
        </p:spPr>
        <p:txBody>
          <a:bodyPr wrap="square">
            <a:spAutoFit/>
          </a:bodyPr>
          <a:lstStyle/>
          <a:p>
            <a:r>
              <a:rPr lang="tr-TR" sz="1400" b="1" dirty="0"/>
              <a:t>2. Yerleşim Durumuna Göre Osmanlı Toplumu</a:t>
            </a:r>
            <a:endParaRPr lang="tr-TR" sz="1400" dirty="0"/>
          </a:p>
          <a:p>
            <a:r>
              <a:rPr lang="tr-TR" sz="1400" b="1" dirty="0"/>
              <a:t> a) Şehirliler</a:t>
            </a:r>
            <a:endParaRPr lang="tr-TR" sz="1400" dirty="0"/>
          </a:p>
          <a:p>
            <a:pPr marL="342900" lvl="0" indent="15875" algn="just" fontAlgn="base">
              <a:spcBef>
                <a:spcPct val="0"/>
              </a:spcBef>
              <a:spcAft>
                <a:spcPct val="0"/>
              </a:spcAft>
            </a:pPr>
            <a:r>
              <a:rPr lang="tr-TR" sz="1400" b="1" dirty="0"/>
              <a:t>Askerîler</a:t>
            </a:r>
          </a:p>
          <a:p>
            <a:pPr marL="342900" lvl="0" indent="15875" algn="just" fontAlgn="base">
              <a:spcBef>
                <a:spcPct val="0"/>
              </a:spcBef>
              <a:spcAft>
                <a:spcPct val="0"/>
              </a:spcAft>
            </a:pPr>
            <a:r>
              <a:rPr lang="tr-TR" sz="1400" b="1" dirty="0"/>
              <a:t>Tacirler</a:t>
            </a:r>
          </a:p>
          <a:p>
            <a:pPr marL="342900" lvl="0" indent="15875" algn="just" fontAlgn="base">
              <a:spcBef>
                <a:spcPct val="0"/>
              </a:spcBef>
              <a:spcAft>
                <a:spcPct val="0"/>
              </a:spcAft>
            </a:pPr>
            <a:r>
              <a:rPr lang="tr-TR" sz="1400" b="1" dirty="0"/>
              <a:t>Esnaf</a:t>
            </a:r>
          </a:p>
          <a:p>
            <a:pPr marL="342900" lvl="0" indent="15875" algn="just" fontAlgn="base">
              <a:spcBef>
                <a:spcPct val="0"/>
              </a:spcBef>
              <a:spcAft>
                <a:spcPct val="0"/>
              </a:spcAft>
            </a:pPr>
            <a:r>
              <a:rPr lang="tr-TR" sz="1400" b="1" dirty="0"/>
              <a:t>Diğer Gruplar</a:t>
            </a:r>
          </a:p>
          <a:p>
            <a:pPr marL="342900" indent="-342900" algn="just" fontAlgn="base">
              <a:spcBef>
                <a:spcPct val="0"/>
              </a:spcBef>
              <a:spcAft>
                <a:spcPct val="0"/>
              </a:spcAft>
            </a:pPr>
            <a:r>
              <a:rPr lang="tr-TR" sz="1400" b="1" dirty="0"/>
              <a:t>b) Köylüler</a:t>
            </a:r>
            <a:endParaRPr lang="tr-TR" sz="1400" dirty="0"/>
          </a:p>
          <a:p>
            <a:pPr marL="342900" lvl="0" indent="-342900" algn="just" fontAlgn="base">
              <a:spcBef>
                <a:spcPct val="0"/>
              </a:spcBef>
              <a:spcAft>
                <a:spcPct val="0"/>
              </a:spcAft>
            </a:pPr>
            <a:r>
              <a:rPr lang="tr-TR" sz="1400" b="1" dirty="0"/>
              <a:t>c) Göçebeler (Konargöçerler</a:t>
            </a:r>
            <a:r>
              <a:rPr lang="tr-TR" sz="1400" b="1" dirty="0" smtClean="0"/>
              <a:t>)</a:t>
            </a:r>
          </a:p>
          <a:p>
            <a:pPr marL="342900" lvl="0" indent="-342900" algn="just" fontAlgn="base">
              <a:spcBef>
                <a:spcPct val="0"/>
              </a:spcBef>
              <a:spcAft>
                <a:spcPct val="0"/>
              </a:spcAft>
            </a:pPr>
            <a:endParaRPr lang="tr-TR" b="1" dirty="0" smtClean="0"/>
          </a:p>
          <a:p>
            <a:pPr marL="342900" lvl="0" indent="-342900" algn="just" fontAlgn="base">
              <a:spcBef>
                <a:spcPct val="0"/>
              </a:spcBef>
              <a:spcAft>
                <a:spcPct val="0"/>
              </a:spcAft>
              <a:buAutoNum type="alphaLcParenR"/>
            </a:pPr>
            <a:r>
              <a:rPr lang="tr-TR" sz="2400" b="1" dirty="0" smtClean="0"/>
              <a:t>Şehirliler</a:t>
            </a:r>
          </a:p>
          <a:p>
            <a:pPr lvl="0" algn="just" fontAlgn="base">
              <a:spcBef>
                <a:spcPct val="0"/>
              </a:spcBef>
              <a:spcAft>
                <a:spcPct val="0"/>
              </a:spcAft>
            </a:pPr>
            <a:r>
              <a:rPr lang="tr-TR" sz="2400" dirty="0"/>
              <a:t>Osmanlı şehirleri, genellikle kasaba görünümünde idi. </a:t>
            </a:r>
            <a:endParaRPr lang="tr-TR" sz="2400" dirty="0" smtClean="0"/>
          </a:p>
          <a:p>
            <a:pPr algn="just" fontAlgn="base">
              <a:spcBef>
                <a:spcPct val="0"/>
              </a:spcBef>
              <a:spcAft>
                <a:spcPct val="0"/>
              </a:spcAft>
            </a:pPr>
            <a:r>
              <a:rPr lang="tr-TR" sz="2400" dirty="0" smtClean="0"/>
              <a:t>Genelde </a:t>
            </a:r>
            <a:r>
              <a:rPr lang="tr-TR" sz="2400" dirty="0"/>
              <a:t>8-10 bin nüfusun altındaydı. Şehirlerin en büyüklerinin nüfusu 60-70 bini aşmıyordu. XVI. yüzyılda 700 bin kişilik nüfusuyla İstanbul bütün Avrupa’nın en büyük şehriydi.</a:t>
            </a:r>
            <a:endParaRPr lang="tr-TR" sz="2400" b="1" dirty="0"/>
          </a:p>
          <a:p>
            <a:pPr lvl="0" algn="just" fontAlgn="base">
              <a:spcBef>
                <a:spcPct val="0"/>
              </a:spcBef>
              <a:spcAft>
                <a:spcPct val="0"/>
              </a:spcAft>
            </a:pPr>
            <a:endParaRPr lang="tr-TR" sz="2400" dirty="0"/>
          </a:p>
          <a:p>
            <a:pPr lvl="0" algn="just" fontAlgn="base">
              <a:spcBef>
                <a:spcPct val="0"/>
              </a:spcBef>
              <a:spcAft>
                <a:spcPct val="0"/>
              </a:spcAft>
            </a:pPr>
            <a:r>
              <a:rPr lang="tr-TR" sz="2400" dirty="0" smtClean="0"/>
              <a:t>Osmanlılar </a:t>
            </a:r>
            <a:r>
              <a:rPr lang="tr-TR" sz="2400" dirty="0"/>
              <a:t>kasaba veya şehirlere cami, mektep, medrese, kütüphane, imaret, çeşme, sebil </a:t>
            </a:r>
            <a:r>
              <a:rPr lang="tr-TR" sz="2400" dirty="0" err="1"/>
              <a:t>v.b</a:t>
            </a:r>
            <a:r>
              <a:rPr lang="tr-TR" sz="2400" dirty="0"/>
              <a:t>. gibi birimlerden oluşan külliyeler kurdular. Bunların bir çoğu vakıf kuruluşlarıydı. Han, hamam, bedesten, çarşı ve işyerlerinin yapılması da şehirlerin canlanmasında etkili oldu. </a:t>
            </a:r>
            <a:endParaRPr lang="tr-TR" sz="2400" dirty="0" smtClean="0"/>
          </a:p>
          <a:p>
            <a:pPr lvl="0" algn="just" fontAlgn="base">
              <a:spcBef>
                <a:spcPct val="0"/>
              </a:spcBef>
              <a:spcAft>
                <a:spcPct val="0"/>
              </a:spcAft>
            </a:pPr>
            <a:r>
              <a:rPr lang="tr-TR" sz="2400" dirty="0" smtClean="0"/>
              <a:t>Şehirler </a:t>
            </a:r>
            <a:r>
              <a:rPr lang="tr-TR" sz="2400" dirty="0"/>
              <a:t>çevre için pazar yeri görevini görmekteydi. </a:t>
            </a:r>
            <a:endParaRPr lang="tr-TR" sz="2400" b="1" dirty="0"/>
          </a:p>
        </p:txBody>
      </p:sp>
    </p:spTree>
    <p:extLst>
      <p:ext uri="{BB962C8B-B14F-4D97-AF65-F5344CB8AC3E}">
        <p14:creationId xmlns:p14="http://schemas.microsoft.com/office/powerpoint/2010/main" val="3133404312"/>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11</a:t>
            </a:fld>
            <a:endParaRPr lang="tr-TR"/>
          </a:p>
        </p:txBody>
      </p:sp>
      <p:sp>
        <p:nvSpPr>
          <p:cNvPr id="4" name="Dikdörtgen 3"/>
          <p:cNvSpPr/>
          <p:nvPr/>
        </p:nvSpPr>
        <p:spPr>
          <a:xfrm>
            <a:off x="179512" y="141753"/>
            <a:ext cx="8784976" cy="5970865"/>
          </a:xfrm>
          <a:prstGeom prst="rect">
            <a:avLst/>
          </a:prstGeom>
        </p:spPr>
        <p:txBody>
          <a:bodyPr wrap="square">
            <a:spAutoFit/>
          </a:bodyPr>
          <a:lstStyle/>
          <a:p>
            <a:r>
              <a:rPr lang="tr-TR" sz="1400" b="1" dirty="0" smtClean="0"/>
              <a:t>2. </a:t>
            </a:r>
            <a:r>
              <a:rPr lang="tr-TR" sz="1400" b="1" dirty="0"/>
              <a:t>Yerleşim Durumuna Göre Osmanlı Toplumu</a:t>
            </a:r>
            <a:endParaRPr lang="tr-TR" sz="1400" dirty="0"/>
          </a:p>
          <a:p>
            <a:r>
              <a:rPr lang="tr-TR" sz="1400" b="1" dirty="0"/>
              <a:t> a) Şehirliler</a:t>
            </a:r>
            <a:endParaRPr lang="tr-TR" sz="1400" dirty="0"/>
          </a:p>
          <a:p>
            <a:pPr marL="342900" lvl="0" indent="15875" algn="just" fontAlgn="base">
              <a:spcBef>
                <a:spcPct val="0"/>
              </a:spcBef>
              <a:spcAft>
                <a:spcPct val="0"/>
              </a:spcAft>
            </a:pPr>
            <a:r>
              <a:rPr lang="tr-TR" sz="1400" b="1" dirty="0"/>
              <a:t>Askerîler</a:t>
            </a:r>
          </a:p>
          <a:p>
            <a:pPr marL="342900" lvl="0" indent="15875" algn="just" fontAlgn="base">
              <a:spcBef>
                <a:spcPct val="0"/>
              </a:spcBef>
              <a:spcAft>
                <a:spcPct val="0"/>
              </a:spcAft>
            </a:pPr>
            <a:r>
              <a:rPr lang="tr-TR" sz="1400" b="1" dirty="0"/>
              <a:t>Tacirler</a:t>
            </a:r>
          </a:p>
          <a:p>
            <a:pPr marL="342900" lvl="0" indent="15875" algn="just" fontAlgn="base">
              <a:spcBef>
                <a:spcPct val="0"/>
              </a:spcBef>
              <a:spcAft>
                <a:spcPct val="0"/>
              </a:spcAft>
            </a:pPr>
            <a:r>
              <a:rPr lang="tr-TR" sz="1400" b="1" dirty="0"/>
              <a:t>Esnaf</a:t>
            </a:r>
          </a:p>
          <a:p>
            <a:pPr marL="342900" lvl="0" indent="15875" algn="just" fontAlgn="base">
              <a:spcBef>
                <a:spcPct val="0"/>
              </a:spcBef>
              <a:spcAft>
                <a:spcPct val="0"/>
              </a:spcAft>
            </a:pPr>
            <a:r>
              <a:rPr lang="tr-TR" sz="1400" b="1" dirty="0"/>
              <a:t>Diğer Gruplar</a:t>
            </a:r>
          </a:p>
          <a:p>
            <a:pPr marL="342900" indent="-342900" algn="just" fontAlgn="base">
              <a:spcBef>
                <a:spcPct val="0"/>
              </a:spcBef>
              <a:spcAft>
                <a:spcPct val="0"/>
              </a:spcAft>
            </a:pPr>
            <a:r>
              <a:rPr lang="tr-TR" sz="1400" b="1" dirty="0"/>
              <a:t>b) Köylüler</a:t>
            </a:r>
            <a:endParaRPr lang="tr-TR" sz="1400" dirty="0"/>
          </a:p>
          <a:p>
            <a:pPr marL="342900" lvl="0" indent="-342900" algn="just" fontAlgn="base">
              <a:spcBef>
                <a:spcPct val="0"/>
              </a:spcBef>
              <a:spcAft>
                <a:spcPct val="0"/>
              </a:spcAft>
            </a:pPr>
            <a:r>
              <a:rPr lang="tr-TR" sz="1400" b="1" dirty="0"/>
              <a:t>c) Göçebeler (Konargöçerler)</a:t>
            </a:r>
          </a:p>
          <a:p>
            <a:endParaRPr lang="tr-TR" b="1" dirty="0" smtClean="0"/>
          </a:p>
          <a:p>
            <a:r>
              <a:rPr lang="tr-TR" b="1" dirty="0" smtClean="0"/>
              <a:t>1</a:t>
            </a:r>
            <a:r>
              <a:rPr lang="tr-TR" b="1" dirty="0"/>
              <a:t>. Askerîler</a:t>
            </a:r>
            <a:endParaRPr lang="tr-TR" dirty="0"/>
          </a:p>
          <a:p>
            <a:r>
              <a:rPr lang="tr-TR" dirty="0"/>
              <a:t>Şehirlerde </a:t>
            </a:r>
            <a:r>
              <a:rPr lang="tr-TR" dirty="0" smtClean="0"/>
              <a:t>askerîler: beylerbeyi</a:t>
            </a:r>
            <a:r>
              <a:rPr lang="tr-TR" dirty="0"/>
              <a:t>, sancakbeyi, subaşı, kadı ve eyalet defterdarı vardı. Ayrıca bunların emrinde çalışan pek çok </a:t>
            </a:r>
            <a:r>
              <a:rPr lang="tr-TR" dirty="0" smtClean="0"/>
              <a:t>görevli.</a:t>
            </a:r>
          </a:p>
          <a:p>
            <a:r>
              <a:rPr lang="tr-TR" dirty="0" smtClean="0"/>
              <a:t>Beylerbeyi</a:t>
            </a:r>
            <a:r>
              <a:rPr lang="tr-TR" dirty="0"/>
              <a:t>, eyaletle ilgili işlerin görüşüldüğü eyalet divanının başkanı idi. Bu divanın diğer üyeleri; defterdarlar, beylerbeyi kethüdası, eyalet kadısı ve </a:t>
            </a:r>
            <a:r>
              <a:rPr lang="tr-TR" dirty="0" smtClean="0"/>
              <a:t>subaşı.</a:t>
            </a:r>
            <a:endParaRPr lang="tr-TR" dirty="0"/>
          </a:p>
          <a:p>
            <a:r>
              <a:rPr lang="tr-TR" dirty="0" smtClean="0"/>
              <a:t>Kadı: Her </a:t>
            </a:r>
            <a:r>
              <a:rPr lang="tr-TR" dirty="0"/>
              <a:t>türlü anlaşmazlıkları çözmeye yetkili mahkeme </a:t>
            </a:r>
            <a:r>
              <a:rPr lang="tr-TR" dirty="0" smtClean="0"/>
              <a:t>başkanı.</a:t>
            </a:r>
          </a:p>
          <a:p>
            <a:r>
              <a:rPr lang="tr-TR" dirty="0" err="1" smtClean="0"/>
              <a:t>Muhzırbaşı</a:t>
            </a:r>
            <a:r>
              <a:rPr lang="tr-TR" dirty="0"/>
              <a:t>, muhzırlar, katipler ve hademeler kadılara yardımcı </a:t>
            </a:r>
            <a:r>
              <a:rPr lang="tr-TR" dirty="0" smtClean="0"/>
              <a:t>görevliler. </a:t>
            </a:r>
          </a:p>
          <a:p>
            <a:r>
              <a:rPr lang="tr-TR" dirty="0" smtClean="0"/>
              <a:t>Kadı </a:t>
            </a:r>
            <a:r>
              <a:rPr lang="tr-TR" dirty="0"/>
              <a:t>kazaya bağlı nahiyelere, o bölgenin ulemasından bir naip tayin ederdi. Naipler bu küçük birimlerde kadının yetkisini üstlenirlerdi. </a:t>
            </a:r>
            <a:endParaRPr lang="tr-TR" dirty="0" smtClean="0"/>
          </a:p>
          <a:p>
            <a:r>
              <a:rPr lang="tr-TR" dirty="0" smtClean="0"/>
              <a:t>Kale </a:t>
            </a:r>
            <a:r>
              <a:rPr lang="tr-TR" dirty="0"/>
              <a:t>dizdarları, </a:t>
            </a:r>
            <a:r>
              <a:rPr lang="tr-TR" dirty="0" err="1"/>
              <a:t>kaleerleri</a:t>
            </a:r>
            <a:r>
              <a:rPr lang="tr-TR" dirty="0"/>
              <a:t> ve yasakçılar da askeri sınıfa dahildi ve vergilerin toplanması, suçluların yakalanması ve padişah fermanlarının halka duyurulmasında kadıya yardımcı idiler. </a:t>
            </a:r>
            <a:endParaRPr lang="tr-TR" dirty="0" smtClean="0"/>
          </a:p>
          <a:p>
            <a:r>
              <a:rPr lang="tr-TR" dirty="0" smtClean="0"/>
              <a:t>Kadılar </a:t>
            </a:r>
            <a:r>
              <a:rPr lang="tr-TR" dirty="0"/>
              <a:t>bu günkü belediye hizmetleri ile ilgili görevlerinde muhtesip ve mimarbaşının yardımını alıyorlardı</a:t>
            </a:r>
          </a:p>
        </p:txBody>
      </p:sp>
    </p:spTree>
    <p:extLst>
      <p:ext uri="{BB962C8B-B14F-4D97-AF65-F5344CB8AC3E}">
        <p14:creationId xmlns:p14="http://schemas.microsoft.com/office/powerpoint/2010/main" val="3383769031"/>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12</a:t>
            </a:fld>
            <a:endParaRPr lang="tr-TR"/>
          </a:p>
        </p:txBody>
      </p:sp>
      <p:sp>
        <p:nvSpPr>
          <p:cNvPr id="4" name="Dikdörtgen 3"/>
          <p:cNvSpPr/>
          <p:nvPr/>
        </p:nvSpPr>
        <p:spPr>
          <a:xfrm>
            <a:off x="251520" y="260648"/>
            <a:ext cx="8712968" cy="6155531"/>
          </a:xfrm>
          <a:prstGeom prst="rect">
            <a:avLst/>
          </a:prstGeom>
        </p:spPr>
        <p:txBody>
          <a:bodyPr wrap="square">
            <a:spAutoFit/>
          </a:bodyPr>
          <a:lstStyle/>
          <a:p>
            <a:r>
              <a:rPr lang="tr-TR" sz="1400" b="1" dirty="0"/>
              <a:t>2. Yerleşim Durumuna Göre Osmanlı Toplumu</a:t>
            </a:r>
            <a:endParaRPr lang="tr-TR" sz="1400" dirty="0"/>
          </a:p>
          <a:p>
            <a:r>
              <a:rPr lang="tr-TR" sz="1400" b="1" dirty="0"/>
              <a:t> a) Şehirliler</a:t>
            </a:r>
            <a:endParaRPr lang="tr-TR" sz="1400" dirty="0"/>
          </a:p>
          <a:p>
            <a:pPr marL="342900" lvl="0" indent="15875" algn="just" fontAlgn="base">
              <a:spcBef>
                <a:spcPct val="0"/>
              </a:spcBef>
              <a:spcAft>
                <a:spcPct val="0"/>
              </a:spcAft>
            </a:pPr>
            <a:r>
              <a:rPr lang="tr-TR" sz="1400" b="1" dirty="0"/>
              <a:t>Askerîler</a:t>
            </a:r>
          </a:p>
          <a:p>
            <a:pPr marL="342900" lvl="0" indent="15875" algn="just" fontAlgn="base">
              <a:spcBef>
                <a:spcPct val="0"/>
              </a:spcBef>
              <a:spcAft>
                <a:spcPct val="0"/>
              </a:spcAft>
            </a:pPr>
            <a:r>
              <a:rPr lang="tr-TR" sz="1400" b="1" dirty="0"/>
              <a:t>Tacirler</a:t>
            </a:r>
          </a:p>
          <a:p>
            <a:pPr marL="342900" lvl="0" indent="15875" algn="just" fontAlgn="base">
              <a:spcBef>
                <a:spcPct val="0"/>
              </a:spcBef>
              <a:spcAft>
                <a:spcPct val="0"/>
              </a:spcAft>
            </a:pPr>
            <a:r>
              <a:rPr lang="tr-TR" sz="1400" b="1" dirty="0"/>
              <a:t>Esnaf</a:t>
            </a:r>
          </a:p>
          <a:p>
            <a:pPr marL="342900" lvl="0" indent="15875" algn="just" fontAlgn="base">
              <a:spcBef>
                <a:spcPct val="0"/>
              </a:spcBef>
              <a:spcAft>
                <a:spcPct val="0"/>
              </a:spcAft>
            </a:pPr>
            <a:r>
              <a:rPr lang="tr-TR" sz="1400" b="1" dirty="0"/>
              <a:t>Diğer Gruplar</a:t>
            </a:r>
          </a:p>
          <a:p>
            <a:pPr marL="342900" indent="-342900" algn="just" fontAlgn="base">
              <a:spcBef>
                <a:spcPct val="0"/>
              </a:spcBef>
              <a:spcAft>
                <a:spcPct val="0"/>
              </a:spcAft>
            </a:pPr>
            <a:r>
              <a:rPr lang="tr-TR" sz="1400" b="1" dirty="0"/>
              <a:t>b) Köylüler</a:t>
            </a:r>
            <a:endParaRPr lang="tr-TR" sz="1400" dirty="0"/>
          </a:p>
          <a:p>
            <a:pPr marL="342900" lvl="0" indent="-342900" algn="just" fontAlgn="base">
              <a:spcBef>
                <a:spcPct val="0"/>
              </a:spcBef>
              <a:spcAft>
                <a:spcPct val="0"/>
              </a:spcAft>
            </a:pPr>
            <a:r>
              <a:rPr lang="tr-TR" sz="1400" b="1" dirty="0"/>
              <a:t>c) Göçebeler (Konargöçerler</a:t>
            </a:r>
            <a:r>
              <a:rPr lang="tr-TR" sz="1400" b="1" dirty="0" smtClean="0"/>
              <a:t>)</a:t>
            </a:r>
          </a:p>
          <a:p>
            <a:endParaRPr lang="tr-TR" b="1" dirty="0" smtClean="0"/>
          </a:p>
          <a:p>
            <a:r>
              <a:rPr lang="tr-TR" sz="2400" b="1" dirty="0" smtClean="0"/>
              <a:t>2</a:t>
            </a:r>
            <a:r>
              <a:rPr lang="tr-TR" sz="2400" b="1" dirty="0"/>
              <a:t>. Tacirler</a:t>
            </a:r>
            <a:endParaRPr lang="tr-TR" sz="2400" dirty="0"/>
          </a:p>
          <a:p>
            <a:r>
              <a:rPr lang="tr-TR" sz="2400" dirty="0"/>
              <a:t>Şehirler bölgeler ve ülkeler arası </a:t>
            </a:r>
            <a:r>
              <a:rPr lang="tr-TR" sz="2400" dirty="0" smtClean="0"/>
              <a:t>ticaretle uğraşanlar. </a:t>
            </a:r>
          </a:p>
          <a:p>
            <a:r>
              <a:rPr lang="tr-TR" sz="2400" dirty="0" smtClean="0"/>
              <a:t>İstanbul</a:t>
            </a:r>
            <a:r>
              <a:rPr lang="tr-TR" sz="2400" dirty="0"/>
              <a:t>, İzmir, Trabzon, Kefe, Selanik, Şam, İskenderiye ve Kahire önemli ticaret </a:t>
            </a:r>
            <a:r>
              <a:rPr lang="tr-TR" sz="2400" dirty="0" smtClean="0"/>
              <a:t>merkezleri. </a:t>
            </a:r>
          </a:p>
          <a:p>
            <a:r>
              <a:rPr lang="tr-TR" sz="2400" dirty="0" smtClean="0"/>
              <a:t>Şehirlerde </a:t>
            </a:r>
            <a:r>
              <a:rPr lang="tr-TR" sz="2400" dirty="0"/>
              <a:t>ticaretin yapıldığı yerler bedestenler (kapalı çarşı) ve ticari hanlar idi. Zamanımızda da kullanılmakta olan İstanbul’daki kapalı çarşı Fatih Sultan Mehmet tarafından yaptırılmış, daha sonraları geliştirilmişti.</a:t>
            </a:r>
          </a:p>
          <a:p>
            <a:r>
              <a:rPr lang="tr-TR" sz="2400" dirty="0"/>
              <a:t>Önemli ticaret yollarını yabancı tüccarlar da kullanabiliyordu. Şehirler arasındaki ticarette mallar, kervanlarla taşınıyordu. </a:t>
            </a:r>
            <a:endParaRPr lang="tr-TR" sz="2400" dirty="0" smtClean="0"/>
          </a:p>
          <a:p>
            <a:r>
              <a:rPr lang="tr-TR" sz="2400" dirty="0" smtClean="0"/>
              <a:t>Ticarette </a:t>
            </a:r>
            <a:r>
              <a:rPr lang="tr-TR" sz="2400" dirty="0"/>
              <a:t>Museviler, Rumlar ve Ermeniler önemli yer tutuyordu.</a:t>
            </a:r>
            <a:endParaRPr lang="tr-TR" sz="2400" b="1" dirty="0"/>
          </a:p>
        </p:txBody>
      </p:sp>
    </p:spTree>
    <p:extLst>
      <p:ext uri="{BB962C8B-B14F-4D97-AF65-F5344CB8AC3E}">
        <p14:creationId xmlns:p14="http://schemas.microsoft.com/office/powerpoint/2010/main" val="19957891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13</a:t>
            </a:fld>
            <a:endParaRPr lang="tr-TR"/>
          </a:p>
        </p:txBody>
      </p:sp>
      <p:sp>
        <p:nvSpPr>
          <p:cNvPr id="4" name="Dikdörtgen 3"/>
          <p:cNvSpPr/>
          <p:nvPr/>
        </p:nvSpPr>
        <p:spPr>
          <a:xfrm>
            <a:off x="251520" y="260648"/>
            <a:ext cx="8712968" cy="6186309"/>
          </a:xfrm>
          <a:prstGeom prst="rect">
            <a:avLst/>
          </a:prstGeom>
        </p:spPr>
        <p:txBody>
          <a:bodyPr wrap="square">
            <a:spAutoFit/>
          </a:bodyPr>
          <a:lstStyle/>
          <a:p>
            <a:r>
              <a:rPr lang="tr-TR" b="1" dirty="0"/>
              <a:t>2. Yerleşim Durumuna Göre Osmanlı Toplumu</a:t>
            </a:r>
            <a:endParaRPr lang="tr-TR" dirty="0"/>
          </a:p>
          <a:p>
            <a:r>
              <a:rPr lang="tr-TR" b="1" dirty="0"/>
              <a:t> a) Şehirliler</a:t>
            </a:r>
            <a:endParaRPr lang="tr-TR" dirty="0"/>
          </a:p>
          <a:p>
            <a:pPr marL="342900" lvl="0" indent="15875" algn="just" fontAlgn="base">
              <a:spcBef>
                <a:spcPct val="0"/>
              </a:spcBef>
              <a:spcAft>
                <a:spcPct val="0"/>
              </a:spcAft>
            </a:pPr>
            <a:r>
              <a:rPr lang="tr-TR" b="1" dirty="0"/>
              <a:t>Askerîler</a:t>
            </a:r>
          </a:p>
          <a:p>
            <a:pPr marL="342900" lvl="0" indent="15875" algn="just" fontAlgn="base">
              <a:spcBef>
                <a:spcPct val="0"/>
              </a:spcBef>
              <a:spcAft>
                <a:spcPct val="0"/>
              </a:spcAft>
            </a:pPr>
            <a:r>
              <a:rPr lang="tr-TR" b="1" dirty="0"/>
              <a:t>Tacirler</a:t>
            </a:r>
          </a:p>
          <a:p>
            <a:pPr marL="342900" lvl="0" indent="15875" algn="just" fontAlgn="base">
              <a:spcBef>
                <a:spcPct val="0"/>
              </a:spcBef>
              <a:spcAft>
                <a:spcPct val="0"/>
              </a:spcAft>
            </a:pPr>
            <a:r>
              <a:rPr lang="tr-TR" b="1" dirty="0"/>
              <a:t>Esnaf</a:t>
            </a:r>
          </a:p>
          <a:p>
            <a:pPr marL="342900" lvl="0" indent="15875" algn="just" fontAlgn="base">
              <a:spcBef>
                <a:spcPct val="0"/>
              </a:spcBef>
              <a:spcAft>
                <a:spcPct val="0"/>
              </a:spcAft>
            </a:pPr>
            <a:r>
              <a:rPr lang="tr-TR" b="1" dirty="0"/>
              <a:t>Diğer Gruplar</a:t>
            </a:r>
          </a:p>
          <a:p>
            <a:pPr marL="342900" indent="-342900" algn="just" fontAlgn="base">
              <a:spcBef>
                <a:spcPct val="0"/>
              </a:spcBef>
              <a:spcAft>
                <a:spcPct val="0"/>
              </a:spcAft>
            </a:pPr>
            <a:r>
              <a:rPr lang="tr-TR" b="1" dirty="0"/>
              <a:t>b) Köylüler</a:t>
            </a:r>
            <a:endParaRPr lang="tr-TR" dirty="0"/>
          </a:p>
          <a:p>
            <a:pPr marL="342900" lvl="0" indent="-342900" algn="just" fontAlgn="base">
              <a:spcBef>
                <a:spcPct val="0"/>
              </a:spcBef>
              <a:spcAft>
                <a:spcPct val="0"/>
              </a:spcAft>
            </a:pPr>
            <a:r>
              <a:rPr lang="tr-TR" b="1" dirty="0"/>
              <a:t>c) Göçebeler (Konargöçerler</a:t>
            </a:r>
            <a:r>
              <a:rPr lang="tr-TR" b="1" dirty="0" smtClean="0"/>
              <a:t>)</a:t>
            </a:r>
          </a:p>
          <a:p>
            <a:pPr marL="342900" lvl="0" indent="-342900" algn="just" fontAlgn="base">
              <a:spcBef>
                <a:spcPct val="0"/>
              </a:spcBef>
              <a:spcAft>
                <a:spcPct val="0"/>
              </a:spcAft>
            </a:pPr>
            <a:endParaRPr lang="tr-TR" b="1" dirty="0"/>
          </a:p>
          <a:p>
            <a:r>
              <a:rPr lang="tr-TR" b="1" dirty="0"/>
              <a:t>3. Esnaf</a:t>
            </a:r>
            <a:endParaRPr lang="tr-TR" dirty="0"/>
          </a:p>
          <a:p>
            <a:r>
              <a:rPr lang="tr-TR" dirty="0"/>
              <a:t>Esnaf, sınıflar veya iş kolları </a:t>
            </a:r>
            <a:r>
              <a:rPr lang="tr-TR" dirty="0" smtClean="0"/>
              <a:t>demektir. Esnaf </a:t>
            </a:r>
            <a:r>
              <a:rPr lang="tr-TR" dirty="0"/>
              <a:t>loncalar halinde teşkilatlanmıştı. </a:t>
            </a:r>
            <a:endParaRPr lang="tr-TR" dirty="0" smtClean="0"/>
          </a:p>
          <a:p>
            <a:r>
              <a:rPr lang="tr-TR" dirty="0" smtClean="0"/>
              <a:t>Esnaf </a:t>
            </a:r>
            <a:r>
              <a:rPr lang="tr-TR" dirty="0"/>
              <a:t>hem hammaddeyi işler hem de ürettiği malı satardı. Loncalar hiyerarşik bir yapıya sahipti. Bunun en alt derecelerinde çıraklar, kalfalar ve ustalar, daha üst seviyede ise şeyh, nakip, duacı, çavuş, yiğitbaşı ve kethüda yer alıyordu. Kethüda, dışarıda loncayı temsil ediyor, hükümetle ilişkileri yürütüyordu. </a:t>
            </a:r>
            <a:endParaRPr lang="tr-TR" dirty="0" smtClean="0"/>
          </a:p>
          <a:p>
            <a:r>
              <a:rPr lang="tr-TR" dirty="0" smtClean="0"/>
              <a:t>Yiğitbaşı </a:t>
            </a:r>
            <a:r>
              <a:rPr lang="tr-TR" dirty="0"/>
              <a:t>pazardan hammadde alır, bunları eşit biçimde ustalara dağıtırdı. Her loncada malların niteliği hakkında görüş bildiren, fiyatların tespitinde yardımcı olan ve anlaşmazlıkları çözümleyen </a:t>
            </a:r>
            <a:r>
              <a:rPr lang="tr-TR" dirty="0" err="1"/>
              <a:t>ehl</a:t>
            </a:r>
            <a:r>
              <a:rPr lang="tr-TR" dirty="0"/>
              <a:t>-i </a:t>
            </a:r>
            <a:r>
              <a:rPr lang="tr-TR" dirty="0" err="1"/>
              <a:t>hibre</a:t>
            </a:r>
            <a:r>
              <a:rPr lang="tr-TR" dirty="0"/>
              <a:t> adı verilen bir veya iki uzman bulunurdu.</a:t>
            </a:r>
          </a:p>
          <a:p>
            <a:r>
              <a:rPr lang="tr-TR" dirty="0"/>
              <a:t>Loncalar, üyeleri olan esnafın dini, ahlaki ve mesleki her şeyleriyle ilgilenirlerdi. Esnaf içinde bir bakıma oto kontrolü sağlayan lonca teşkilatı aynı zamanda tüketiciyi de korumuş oluyordu. Böylece toplum düzeninin istikrarlı bir şekilde devamına yardımcı oluyordu </a:t>
            </a:r>
            <a:endParaRPr lang="tr-TR" b="1" dirty="0"/>
          </a:p>
        </p:txBody>
      </p:sp>
    </p:spTree>
    <p:extLst>
      <p:ext uri="{BB962C8B-B14F-4D97-AF65-F5344CB8AC3E}">
        <p14:creationId xmlns:p14="http://schemas.microsoft.com/office/powerpoint/2010/main" val="3063603683"/>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14</a:t>
            </a:fld>
            <a:endParaRPr lang="tr-TR"/>
          </a:p>
        </p:txBody>
      </p:sp>
      <p:sp>
        <p:nvSpPr>
          <p:cNvPr id="4" name="Dikdörtgen 3"/>
          <p:cNvSpPr/>
          <p:nvPr/>
        </p:nvSpPr>
        <p:spPr>
          <a:xfrm>
            <a:off x="251520" y="260648"/>
            <a:ext cx="8712968" cy="5324535"/>
          </a:xfrm>
          <a:prstGeom prst="rect">
            <a:avLst/>
          </a:prstGeom>
        </p:spPr>
        <p:txBody>
          <a:bodyPr wrap="square">
            <a:spAutoFit/>
          </a:bodyPr>
          <a:lstStyle/>
          <a:p>
            <a:r>
              <a:rPr lang="tr-TR" sz="1400" b="1" dirty="0"/>
              <a:t>2. Yerleşim Durumuna Göre Osmanlı Toplumu</a:t>
            </a:r>
            <a:endParaRPr lang="tr-TR" sz="1400" dirty="0"/>
          </a:p>
          <a:p>
            <a:r>
              <a:rPr lang="tr-TR" sz="1400" b="1" dirty="0"/>
              <a:t> a) Şehirliler</a:t>
            </a:r>
            <a:endParaRPr lang="tr-TR" sz="1400" dirty="0"/>
          </a:p>
          <a:p>
            <a:pPr marL="342900" lvl="0" indent="15875" algn="just" fontAlgn="base">
              <a:spcBef>
                <a:spcPct val="0"/>
              </a:spcBef>
              <a:spcAft>
                <a:spcPct val="0"/>
              </a:spcAft>
            </a:pPr>
            <a:r>
              <a:rPr lang="tr-TR" sz="1400" b="1" dirty="0"/>
              <a:t>Askerîler</a:t>
            </a:r>
          </a:p>
          <a:p>
            <a:pPr marL="342900" lvl="0" indent="15875" algn="just" fontAlgn="base">
              <a:spcBef>
                <a:spcPct val="0"/>
              </a:spcBef>
              <a:spcAft>
                <a:spcPct val="0"/>
              </a:spcAft>
            </a:pPr>
            <a:r>
              <a:rPr lang="tr-TR" sz="1400" b="1" dirty="0"/>
              <a:t>Tacirler</a:t>
            </a:r>
          </a:p>
          <a:p>
            <a:pPr marL="342900" lvl="0" indent="15875" algn="just" fontAlgn="base">
              <a:spcBef>
                <a:spcPct val="0"/>
              </a:spcBef>
              <a:spcAft>
                <a:spcPct val="0"/>
              </a:spcAft>
            </a:pPr>
            <a:r>
              <a:rPr lang="tr-TR" sz="1400" b="1" dirty="0"/>
              <a:t>Esnaf</a:t>
            </a:r>
          </a:p>
          <a:p>
            <a:pPr marL="342900" lvl="0" indent="15875" algn="just" fontAlgn="base">
              <a:spcBef>
                <a:spcPct val="0"/>
              </a:spcBef>
              <a:spcAft>
                <a:spcPct val="0"/>
              </a:spcAft>
            </a:pPr>
            <a:r>
              <a:rPr lang="tr-TR" sz="1400" b="1" dirty="0"/>
              <a:t>Diğer Gruplar</a:t>
            </a:r>
          </a:p>
          <a:p>
            <a:pPr marL="342900" indent="-342900" algn="just" fontAlgn="base">
              <a:spcBef>
                <a:spcPct val="0"/>
              </a:spcBef>
              <a:spcAft>
                <a:spcPct val="0"/>
              </a:spcAft>
            </a:pPr>
            <a:r>
              <a:rPr lang="tr-TR" sz="1400" b="1" dirty="0"/>
              <a:t>b) Köylüler</a:t>
            </a:r>
            <a:endParaRPr lang="tr-TR" sz="1400" dirty="0"/>
          </a:p>
          <a:p>
            <a:pPr marL="342900" lvl="0" indent="-342900" algn="just" fontAlgn="base">
              <a:spcBef>
                <a:spcPct val="0"/>
              </a:spcBef>
              <a:spcAft>
                <a:spcPct val="0"/>
              </a:spcAft>
            </a:pPr>
            <a:r>
              <a:rPr lang="tr-TR" sz="1400" b="1" dirty="0"/>
              <a:t>c) Göçebeler (Konargöçerler</a:t>
            </a:r>
            <a:r>
              <a:rPr lang="tr-TR" sz="1400" b="1" dirty="0" smtClean="0"/>
              <a:t>)</a:t>
            </a:r>
          </a:p>
          <a:p>
            <a:endParaRPr lang="tr-TR" b="1" dirty="0" smtClean="0"/>
          </a:p>
          <a:p>
            <a:r>
              <a:rPr lang="tr-TR" sz="2400" b="1" dirty="0" smtClean="0"/>
              <a:t>4</a:t>
            </a:r>
            <a:r>
              <a:rPr lang="tr-TR" sz="2400" b="1" dirty="0"/>
              <a:t>. Diğer Gruplar</a:t>
            </a:r>
            <a:endParaRPr lang="tr-TR" sz="2400" dirty="0"/>
          </a:p>
          <a:p>
            <a:r>
              <a:rPr lang="tr-TR" sz="2400" dirty="0"/>
              <a:t>Osmanlı şehirlerinde tüccar ve esnaftan başka, köyden şehre göç eden işsizler, seyyar satıcılar ve ulema sınıfından sayılmayan fakat kendilerine soyluluk tanınan </a:t>
            </a:r>
            <a:r>
              <a:rPr lang="tr-TR" sz="2400" dirty="0" err="1"/>
              <a:t>seyyidler</a:t>
            </a:r>
            <a:r>
              <a:rPr lang="tr-TR" sz="2400" dirty="0"/>
              <a:t> vardı. Ayrıca turist olarak, resmî sıfatla, sığınmak için veya ticaret amacıyla gelen yabancılar da vardı. </a:t>
            </a:r>
            <a:endParaRPr lang="tr-TR" sz="2400" dirty="0" smtClean="0"/>
          </a:p>
          <a:p>
            <a:r>
              <a:rPr lang="tr-TR" sz="2400" dirty="0" smtClean="0"/>
              <a:t>Devlet </a:t>
            </a:r>
            <a:r>
              <a:rPr lang="tr-TR" sz="2400" dirty="0"/>
              <a:t>bunlara topraklarında kalma izni (aman) verdiği için her türlü güvenlikleri sağlanırdı.</a:t>
            </a:r>
          </a:p>
          <a:p>
            <a:pPr marL="342900" lvl="0" indent="-342900" algn="just" fontAlgn="base">
              <a:spcBef>
                <a:spcPct val="0"/>
              </a:spcBef>
              <a:spcAft>
                <a:spcPct val="0"/>
              </a:spcAft>
            </a:pPr>
            <a:endParaRPr lang="tr-TR" b="1" dirty="0"/>
          </a:p>
        </p:txBody>
      </p:sp>
    </p:spTree>
    <p:extLst>
      <p:ext uri="{BB962C8B-B14F-4D97-AF65-F5344CB8AC3E}">
        <p14:creationId xmlns:p14="http://schemas.microsoft.com/office/powerpoint/2010/main" val="83330558"/>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15</a:t>
            </a:fld>
            <a:endParaRPr lang="tr-TR"/>
          </a:p>
        </p:txBody>
      </p:sp>
      <p:sp>
        <p:nvSpPr>
          <p:cNvPr id="4" name="Dikdörtgen 3"/>
          <p:cNvSpPr/>
          <p:nvPr/>
        </p:nvSpPr>
        <p:spPr>
          <a:xfrm>
            <a:off x="251520" y="332656"/>
            <a:ext cx="8640960" cy="5940088"/>
          </a:xfrm>
          <a:prstGeom prst="rect">
            <a:avLst/>
          </a:prstGeom>
        </p:spPr>
        <p:txBody>
          <a:bodyPr wrap="square">
            <a:spAutoFit/>
          </a:bodyPr>
          <a:lstStyle/>
          <a:p>
            <a:r>
              <a:rPr lang="tr-TR" sz="1400" b="1" dirty="0"/>
              <a:t>2. Yerleşim Durumuna Göre Osmanlı Toplumu</a:t>
            </a:r>
            <a:endParaRPr lang="tr-TR" sz="1400" dirty="0"/>
          </a:p>
          <a:p>
            <a:r>
              <a:rPr lang="tr-TR" sz="1400" b="1" dirty="0"/>
              <a:t> a) Şehirliler</a:t>
            </a:r>
            <a:endParaRPr lang="tr-TR" sz="1400" dirty="0"/>
          </a:p>
          <a:p>
            <a:pPr marL="342900" indent="-342900" algn="just" fontAlgn="base">
              <a:spcBef>
                <a:spcPct val="0"/>
              </a:spcBef>
              <a:spcAft>
                <a:spcPct val="0"/>
              </a:spcAft>
            </a:pPr>
            <a:r>
              <a:rPr lang="tr-TR" sz="1400" b="1" dirty="0" smtClean="0"/>
              <a:t>b</a:t>
            </a:r>
            <a:r>
              <a:rPr lang="tr-TR" sz="1400" b="1" dirty="0"/>
              <a:t>) </a:t>
            </a:r>
            <a:r>
              <a:rPr lang="tr-TR" sz="1400" b="1" dirty="0" smtClean="0"/>
              <a:t>Köylüler</a:t>
            </a:r>
          </a:p>
          <a:p>
            <a:pPr marL="342900" indent="-342900" algn="just" fontAlgn="base">
              <a:spcBef>
                <a:spcPct val="0"/>
              </a:spcBef>
              <a:spcAft>
                <a:spcPct val="0"/>
              </a:spcAft>
            </a:pPr>
            <a:r>
              <a:rPr lang="tr-TR" sz="1400" b="1" dirty="0"/>
              <a:t>c) Göçebeler (</a:t>
            </a:r>
            <a:r>
              <a:rPr lang="tr-TR" sz="1400" b="1" dirty="0" smtClean="0"/>
              <a:t>Konargöçerler)</a:t>
            </a:r>
          </a:p>
          <a:p>
            <a:endParaRPr lang="tr-TR" b="1" dirty="0" smtClean="0"/>
          </a:p>
          <a:p>
            <a:r>
              <a:rPr lang="tr-TR" b="1" dirty="0" smtClean="0"/>
              <a:t>b</a:t>
            </a:r>
            <a:r>
              <a:rPr lang="tr-TR" b="1" dirty="0"/>
              <a:t>. Köylüler</a:t>
            </a:r>
            <a:endParaRPr lang="tr-TR" dirty="0"/>
          </a:p>
          <a:p>
            <a:r>
              <a:rPr lang="tr-TR" dirty="0"/>
              <a:t>N</a:t>
            </a:r>
            <a:r>
              <a:rPr lang="tr-TR" dirty="0" smtClean="0"/>
              <a:t>üfusun </a:t>
            </a:r>
            <a:r>
              <a:rPr lang="tr-TR" dirty="0"/>
              <a:t>büyük bir bölümü köylerde yaşıyordu. Köylünün önemli bölümü de </a:t>
            </a:r>
            <a:r>
              <a:rPr lang="tr-TR" dirty="0" err="1"/>
              <a:t>raiyyet</a:t>
            </a:r>
            <a:r>
              <a:rPr lang="tr-TR" dirty="0"/>
              <a:t> çiftliklerini işleten ailelerdi. </a:t>
            </a:r>
            <a:endParaRPr lang="tr-TR" dirty="0" smtClean="0"/>
          </a:p>
          <a:p>
            <a:r>
              <a:rPr lang="tr-TR" dirty="0" smtClean="0"/>
              <a:t>Toprağı </a:t>
            </a:r>
            <a:r>
              <a:rPr lang="tr-TR" dirty="0"/>
              <a:t>alan aile, toprağı ekip biçip buna karşılık sipahiye vergi ödüyordu. Köylünün elde ettiği ürün üzerinden sipahiye ödediği vergiye çift resmi deniyordu. </a:t>
            </a:r>
          </a:p>
          <a:p>
            <a:r>
              <a:rPr lang="tr-TR" dirty="0" err="1"/>
              <a:t>Raiyyet</a:t>
            </a:r>
            <a:r>
              <a:rPr lang="tr-TR" dirty="0"/>
              <a:t> çiftliğini alan köylü, onu satamaz, birine bağışlayamaz ve vakıf da kuramazdı. </a:t>
            </a:r>
            <a:r>
              <a:rPr lang="tr-TR" dirty="0" smtClean="0"/>
              <a:t>Köylü </a:t>
            </a:r>
            <a:r>
              <a:rPr lang="tr-TR" dirty="0"/>
              <a:t>toprağı ekmediği yıl, devlet üründen alacağı paydan </a:t>
            </a:r>
            <a:r>
              <a:rPr lang="tr-TR" dirty="0" smtClean="0"/>
              <a:t>mahrum kalırdı</a:t>
            </a:r>
            <a:r>
              <a:rPr lang="tr-TR" dirty="0"/>
              <a:t>. Köylü devlete (yani tımar sahibine) </a:t>
            </a:r>
            <a:r>
              <a:rPr lang="tr-TR" dirty="0" err="1"/>
              <a:t>çiftbozan</a:t>
            </a:r>
            <a:r>
              <a:rPr lang="tr-TR" dirty="0"/>
              <a:t> resmi adı altında tazminat öderdi.</a:t>
            </a:r>
          </a:p>
          <a:p>
            <a:r>
              <a:rPr lang="tr-TR" dirty="0"/>
              <a:t>Devlet, </a:t>
            </a:r>
            <a:r>
              <a:rPr lang="tr-TR" dirty="0" err="1"/>
              <a:t>raiyyet</a:t>
            </a:r>
            <a:r>
              <a:rPr lang="tr-TR" dirty="0"/>
              <a:t> çiftliklerini </a:t>
            </a:r>
            <a:r>
              <a:rPr lang="tr-TR" dirty="0" smtClean="0"/>
              <a:t>üç </a:t>
            </a:r>
            <a:r>
              <a:rPr lang="tr-TR" dirty="0"/>
              <a:t>yıl üst üste </a:t>
            </a:r>
            <a:r>
              <a:rPr lang="tr-TR" dirty="0" smtClean="0"/>
              <a:t>ekilmeyen </a:t>
            </a:r>
            <a:r>
              <a:rPr lang="tr-TR" dirty="0"/>
              <a:t>köylüden </a:t>
            </a:r>
            <a:r>
              <a:rPr lang="tr-TR" dirty="0" smtClean="0"/>
              <a:t>alır. </a:t>
            </a:r>
          </a:p>
          <a:p>
            <a:r>
              <a:rPr lang="tr-TR" dirty="0" smtClean="0"/>
              <a:t>Ortakçı çiftliklerinde </a:t>
            </a:r>
            <a:r>
              <a:rPr lang="tr-TR" dirty="0"/>
              <a:t>tarım yapan köylüler, elde ettikleri ürünün yarısını kendileri alır yarısını da devlete (tımarlı sipahiye) verirlerdi.</a:t>
            </a:r>
          </a:p>
          <a:p>
            <a:r>
              <a:rPr lang="tr-TR" dirty="0"/>
              <a:t>Dirlik sahibi tımar beyleri askeriyeden sayılan devlet görevlisi </a:t>
            </a:r>
            <a:r>
              <a:rPr lang="tr-TR" dirty="0" smtClean="0"/>
              <a:t>statüsündeydiler ve </a:t>
            </a:r>
            <a:r>
              <a:rPr lang="tr-TR" dirty="0"/>
              <a:t>köylerde oturuyorlardı. Bunlar arasında dizdar, mülazım, hizmetkar gibi kale </a:t>
            </a:r>
            <a:r>
              <a:rPr lang="tr-TR" dirty="0" smtClean="0"/>
              <a:t>görevlileri; </a:t>
            </a:r>
            <a:r>
              <a:rPr lang="tr-TR" dirty="0"/>
              <a:t>şeyh, halife, fıkıh, baba, pir gibi unvanlar taşıyan din </a:t>
            </a:r>
            <a:r>
              <a:rPr lang="tr-TR" dirty="0" smtClean="0"/>
              <a:t>görevlileri; </a:t>
            </a:r>
            <a:r>
              <a:rPr lang="tr-TR" dirty="0"/>
              <a:t>kethüda, çeribaşı, korucu, imam ve hafız gibi mahalli görevliler vardı. </a:t>
            </a:r>
            <a:endParaRPr lang="tr-TR" dirty="0" smtClean="0"/>
          </a:p>
          <a:p>
            <a:r>
              <a:rPr lang="tr-TR" dirty="0" smtClean="0"/>
              <a:t>Bunların </a:t>
            </a:r>
            <a:r>
              <a:rPr lang="tr-TR" dirty="0"/>
              <a:t>dışında terzilik, bakırcılık, demircilik, semercilik ve </a:t>
            </a:r>
            <a:r>
              <a:rPr lang="tr-TR" dirty="0" err="1"/>
              <a:t>hallaçlık</a:t>
            </a:r>
            <a:r>
              <a:rPr lang="tr-TR" dirty="0"/>
              <a:t> gibi işleri yapan </a:t>
            </a:r>
            <a:r>
              <a:rPr lang="tr-TR" dirty="0" smtClean="0"/>
              <a:t>kişiler de </a:t>
            </a:r>
            <a:r>
              <a:rPr lang="tr-TR" dirty="0"/>
              <a:t>köylerde bulunmaktaydı.</a:t>
            </a:r>
          </a:p>
        </p:txBody>
      </p:sp>
    </p:spTree>
    <p:extLst>
      <p:ext uri="{BB962C8B-B14F-4D97-AF65-F5344CB8AC3E}">
        <p14:creationId xmlns:p14="http://schemas.microsoft.com/office/powerpoint/2010/main" val="43353419"/>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16</a:t>
            </a:fld>
            <a:endParaRPr lang="tr-TR"/>
          </a:p>
        </p:txBody>
      </p:sp>
      <p:sp>
        <p:nvSpPr>
          <p:cNvPr id="4" name="Dikdörtgen 3"/>
          <p:cNvSpPr/>
          <p:nvPr/>
        </p:nvSpPr>
        <p:spPr>
          <a:xfrm>
            <a:off x="222556" y="260648"/>
            <a:ext cx="8741932" cy="6093976"/>
          </a:xfrm>
          <a:prstGeom prst="rect">
            <a:avLst/>
          </a:prstGeom>
        </p:spPr>
        <p:txBody>
          <a:bodyPr wrap="square">
            <a:spAutoFit/>
          </a:bodyPr>
          <a:lstStyle/>
          <a:p>
            <a:r>
              <a:rPr lang="tr-TR" sz="1400" b="1" dirty="0"/>
              <a:t>2. Yerleşim Durumuna Göre Osmanlı Toplumu</a:t>
            </a:r>
            <a:endParaRPr lang="tr-TR" sz="1400" dirty="0"/>
          </a:p>
          <a:p>
            <a:r>
              <a:rPr lang="tr-TR" sz="1400" b="1" dirty="0"/>
              <a:t> a) Şehirliler</a:t>
            </a:r>
            <a:endParaRPr lang="tr-TR" sz="1400" dirty="0"/>
          </a:p>
          <a:p>
            <a:pPr marL="342900" lvl="0" indent="15875" algn="just" fontAlgn="base">
              <a:spcBef>
                <a:spcPct val="0"/>
              </a:spcBef>
              <a:spcAft>
                <a:spcPct val="0"/>
              </a:spcAft>
            </a:pPr>
            <a:r>
              <a:rPr lang="tr-TR" sz="1400" b="1" dirty="0"/>
              <a:t>Askerîler</a:t>
            </a:r>
          </a:p>
          <a:p>
            <a:pPr marL="342900" lvl="0" indent="15875" algn="just" fontAlgn="base">
              <a:spcBef>
                <a:spcPct val="0"/>
              </a:spcBef>
              <a:spcAft>
                <a:spcPct val="0"/>
              </a:spcAft>
            </a:pPr>
            <a:r>
              <a:rPr lang="tr-TR" sz="1400" b="1" dirty="0"/>
              <a:t>Tacirler</a:t>
            </a:r>
          </a:p>
          <a:p>
            <a:pPr marL="342900" lvl="0" indent="15875" algn="just" fontAlgn="base">
              <a:spcBef>
                <a:spcPct val="0"/>
              </a:spcBef>
              <a:spcAft>
                <a:spcPct val="0"/>
              </a:spcAft>
            </a:pPr>
            <a:r>
              <a:rPr lang="tr-TR" sz="1400" b="1" dirty="0"/>
              <a:t>Esnaf</a:t>
            </a:r>
          </a:p>
          <a:p>
            <a:pPr marL="342900" lvl="0" indent="15875" algn="just" fontAlgn="base">
              <a:spcBef>
                <a:spcPct val="0"/>
              </a:spcBef>
              <a:spcAft>
                <a:spcPct val="0"/>
              </a:spcAft>
            </a:pPr>
            <a:r>
              <a:rPr lang="tr-TR" sz="1400" b="1" dirty="0"/>
              <a:t>Diğer Gruplar</a:t>
            </a:r>
          </a:p>
          <a:p>
            <a:pPr marL="342900" indent="-342900" algn="just" fontAlgn="base">
              <a:spcBef>
                <a:spcPct val="0"/>
              </a:spcBef>
              <a:spcAft>
                <a:spcPct val="0"/>
              </a:spcAft>
            </a:pPr>
            <a:r>
              <a:rPr lang="tr-TR" sz="1400" b="1" dirty="0"/>
              <a:t>b) </a:t>
            </a:r>
            <a:r>
              <a:rPr lang="tr-TR" sz="1400" b="1" dirty="0" smtClean="0"/>
              <a:t>Köylüler</a:t>
            </a:r>
          </a:p>
          <a:p>
            <a:pPr marL="342900" indent="-342900" algn="just" fontAlgn="base">
              <a:spcBef>
                <a:spcPct val="0"/>
              </a:spcBef>
              <a:spcAft>
                <a:spcPct val="0"/>
              </a:spcAft>
            </a:pPr>
            <a:r>
              <a:rPr lang="tr-TR" sz="1400" b="1" dirty="0"/>
              <a:t>c) Göçebeler (</a:t>
            </a:r>
            <a:r>
              <a:rPr lang="tr-TR" sz="1400" b="1" dirty="0" smtClean="0"/>
              <a:t>Konargöçerler)</a:t>
            </a:r>
          </a:p>
          <a:p>
            <a:pPr marL="342900" indent="-342900" algn="just" fontAlgn="base">
              <a:spcBef>
                <a:spcPct val="0"/>
              </a:spcBef>
              <a:spcAft>
                <a:spcPct val="0"/>
              </a:spcAft>
            </a:pPr>
            <a:endParaRPr lang="tr-TR" sz="1400" b="1" dirty="0" smtClean="0"/>
          </a:p>
          <a:p>
            <a:r>
              <a:rPr lang="tr-TR" sz="2400" b="1" dirty="0"/>
              <a:t>c) Göçebeler (Konargöçerler)</a:t>
            </a:r>
            <a:endParaRPr lang="tr-TR" sz="2400" dirty="0"/>
          </a:p>
          <a:p>
            <a:r>
              <a:rPr lang="tr-TR" sz="2400" dirty="0" smtClean="0"/>
              <a:t>Bunlara </a:t>
            </a:r>
            <a:r>
              <a:rPr lang="tr-TR" sz="2400" dirty="0"/>
              <a:t>Yörük de </a:t>
            </a:r>
            <a:r>
              <a:rPr lang="tr-TR" sz="2400" dirty="0" smtClean="0"/>
              <a:t>denir. </a:t>
            </a:r>
          </a:p>
          <a:p>
            <a:r>
              <a:rPr lang="tr-TR" sz="2400" dirty="0" smtClean="0"/>
              <a:t>Bunlar </a:t>
            </a:r>
            <a:r>
              <a:rPr lang="tr-TR" sz="2400" dirty="0"/>
              <a:t>merkezî hükümetin kontrolünden mümkün olduğu kadar bağımsızdılar. Yazın ve kışın çok geniş sahalar üzerinde yer değiştiriyorlardı. </a:t>
            </a:r>
          </a:p>
          <a:p>
            <a:r>
              <a:rPr lang="tr-TR" sz="2400" dirty="0"/>
              <a:t>Konargöçerler, il ya da ulus adı altında topluluklar </a:t>
            </a:r>
            <a:r>
              <a:rPr lang="tr-TR" sz="2400" dirty="0" smtClean="0"/>
              <a:t>oluşturur. </a:t>
            </a:r>
          </a:p>
          <a:p>
            <a:r>
              <a:rPr lang="tr-TR" sz="2400" dirty="0" smtClean="0"/>
              <a:t>Boy </a:t>
            </a:r>
            <a:r>
              <a:rPr lang="tr-TR" sz="2400" dirty="0"/>
              <a:t>(aşiret), oymak (cemaat) ve oba (mahalle) diye </a:t>
            </a:r>
            <a:r>
              <a:rPr lang="tr-TR" sz="2400" dirty="0" smtClean="0"/>
              <a:t>adlandırılırlar. </a:t>
            </a:r>
          </a:p>
          <a:p>
            <a:r>
              <a:rPr lang="tr-TR" sz="2400" dirty="0" smtClean="0"/>
              <a:t>Göçebe </a:t>
            </a:r>
            <a:r>
              <a:rPr lang="tr-TR" sz="2400" dirty="0"/>
              <a:t>Türklerin başlarındaki kişiye bey, göçebe Arapların başlarındaki kişiye de şeyh </a:t>
            </a:r>
            <a:r>
              <a:rPr lang="tr-TR" sz="2400" dirty="0" smtClean="0"/>
              <a:t>denilir. </a:t>
            </a:r>
          </a:p>
          <a:p>
            <a:r>
              <a:rPr lang="tr-TR" sz="2400" dirty="0" smtClean="0"/>
              <a:t>Bey, beylerbeyi </a:t>
            </a:r>
            <a:r>
              <a:rPr lang="tr-TR" sz="2400" dirty="0"/>
              <a:t>yardımcısı olan kethüdalar ile boyun devletle olan ilişkilerini düzenlerdi.</a:t>
            </a:r>
          </a:p>
        </p:txBody>
      </p:sp>
    </p:spTree>
    <p:extLst>
      <p:ext uri="{BB962C8B-B14F-4D97-AF65-F5344CB8AC3E}">
        <p14:creationId xmlns:p14="http://schemas.microsoft.com/office/powerpoint/2010/main" val="2053499342"/>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17</a:t>
            </a:fld>
            <a:endParaRPr lang="tr-TR"/>
          </a:p>
        </p:txBody>
      </p:sp>
      <p:sp>
        <p:nvSpPr>
          <p:cNvPr id="4" name="Dikdörtgen 3"/>
          <p:cNvSpPr/>
          <p:nvPr/>
        </p:nvSpPr>
        <p:spPr>
          <a:xfrm>
            <a:off x="251520" y="188640"/>
            <a:ext cx="8640960" cy="6678751"/>
          </a:xfrm>
          <a:prstGeom prst="rect">
            <a:avLst/>
          </a:prstGeom>
        </p:spPr>
        <p:txBody>
          <a:bodyPr wrap="square">
            <a:spAutoFit/>
          </a:bodyPr>
          <a:lstStyle/>
          <a:p>
            <a:pPr marL="228600" lvl="0" indent="-228600" algn="just" fontAlgn="base">
              <a:spcBef>
                <a:spcPct val="0"/>
              </a:spcBef>
              <a:spcAft>
                <a:spcPct val="0"/>
              </a:spcAft>
            </a:pPr>
            <a:r>
              <a:rPr lang="tr-TR" sz="1400" b="1" dirty="0">
                <a:solidFill>
                  <a:srgbClr val="000000"/>
                </a:solidFill>
                <a:ea typeface="Calibri" pitchFamily="34" charset="0"/>
                <a:cs typeface="Aharoni" pitchFamily="2" charset="-79"/>
              </a:rPr>
              <a:t>A- OSMANLI  DEVLETİ’NDE TOPLUM YAPISI</a:t>
            </a:r>
          </a:p>
          <a:p>
            <a:pPr marL="228600" lvl="0" indent="-228600" algn="just" fontAlgn="base">
              <a:spcBef>
                <a:spcPct val="0"/>
              </a:spcBef>
              <a:spcAft>
                <a:spcPct val="0"/>
              </a:spcAft>
            </a:pPr>
            <a:r>
              <a:rPr lang="tr-TR" sz="1400" b="1" dirty="0">
                <a:solidFill>
                  <a:srgbClr val="000000"/>
                </a:solidFill>
                <a:ea typeface="Calibri" pitchFamily="34" charset="0"/>
                <a:cs typeface="Aharoni" pitchFamily="2" charset="-79"/>
              </a:rPr>
              <a:t>1. Devletin Resmî Tasnifine Göre Osmanlı Toplumu</a:t>
            </a:r>
          </a:p>
          <a:p>
            <a:pPr marL="342900" indent="-342900" algn="just" fontAlgn="base">
              <a:spcBef>
                <a:spcPct val="0"/>
              </a:spcBef>
              <a:spcAft>
                <a:spcPct val="0"/>
              </a:spcAft>
            </a:pPr>
            <a:r>
              <a:rPr lang="tr-TR" sz="1400" b="1" dirty="0"/>
              <a:t>a) Yönetenler (Askerî Sınıf)</a:t>
            </a:r>
            <a:endParaRPr lang="tr-TR" sz="1400" dirty="0"/>
          </a:p>
          <a:p>
            <a:pPr marL="342900" lvl="0" indent="-342900" algn="just" fontAlgn="base">
              <a:spcBef>
                <a:spcPct val="0"/>
              </a:spcBef>
              <a:spcAft>
                <a:spcPct val="0"/>
              </a:spcAft>
            </a:pPr>
            <a:r>
              <a:rPr lang="tr-TR" sz="1400" b="1" dirty="0" smtClean="0"/>
              <a:t>b</a:t>
            </a:r>
            <a:r>
              <a:rPr lang="tr-TR" sz="1400" b="1" dirty="0"/>
              <a:t>) Yönetilenler (</a:t>
            </a:r>
            <a:r>
              <a:rPr lang="tr-TR" sz="1400" b="1" dirty="0" err="1"/>
              <a:t>Reâyâ</a:t>
            </a:r>
            <a:r>
              <a:rPr lang="tr-TR" sz="1400" b="1" dirty="0"/>
              <a:t>)</a:t>
            </a:r>
          </a:p>
          <a:p>
            <a:r>
              <a:rPr lang="tr-TR" sz="1400" b="1" dirty="0"/>
              <a:t>2. Yerleşim Durumuna Göre Osmanlı Toplumu</a:t>
            </a:r>
            <a:endParaRPr lang="tr-TR" sz="1400" dirty="0"/>
          </a:p>
          <a:p>
            <a:r>
              <a:rPr lang="tr-TR" sz="1400" b="1" dirty="0"/>
              <a:t> a) Şehirliler</a:t>
            </a:r>
            <a:endParaRPr lang="tr-TR" sz="1400" dirty="0"/>
          </a:p>
          <a:p>
            <a:pPr marL="342900" indent="-342900" algn="just" fontAlgn="base">
              <a:spcBef>
                <a:spcPct val="0"/>
              </a:spcBef>
              <a:spcAft>
                <a:spcPct val="0"/>
              </a:spcAft>
            </a:pPr>
            <a:r>
              <a:rPr lang="tr-TR" sz="1400" b="1" dirty="0" smtClean="0"/>
              <a:t>b</a:t>
            </a:r>
            <a:r>
              <a:rPr lang="tr-TR" sz="1400" b="1" dirty="0"/>
              <a:t>) Köylüler</a:t>
            </a:r>
            <a:endParaRPr lang="tr-TR" sz="1400" dirty="0"/>
          </a:p>
          <a:p>
            <a:pPr marL="342900" lvl="0" indent="-342900" algn="just" fontAlgn="base">
              <a:spcBef>
                <a:spcPct val="0"/>
              </a:spcBef>
              <a:spcAft>
                <a:spcPct val="0"/>
              </a:spcAft>
            </a:pPr>
            <a:r>
              <a:rPr lang="tr-TR" sz="1400" b="1" dirty="0"/>
              <a:t>c) Göçebeler (Konargöçerler)</a:t>
            </a:r>
          </a:p>
          <a:p>
            <a:pPr marL="342900" indent="-342900" algn="just" fontAlgn="base">
              <a:spcBef>
                <a:spcPct val="0"/>
              </a:spcBef>
              <a:spcAft>
                <a:spcPct val="0"/>
              </a:spcAft>
            </a:pPr>
            <a:r>
              <a:rPr lang="tr-TR" sz="1400" b="1" dirty="0"/>
              <a:t>3. Osmanlı Toplumunda </a:t>
            </a:r>
            <a:r>
              <a:rPr lang="tr-TR" sz="1400" b="1" dirty="0" smtClean="0"/>
              <a:t>Aile</a:t>
            </a:r>
          </a:p>
          <a:p>
            <a:pPr marL="342900" indent="-342900" algn="just" fontAlgn="base">
              <a:spcBef>
                <a:spcPct val="0"/>
              </a:spcBef>
              <a:spcAft>
                <a:spcPct val="0"/>
              </a:spcAft>
            </a:pPr>
            <a:endParaRPr lang="tr-TR" sz="1600" b="1" dirty="0" smtClean="0"/>
          </a:p>
          <a:p>
            <a:r>
              <a:rPr lang="tr-TR" sz="2000" b="1" dirty="0"/>
              <a:t>3. Osmanlı Toplumunda Aile</a:t>
            </a:r>
            <a:endParaRPr lang="tr-TR" sz="2000" dirty="0"/>
          </a:p>
          <a:p>
            <a:r>
              <a:rPr lang="tr-TR" dirty="0"/>
              <a:t>Osmanlı ailesinin yapısını İslam hukuku ve Türk töresi şekillendiriyordu. </a:t>
            </a:r>
            <a:endParaRPr lang="tr-TR" dirty="0" smtClean="0"/>
          </a:p>
          <a:p>
            <a:r>
              <a:rPr lang="tr-TR" dirty="0" smtClean="0"/>
              <a:t>Evlilik </a:t>
            </a:r>
            <a:r>
              <a:rPr lang="tr-TR" dirty="0"/>
              <a:t>kararı taraflarca veya ailelerin rızası ile alınırdı. Nikah akitleri mahkeme defterlerine kaydedilirdi. </a:t>
            </a:r>
            <a:endParaRPr lang="tr-TR" dirty="0" smtClean="0"/>
          </a:p>
          <a:p>
            <a:r>
              <a:rPr lang="tr-TR" dirty="0" smtClean="0"/>
              <a:t>Erkek </a:t>
            </a:r>
            <a:r>
              <a:rPr lang="tr-TR" dirty="0"/>
              <a:t>evlenirken kadına </a:t>
            </a:r>
            <a:r>
              <a:rPr lang="tr-TR" dirty="0" smtClean="0"/>
              <a:t>Mehir </a:t>
            </a:r>
            <a:r>
              <a:rPr lang="tr-TR" dirty="0"/>
              <a:t>verirdi. Boşanma, </a:t>
            </a:r>
            <a:r>
              <a:rPr lang="tr-TR" dirty="0" smtClean="0"/>
              <a:t>nadir, çünkü  </a:t>
            </a:r>
            <a:r>
              <a:rPr lang="tr-TR" dirty="0"/>
              <a:t>ayıp ve günah </a:t>
            </a:r>
            <a:r>
              <a:rPr lang="tr-TR" dirty="0" smtClean="0"/>
              <a:t>sayılır. </a:t>
            </a:r>
            <a:endParaRPr lang="tr-TR" dirty="0"/>
          </a:p>
          <a:p>
            <a:r>
              <a:rPr lang="tr-TR" dirty="0"/>
              <a:t>Aile reisi erkekti. Erkek, genellikle tek kadınla evlenirdi. </a:t>
            </a:r>
            <a:endParaRPr lang="tr-TR" dirty="0" smtClean="0"/>
          </a:p>
          <a:p>
            <a:r>
              <a:rPr lang="tr-TR" dirty="0" smtClean="0"/>
              <a:t>Ailede </a:t>
            </a:r>
            <a:r>
              <a:rPr lang="tr-TR" dirty="0"/>
              <a:t>çocuk, disiplin içinde yetiştirilirdi. Kız ve erkek çocuklar mekteplere gönderilirdi. Yetim çocuklar devletin himayesine alınırdı. Gerek köyde gerekse şehirde yaşayan tüm ailelerde; gelenekler, inanışlar, düğün, bayram gibi belirli günler ve eğlenceler aynı şekilde yaşanırdı.</a:t>
            </a:r>
          </a:p>
          <a:p>
            <a:r>
              <a:rPr lang="tr-TR" dirty="0"/>
              <a:t>Osmanlı toplumunda bir aile, karı-koca ve çocuklardan olmak üzere genellikle dört ile yedi kişiden oluşuyordu. Özellikle kasaba ve şehirlerde zengin ortamlarda büyük aile tiplerine rastlanıyordu. </a:t>
            </a:r>
            <a:endParaRPr lang="tr-TR" dirty="0" smtClean="0"/>
          </a:p>
          <a:p>
            <a:r>
              <a:rPr lang="tr-TR" dirty="0" smtClean="0"/>
              <a:t>Türkler </a:t>
            </a:r>
            <a:r>
              <a:rPr lang="tr-TR" dirty="0"/>
              <a:t>dışında milletlerin aile yapıları, kendi dinleri ve gelenekleri ile özel hukukları çerçevesinde şekillendirilmiştir</a:t>
            </a:r>
            <a:r>
              <a:rPr lang="tr-TR" dirty="0" smtClean="0"/>
              <a:t>.</a:t>
            </a:r>
            <a:endParaRPr lang="tr-TR" sz="1400" b="1" dirty="0"/>
          </a:p>
        </p:txBody>
      </p:sp>
    </p:spTree>
    <p:extLst>
      <p:ext uri="{BB962C8B-B14F-4D97-AF65-F5344CB8AC3E}">
        <p14:creationId xmlns:p14="http://schemas.microsoft.com/office/powerpoint/2010/main" val="1355797004"/>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18</a:t>
            </a:fld>
            <a:endParaRPr lang="tr-TR"/>
          </a:p>
        </p:txBody>
      </p:sp>
      <p:sp>
        <p:nvSpPr>
          <p:cNvPr id="4" name="Dikdörtgen 3"/>
          <p:cNvSpPr/>
          <p:nvPr/>
        </p:nvSpPr>
        <p:spPr>
          <a:xfrm>
            <a:off x="179512" y="332656"/>
            <a:ext cx="8754921" cy="6186309"/>
          </a:xfrm>
          <a:prstGeom prst="rect">
            <a:avLst/>
          </a:prstGeom>
        </p:spPr>
        <p:txBody>
          <a:bodyPr wrap="square">
            <a:spAutoFit/>
          </a:bodyPr>
          <a:lstStyle/>
          <a:p>
            <a:r>
              <a:rPr lang="tr-TR" b="1" dirty="0"/>
              <a:t>B- OSMANLI TOPLUMUNDA SOSYAL HAREKETLİLİK</a:t>
            </a:r>
            <a:endParaRPr lang="tr-TR" dirty="0"/>
          </a:p>
          <a:p>
            <a:r>
              <a:rPr lang="tr-TR" b="1" dirty="0"/>
              <a:t> </a:t>
            </a:r>
            <a:endParaRPr lang="tr-TR" dirty="0"/>
          </a:p>
          <a:p>
            <a:pPr marL="361950" indent="-361950"/>
            <a:r>
              <a:rPr lang="tr-TR" b="1" dirty="0"/>
              <a:t>1. Yatay Hareketlilik</a:t>
            </a:r>
            <a:endParaRPr lang="tr-TR" dirty="0"/>
          </a:p>
          <a:p>
            <a:pPr marL="361950" indent="-361950"/>
            <a:r>
              <a:rPr lang="tr-TR" dirty="0"/>
              <a:t>Bir toplumda, coğrafi mekan üzerinde meydana gelen göç ve yeni yerlere yerleşim hareketine Yatay Hareketlilik denir. </a:t>
            </a:r>
            <a:endParaRPr lang="tr-TR" dirty="0" smtClean="0"/>
          </a:p>
          <a:p>
            <a:pPr marL="361950" indent="-361950"/>
            <a:r>
              <a:rPr lang="tr-TR" dirty="0" err="1" smtClean="0"/>
              <a:t>Ahîlik</a:t>
            </a:r>
            <a:r>
              <a:rPr lang="tr-TR" dirty="0" smtClean="0"/>
              <a:t> </a:t>
            </a:r>
            <a:r>
              <a:rPr lang="tr-TR" dirty="0"/>
              <a:t>kurumunun </a:t>
            </a:r>
            <a:r>
              <a:rPr lang="tr-TR" dirty="0" smtClean="0"/>
              <a:t>çabaları ve devletin </a:t>
            </a:r>
            <a:r>
              <a:rPr lang="tr-TR" dirty="0"/>
              <a:t>iskan siyaseti </a:t>
            </a:r>
            <a:r>
              <a:rPr lang="tr-TR" dirty="0" smtClean="0"/>
              <a:t>ile </a:t>
            </a:r>
            <a:r>
              <a:rPr lang="tr-TR" dirty="0"/>
              <a:t>fethedilen yerler meskun hale </a:t>
            </a:r>
            <a:r>
              <a:rPr lang="tr-TR" dirty="0" smtClean="0"/>
              <a:t>geldi. </a:t>
            </a:r>
            <a:r>
              <a:rPr lang="tr-TR" dirty="0"/>
              <a:t>Osmanlı Devleti’nin kuruluş yıllarındaki yatay hareketliliğin mimarı </a:t>
            </a:r>
            <a:r>
              <a:rPr lang="tr-TR" dirty="0" smtClean="0"/>
              <a:t>Türk dervişleri.</a:t>
            </a:r>
            <a:endParaRPr lang="tr-TR" dirty="0"/>
          </a:p>
          <a:p>
            <a:pPr marL="361950" indent="-361950"/>
            <a:r>
              <a:rPr lang="tr-TR" dirty="0"/>
              <a:t>Konargöçerlerin asıl işleri hayvancılıktı. Şehirlerin et, yağ, yoğurt, tereyağı ve peynir ihtiyaçlarının çoğunu bunlar </a:t>
            </a:r>
            <a:r>
              <a:rPr lang="tr-TR" dirty="0" smtClean="0"/>
              <a:t>karşılar. </a:t>
            </a:r>
            <a:r>
              <a:rPr lang="tr-TR" dirty="0"/>
              <a:t>Devlete ağıl vergisi öderlerdi. Kışları avcılık yapıyorlardı. Çok az olmakla birlikte tarımla da uğraşıyorlardı. </a:t>
            </a:r>
            <a:endParaRPr lang="tr-TR" dirty="0" smtClean="0"/>
          </a:p>
          <a:p>
            <a:pPr marL="361950" indent="-361950"/>
            <a:r>
              <a:rPr lang="tr-TR" dirty="0" smtClean="0"/>
              <a:t>Ayrıca </a:t>
            </a:r>
            <a:r>
              <a:rPr lang="tr-TR" dirty="0"/>
              <a:t>aşiretlerden, </a:t>
            </a:r>
            <a:r>
              <a:rPr lang="tr-TR" dirty="0" smtClean="0"/>
              <a:t>güvenlik amacıyla yararlanılırdı</a:t>
            </a:r>
            <a:r>
              <a:rPr lang="tr-TR" dirty="0"/>
              <a:t>.</a:t>
            </a:r>
          </a:p>
          <a:p>
            <a:pPr marL="361950" indent="-361950"/>
            <a:r>
              <a:rPr lang="tr-TR" dirty="0" smtClean="0"/>
              <a:t>Göçebeleri </a:t>
            </a:r>
            <a:r>
              <a:rPr lang="tr-TR" dirty="0"/>
              <a:t>toprağa </a:t>
            </a:r>
            <a:r>
              <a:rPr lang="tr-TR" dirty="0" smtClean="0"/>
              <a:t>yerleştirme gayretleri. </a:t>
            </a:r>
            <a:r>
              <a:rPr lang="tr-TR" dirty="0"/>
              <a:t>Rumeli’de fethedilen </a:t>
            </a:r>
            <a:r>
              <a:rPr lang="tr-TR" dirty="0" smtClean="0"/>
              <a:t>yerler. Türkleştirme. Toprağa </a:t>
            </a:r>
            <a:r>
              <a:rPr lang="tr-TR" dirty="0"/>
              <a:t>yerleşme konusunda </a:t>
            </a:r>
            <a:r>
              <a:rPr lang="tr-TR" dirty="0" smtClean="0"/>
              <a:t>direnişler. </a:t>
            </a:r>
            <a:endParaRPr lang="tr-TR" dirty="0"/>
          </a:p>
          <a:p>
            <a:pPr marL="361950" indent="-361950"/>
            <a:r>
              <a:rPr lang="tr-TR" dirty="0" smtClean="0"/>
              <a:t>Devlet toprağı </a:t>
            </a:r>
            <a:r>
              <a:rPr lang="tr-TR" dirty="0"/>
              <a:t>terk eden köylüden tazminat olarak </a:t>
            </a:r>
            <a:r>
              <a:rPr lang="tr-TR" dirty="0" err="1"/>
              <a:t>çiftbozan</a:t>
            </a:r>
            <a:r>
              <a:rPr lang="tr-TR" dirty="0"/>
              <a:t> vergisi almıştır. </a:t>
            </a:r>
            <a:endParaRPr lang="tr-TR" dirty="0" smtClean="0"/>
          </a:p>
          <a:p>
            <a:pPr marL="361950" indent="-361950"/>
            <a:r>
              <a:rPr lang="tr-TR" dirty="0" smtClean="0"/>
              <a:t>Yolculuk </a:t>
            </a:r>
            <a:r>
              <a:rPr lang="tr-TR" dirty="0"/>
              <a:t>ve ticaret için tehlikeli sayılabilecek yerlere, ormanlık ve bataklık alanlara zaviyeler kurdurulmuştur. </a:t>
            </a:r>
            <a:endParaRPr lang="tr-TR" dirty="0" smtClean="0"/>
          </a:p>
          <a:p>
            <a:pPr marL="361950" indent="-361950"/>
            <a:r>
              <a:rPr lang="tr-TR" dirty="0" smtClean="0"/>
              <a:t>Bu </a:t>
            </a:r>
            <a:r>
              <a:rPr lang="tr-TR" dirty="0"/>
              <a:t>tedbirlere rağmen, XVI. yüzyılın sonlarında dünya ekonomisinde meydana gelen değişmeler ve bu değişmelerin Osmanlı ekonomisini sarsması sosyal buhranlara yol açmış, Anadolu ve Rumeli'de binlerce köy boşalmış ve harap olmuştur. </a:t>
            </a:r>
            <a:endParaRPr lang="tr-TR" dirty="0" smtClean="0"/>
          </a:p>
          <a:p>
            <a:pPr marL="361950" indent="-361950"/>
            <a:r>
              <a:rPr lang="tr-TR" dirty="0" smtClean="0"/>
              <a:t>Tımar </a:t>
            </a:r>
            <a:r>
              <a:rPr lang="tr-TR" dirty="0"/>
              <a:t>sisteminin bozulması çeşitli sosyal olaylara sebep olmuştur. </a:t>
            </a:r>
            <a:endParaRPr lang="tr-TR" dirty="0" smtClean="0"/>
          </a:p>
          <a:p>
            <a:pPr marL="361950" indent="-361950"/>
            <a:r>
              <a:rPr lang="tr-TR" dirty="0" smtClean="0"/>
              <a:t>Osmanlı Devleti’nin toprak </a:t>
            </a:r>
            <a:r>
              <a:rPr lang="tr-TR" dirty="0"/>
              <a:t>kaybetmesi ile </a:t>
            </a:r>
            <a:r>
              <a:rPr lang="tr-TR" dirty="0" smtClean="0"/>
              <a:t>başlayan meseleler.</a:t>
            </a:r>
            <a:r>
              <a:rPr lang="tr-TR" dirty="0"/>
              <a:t> </a:t>
            </a:r>
          </a:p>
        </p:txBody>
      </p:sp>
    </p:spTree>
    <p:extLst>
      <p:ext uri="{BB962C8B-B14F-4D97-AF65-F5344CB8AC3E}">
        <p14:creationId xmlns:p14="http://schemas.microsoft.com/office/powerpoint/2010/main" val="365182903"/>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19</a:t>
            </a:fld>
            <a:endParaRPr lang="tr-TR"/>
          </a:p>
        </p:txBody>
      </p:sp>
      <p:sp>
        <p:nvSpPr>
          <p:cNvPr id="4" name="Dikdörtgen 3"/>
          <p:cNvSpPr/>
          <p:nvPr/>
        </p:nvSpPr>
        <p:spPr>
          <a:xfrm>
            <a:off x="233782" y="188640"/>
            <a:ext cx="8802714" cy="6247864"/>
          </a:xfrm>
          <a:prstGeom prst="rect">
            <a:avLst/>
          </a:prstGeom>
        </p:spPr>
        <p:txBody>
          <a:bodyPr wrap="square">
            <a:spAutoFit/>
          </a:bodyPr>
          <a:lstStyle/>
          <a:p>
            <a:r>
              <a:rPr lang="tr-TR" sz="2000" b="1" dirty="0"/>
              <a:t>2. Dikey Hareketlilik</a:t>
            </a:r>
            <a:endParaRPr lang="tr-TR" sz="2000" dirty="0"/>
          </a:p>
          <a:p>
            <a:pPr marL="361950" indent="-361950"/>
            <a:r>
              <a:rPr lang="tr-TR" sz="2000" dirty="0"/>
              <a:t>Dikey hareketlilik toplumda </a:t>
            </a:r>
            <a:r>
              <a:rPr lang="tr-TR" sz="2000" dirty="0" smtClean="0"/>
              <a:t>sınıflar </a:t>
            </a:r>
            <a:r>
              <a:rPr lang="tr-TR" sz="2000" dirty="0"/>
              <a:t>arası geçişi ifade eder. </a:t>
            </a:r>
            <a:r>
              <a:rPr lang="tr-TR" sz="2000" dirty="0" smtClean="0"/>
              <a:t>Türk </a:t>
            </a:r>
            <a:r>
              <a:rPr lang="tr-TR" sz="2000" dirty="0"/>
              <a:t>toplumlarında hiçbir zaman doğuştan gelen bir </a:t>
            </a:r>
            <a:r>
              <a:rPr lang="tr-TR" sz="2000" dirty="0" smtClean="0"/>
              <a:t>sınıf </a:t>
            </a:r>
            <a:r>
              <a:rPr lang="tr-TR" sz="2000" dirty="0"/>
              <a:t>sistemi görülmemiştir. </a:t>
            </a:r>
            <a:endParaRPr lang="tr-TR" sz="2000" dirty="0" smtClean="0"/>
          </a:p>
          <a:p>
            <a:pPr marL="361950" indent="-361950"/>
            <a:r>
              <a:rPr lang="tr-TR" sz="2000" dirty="0" smtClean="0"/>
              <a:t>Osmanlı </a:t>
            </a:r>
            <a:r>
              <a:rPr lang="tr-TR" sz="2000" dirty="0"/>
              <a:t>toplumunda, yönetenler ile yönetilenler ya da değişik zümreler arasında aşılmaz engeller yoktu. </a:t>
            </a:r>
            <a:endParaRPr lang="tr-TR" sz="2000" dirty="0" smtClean="0"/>
          </a:p>
          <a:p>
            <a:pPr marL="361950" indent="-361950"/>
            <a:r>
              <a:rPr lang="tr-TR" sz="2000" dirty="0" err="1" smtClean="0"/>
              <a:t>Raiyyet</a:t>
            </a:r>
            <a:r>
              <a:rPr lang="tr-TR" sz="2000" dirty="0" smtClean="0"/>
              <a:t> </a:t>
            </a:r>
            <a:r>
              <a:rPr lang="tr-TR" sz="2000" dirty="0"/>
              <a:t>statüsünden, askerlik statüsüne geçmenin ya da bulunduğu mevkiden daha üst kademelere yükselmenin </a:t>
            </a:r>
            <a:r>
              <a:rPr lang="tr-TR" sz="2000" dirty="0" smtClean="0"/>
              <a:t>şartları: </a:t>
            </a:r>
            <a:r>
              <a:rPr lang="tr-TR" sz="2000" dirty="0"/>
              <a:t>padişaha bağlı olarak devlete hizmet etmek, Müslüman </a:t>
            </a:r>
            <a:r>
              <a:rPr lang="tr-TR" sz="2000" dirty="0" smtClean="0"/>
              <a:t>olmak ve </a:t>
            </a:r>
            <a:r>
              <a:rPr lang="tr-TR" sz="2000" dirty="0"/>
              <a:t>gerçek anlamda yaşamak, Türkçe bilmek ve Türk töresine sahip çıkmaktı. </a:t>
            </a:r>
            <a:endParaRPr lang="tr-TR" sz="2000" dirty="0" smtClean="0"/>
          </a:p>
          <a:p>
            <a:pPr marL="361950" indent="-361950"/>
            <a:r>
              <a:rPr lang="tr-TR" sz="2000" dirty="0" smtClean="0"/>
              <a:t>Devlet </a:t>
            </a:r>
            <a:r>
              <a:rPr lang="tr-TR" sz="2000" dirty="0"/>
              <a:t>kabiliyetli ve bilgili insanlara fırsat tanıyordu. </a:t>
            </a:r>
            <a:r>
              <a:rPr lang="tr-TR" sz="2000" dirty="0" smtClean="0"/>
              <a:t>Devşirmeler </a:t>
            </a:r>
            <a:r>
              <a:rPr lang="tr-TR" sz="2000" dirty="0"/>
              <a:t>Acemi Oğlanlar Ocağı ve Enderun Mektebinde eğitim görmek yoluyla en üst makamlara kadar çıkabilirlerdi. </a:t>
            </a:r>
            <a:endParaRPr lang="tr-TR" sz="2000" dirty="0" smtClean="0"/>
          </a:p>
          <a:p>
            <a:pPr marL="361950" indent="-361950"/>
            <a:r>
              <a:rPr lang="tr-TR" sz="2000" dirty="0" smtClean="0"/>
              <a:t>Medrese </a:t>
            </a:r>
            <a:r>
              <a:rPr lang="tr-TR" sz="2000" dirty="0"/>
              <a:t>sistemi içinde eğitim-öğretim görenler </a:t>
            </a:r>
            <a:r>
              <a:rPr lang="tr-TR" sz="2000" dirty="0" smtClean="0"/>
              <a:t>bürokraside </a:t>
            </a:r>
            <a:r>
              <a:rPr lang="tr-TR" sz="2000" dirty="0"/>
              <a:t>en üst seviyeye kadar çıkabilirlerdi. </a:t>
            </a:r>
            <a:r>
              <a:rPr lang="tr-TR" sz="2000" dirty="0" smtClean="0"/>
              <a:t>Askerî </a:t>
            </a:r>
            <a:r>
              <a:rPr lang="tr-TR" sz="2000" dirty="0"/>
              <a:t>sınıf içinde yer değiştirmek de mümkündü. </a:t>
            </a:r>
          </a:p>
          <a:p>
            <a:pPr marL="361950" indent="-361950"/>
            <a:r>
              <a:rPr lang="tr-TR" sz="2000" dirty="0"/>
              <a:t>Seferlerde başarı göstererek tımar sahibi olmak, ya da </a:t>
            </a:r>
            <a:r>
              <a:rPr lang="tr-TR" sz="2000" dirty="0" err="1"/>
              <a:t>kalemiye</a:t>
            </a:r>
            <a:r>
              <a:rPr lang="tr-TR" sz="2000" dirty="0"/>
              <a:t> sınıfının çalıştığı bir büroya kâtip olarak girmek de yükselmenin ilk basamaklarındandı.</a:t>
            </a:r>
          </a:p>
          <a:p>
            <a:pPr marL="361950" indent="-361950"/>
            <a:r>
              <a:rPr lang="tr-TR" sz="2000" dirty="0" smtClean="0"/>
              <a:t>Padişah </a:t>
            </a:r>
            <a:r>
              <a:rPr lang="tr-TR" sz="2000" dirty="0"/>
              <a:t>tahta geçince, annesi </a:t>
            </a:r>
            <a:r>
              <a:rPr lang="tr-TR" sz="2000" dirty="0" smtClean="0"/>
              <a:t>resmen </a:t>
            </a:r>
            <a:r>
              <a:rPr lang="tr-TR" sz="2000" dirty="0"/>
              <a:t>Valide Sultan ilan </a:t>
            </a:r>
            <a:r>
              <a:rPr lang="tr-TR" sz="2000" dirty="0" smtClean="0"/>
              <a:t>edilir. </a:t>
            </a:r>
            <a:endParaRPr lang="tr-TR" sz="2000" dirty="0"/>
          </a:p>
          <a:p>
            <a:pPr marL="361950" indent="-361950"/>
            <a:r>
              <a:rPr lang="tr-TR" sz="2000" dirty="0"/>
              <a:t>Padişah çocuklarının yetişmesine çok önem verilirdi. </a:t>
            </a:r>
            <a:r>
              <a:rPr lang="tr-TR" sz="2000" dirty="0" smtClean="0"/>
              <a:t>Bu </a:t>
            </a:r>
            <a:r>
              <a:rPr lang="tr-TR" sz="2000" dirty="0"/>
              <a:t>çocuklara okuma-yazma, Kur’an, Arapça, Farsça, Türkçe, matematik, tarih, coğrafya okutulurdu. Tanzimat’tan sonra batı müziği ve Fransızca öğrenmeye başlamışlardır.</a:t>
            </a:r>
          </a:p>
        </p:txBody>
      </p:sp>
    </p:spTree>
    <p:extLst>
      <p:ext uri="{BB962C8B-B14F-4D97-AF65-F5344CB8AC3E}">
        <p14:creationId xmlns:p14="http://schemas.microsoft.com/office/powerpoint/2010/main" val="2600627755"/>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69320" y="395185"/>
            <a:ext cx="8496944" cy="8586966"/>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lang="tr-TR" b="1" dirty="0" smtClean="0">
                <a:solidFill>
                  <a:srgbClr val="000000"/>
                </a:solidFill>
                <a:ea typeface="Calibri" pitchFamily="34" charset="0"/>
                <a:cs typeface="Aharoni" pitchFamily="2" charset="-79"/>
              </a:rPr>
              <a:t>TAKDİM PLANI</a:t>
            </a:r>
          </a:p>
          <a:p>
            <a:pPr marL="228600" marR="0" lvl="0" indent="-228600" algn="just" defTabSz="914400" rtl="0" eaLnBrk="1" fontAlgn="base" latinLnBrk="0" hangingPunct="1">
              <a:lnSpc>
                <a:spcPct val="100000"/>
              </a:lnSpc>
              <a:spcBef>
                <a:spcPct val="0"/>
              </a:spcBef>
              <a:spcAft>
                <a:spcPct val="0"/>
              </a:spcAft>
              <a:buClrTx/>
              <a:buSzTx/>
              <a:tabLst/>
            </a:pPr>
            <a:endParaRPr kumimoji="0" lang="tr-TR" b="1" i="0" u="none" strike="noStrike" cap="none" normalizeH="0" baseline="0" dirty="0" smtClean="0">
              <a:ln>
                <a:noFill/>
              </a:ln>
              <a:solidFill>
                <a:srgbClr val="000000"/>
              </a:solidFill>
              <a:effectLst/>
              <a:ea typeface="Calibri" pitchFamily="34" charset="0"/>
              <a:cs typeface="Aharoni" pitchFamily="2" charset="-79"/>
            </a:endParaRPr>
          </a:p>
          <a:p>
            <a:pPr marL="228600" marR="0" lvl="0" indent="-228600" algn="just" defTabSz="914400" rtl="0" eaLnBrk="1" fontAlgn="base" latinLnBrk="0" hangingPunct="1">
              <a:lnSpc>
                <a:spcPct val="100000"/>
              </a:lnSpc>
              <a:spcBef>
                <a:spcPct val="0"/>
              </a:spcBef>
              <a:spcAft>
                <a:spcPct val="0"/>
              </a:spcAft>
              <a:buClrTx/>
              <a:buSzTx/>
              <a:tabLst/>
            </a:pPr>
            <a:r>
              <a:rPr kumimoji="0" lang="tr-TR" b="1" i="0" u="none" strike="noStrike" cap="none" normalizeH="0" baseline="0" dirty="0" smtClean="0">
                <a:ln>
                  <a:noFill/>
                </a:ln>
                <a:solidFill>
                  <a:srgbClr val="000000"/>
                </a:solidFill>
                <a:effectLst/>
                <a:ea typeface="Calibri" pitchFamily="34" charset="0"/>
                <a:cs typeface="Aharoni" pitchFamily="2" charset="-79"/>
              </a:rPr>
              <a:t>A- OSMANLI </a:t>
            </a:r>
            <a:r>
              <a:rPr kumimoji="0" lang="tr-TR" b="1" i="0" u="none" strike="noStrike" cap="none" normalizeH="0" dirty="0" smtClean="0">
                <a:ln>
                  <a:noFill/>
                </a:ln>
                <a:solidFill>
                  <a:srgbClr val="000000"/>
                </a:solidFill>
                <a:effectLst/>
                <a:ea typeface="Calibri" pitchFamily="34" charset="0"/>
                <a:cs typeface="Aharoni" pitchFamily="2" charset="-79"/>
              </a:rPr>
              <a:t> DEVLETİ’NDE </a:t>
            </a:r>
            <a:r>
              <a:rPr kumimoji="0" lang="tr-TR" b="1" i="0" u="none" strike="noStrike" cap="none" normalizeH="0" baseline="0" dirty="0" smtClean="0">
                <a:ln>
                  <a:noFill/>
                </a:ln>
                <a:solidFill>
                  <a:srgbClr val="000000"/>
                </a:solidFill>
                <a:effectLst/>
                <a:ea typeface="Calibri" pitchFamily="34" charset="0"/>
                <a:cs typeface="Aharoni" pitchFamily="2" charset="-79"/>
              </a:rPr>
              <a:t>TOPLUM YAPISI</a:t>
            </a:r>
          </a:p>
          <a:p>
            <a:pPr marL="228600" marR="0" lvl="0" indent="-228600" algn="just" defTabSz="914400" rtl="0" eaLnBrk="1" fontAlgn="base" latinLnBrk="0" hangingPunct="1">
              <a:lnSpc>
                <a:spcPct val="100000"/>
              </a:lnSpc>
              <a:spcBef>
                <a:spcPct val="0"/>
              </a:spcBef>
              <a:spcAft>
                <a:spcPct val="0"/>
              </a:spcAft>
              <a:buClrTx/>
              <a:buSzTx/>
              <a:tabLst/>
            </a:pPr>
            <a:r>
              <a:rPr kumimoji="0" lang="tr-TR" b="1" i="0" u="none" strike="noStrike" cap="none" normalizeH="0" baseline="0" dirty="0" smtClean="0">
                <a:ln>
                  <a:noFill/>
                </a:ln>
                <a:solidFill>
                  <a:srgbClr val="000000"/>
                </a:solidFill>
                <a:effectLst/>
                <a:ea typeface="Calibri" pitchFamily="34" charset="0"/>
                <a:cs typeface="Aharoni" pitchFamily="2" charset="-79"/>
              </a:rPr>
              <a:t>1. Devletin Resmî Tasnifine Göre Osmanlı Toplumu</a:t>
            </a:r>
          </a:p>
          <a:p>
            <a:pPr marL="342900" indent="-342900" algn="just" fontAlgn="base">
              <a:spcBef>
                <a:spcPct val="0"/>
              </a:spcBef>
              <a:spcAft>
                <a:spcPct val="0"/>
              </a:spcAft>
            </a:pPr>
            <a:r>
              <a:rPr lang="tr-TR" b="1" dirty="0" smtClean="0"/>
              <a:t>a) Yönetenler (Askerî Sınıf)</a:t>
            </a:r>
            <a:endParaRPr lang="tr-TR" dirty="0" smtClean="0"/>
          </a:p>
          <a:p>
            <a:pPr marL="342900" lvl="0" indent="15875" algn="just" fontAlgn="base">
              <a:spcBef>
                <a:spcPct val="0"/>
              </a:spcBef>
              <a:spcAft>
                <a:spcPct val="0"/>
              </a:spcAft>
            </a:pPr>
            <a:r>
              <a:rPr lang="tr-TR" b="1" dirty="0" smtClean="0"/>
              <a:t>Seyfiye</a:t>
            </a:r>
          </a:p>
          <a:p>
            <a:pPr marL="342900" lvl="0" indent="15875" algn="just" fontAlgn="base">
              <a:spcBef>
                <a:spcPct val="0"/>
              </a:spcBef>
              <a:spcAft>
                <a:spcPct val="0"/>
              </a:spcAft>
            </a:pPr>
            <a:r>
              <a:rPr lang="tr-TR" b="1" dirty="0" smtClean="0"/>
              <a:t>İlmiye</a:t>
            </a:r>
          </a:p>
          <a:p>
            <a:pPr marL="342900" lvl="0" indent="15875" algn="just" fontAlgn="base">
              <a:spcBef>
                <a:spcPct val="0"/>
              </a:spcBef>
              <a:spcAft>
                <a:spcPct val="0"/>
              </a:spcAft>
            </a:pPr>
            <a:r>
              <a:rPr lang="tr-TR" b="1" dirty="0" smtClean="0"/>
              <a:t>Kalemiye</a:t>
            </a:r>
          </a:p>
          <a:p>
            <a:pPr marL="342900" lvl="0" indent="-342900" algn="just" fontAlgn="base">
              <a:spcBef>
                <a:spcPct val="0"/>
              </a:spcBef>
              <a:spcAft>
                <a:spcPct val="0"/>
              </a:spcAft>
            </a:pPr>
            <a:r>
              <a:rPr lang="tr-TR" b="1" dirty="0" smtClean="0"/>
              <a:t>b) Yönetilenler (</a:t>
            </a:r>
            <a:r>
              <a:rPr lang="tr-TR" b="1" dirty="0" err="1" smtClean="0"/>
              <a:t>Reâyâ</a:t>
            </a:r>
            <a:r>
              <a:rPr lang="tr-TR" b="1" dirty="0" smtClean="0"/>
              <a:t>)</a:t>
            </a:r>
          </a:p>
          <a:p>
            <a:r>
              <a:rPr lang="tr-TR" b="1" dirty="0" smtClean="0"/>
              <a:t>2</a:t>
            </a:r>
            <a:r>
              <a:rPr lang="tr-TR" b="1" dirty="0"/>
              <a:t>. Yerleşim Durumuna Göre Osmanlı Toplumu</a:t>
            </a:r>
            <a:endParaRPr lang="tr-TR" dirty="0"/>
          </a:p>
          <a:p>
            <a:r>
              <a:rPr lang="tr-TR" b="1" dirty="0"/>
              <a:t> </a:t>
            </a:r>
            <a:r>
              <a:rPr lang="tr-TR" b="1" dirty="0" smtClean="0"/>
              <a:t>a</a:t>
            </a:r>
            <a:r>
              <a:rPr lang="tr-TR" b="1" dirty="0"/>
              <a:t>) Şehirliler</a:t>
            </a:r>
            <a:endParaRPr lang="tr-TR" dirty="0"/>
          </a:p>
          <a:p>
            <a:pPr marL="342900" lvl="0" indent="15875" algn="just" fontAlgn="base">
              <a:spcBef>
                <a:spcPct val="0"/>
              </a:spcBef>
              <a:spcAft>
                <a:spcPct val="0"/>
              </a:spcAft>
            </a:pPr>
            <a:r>
              <a:rPr lang="tr-TR" b="1" dirty="0" smtClean="0"/>
              <a:t>Askerîler</a:t>
            </a:r>
          </a:p>
          <a:p>
            <a:pPr marL="342900" lvl="0" indent="15875" algn="just" fontAlgn="base">
              <a:spcBef>
                <a:spcPct val="0"/>
              </a:spcBef>
              <a:spcAft>
                <a:spcPct val="0"/>
              </a:spcAft>
            </a:pPr>
            <a:r>
              <a:rPr lang="tr-TR" b="1" dirty="0" smtClean="0"/>
              <a:t>Tacirler</a:t>
            </a:r>
          </a:p>
          <a:p>
            <a:pPr marL="342900" lvl="0" indent="15875" algn="just" fontAlgn="base">
              <a:spcBef>
                <a:spcPct val="0"/>
              </a:spcBef>
              <a:spcAft>
                <a:spcPct val="0"/>
              </a:spcAft>
            </a:pPr>
            <a:r>
              <a:rPr lang="tr-TR" b="1" dirty="0" smtClean="0"/>
              <a:t>Esnaf</a:t>
            </a:r>
          </a:p>
          <a:p>
            <a:pPr marL="342900" lvl="0" indent="15875" algn="just" fontAlgn="base">
              <a:spcBef>
                <a:spcPct val="0"/>
              </a:spcBef>
              <a:spcAft>
                <a:spcPct val="0"/>
              </a:spcAft>
            </a:pPr>
            <a:r>
              <a:rPr lang="tr-TR" b="1" dirty="0"/>
              <a:t>Diğer </a:t>
            </a:r>
            <a:r>
              <a:rPr lang="tr-TR" b="1" dirty="0" smtClean="0"/>
              <a:t>Gruplar</a:t>
            </a:r>
          </a:p>
          <a:p>
            <a:pPr marL="342900" indent="-342900" algn="just" fontAlgn="base">
              <a:spcBef>
                <a:spcPct val="0"/>
              </a:spcBef>
              <a:spcAft>
                <a:spcPct val="0"/>
              </a:spcAft>
            </a:pPr>
            <a:r>
              <a:rPr lang="tr-TR" b="1" dirty="0" smtClean="0"/>
              <a:t>b) </a:t>
            </a:r>
            <a:r>
              <a:rPr lang="tr-TR" b="1" dirty="0"/>
              <a:t>Köylüler</a:t>
            </a:r>
            <a:endParaRPr lang="tr-TR" dirty="0"/>
          </a:p>
          <a:p>
            <a:pPr marL="342900" lvl="0" indent="-342900" algn="just" fontAlgn="base">
              <a:spcBef>
                <a:spcPct val="0"/>
              </a:spcBef>
              <a:spcAft>
                <a:spcPct val="0"/>
              </a:spcAft>
            </a:pPr>
            <a:r>
              <a:rPr lang="tr-TR" b="1" dirty="0"/>
              <a:t>c) Göçebeler (Konargöçerler</a:t>
            </a:r>
            <a:r>
              <a:rPr lang="tr-TR" b="1" dirty="0" smtClean="0"/>
              <a:t>)</a:t>
            </a:r>
          </a:p>
          <a:p>
            <a:pPr marL="342900" indent="-342900" algn="just" fontAlgn="base">
              <a:spcBef>
                <a:spcPct val="0"/>
              </a:spcBef>
              <a:spcAft>
                <a:spcPct val="0"/>
              </a:spcAft>
            </a:pPr>
            <a:r>
              <a:rPr lang="tr-TR" b="1" dirty="0"/>
              <a:t>3. Osmanlı Toplumunda </a:t>
            </a:r>
            <a:r>
              <a:rPr lang="tr-TR" b="1" dirty="0" smtClean="0"/>
              <a:t>Aile</a:t>
            </a:r>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smtClean="0"/>
          </a:p>
          <a:p>
            <a:r>
              <a:rPr lang="tr-TR" b="1" dirty="0" smtClean="0"/>
              <a:t>B- </a:t>
            </a:r>
            <a:r>
              <a:rPr lang="tr-TR" b="1" dirty="0"/>
              <a:t>OSMANLI TOPLUMUNDA SOSYAL HAREKETLİLİK</a:t>
            </a:r>
            <a:endParaRPr lang="tr-TR" dirty="0"/>
          </a:p>
          <a:p>
            <a:r>
              <a:rPr lang="tr-TR" b="1" dirty="0"/>
              <a:t> </a:t>
            </a:r>
            <a:r>
              <a:rPr lang="tr-TR" b="1" dirty="0" smtClean="0"/>
              <a:t>1</a:t>
            </a:r>
            <a:r>
              <a:rPr lang="tr-TR" b="1" dirty="0"/>
              <a:t>. Yatay Hareketlilik</a:t>
            </a:r>
            <a:endParaRPr lang="tr-TR" dirty="0"/>
          </a:p>
          <a:p>
            <a:pPr marL="342900" indent="-342900" algn="just" fontAlgn="base">
              <a:spcBef>
                <a:spcPct val="0"/>
              </a:spcBef>
              <a:spcAft>
                <a:spcPct val="0"/>
              </a:spcAft>
            </a:pPr>
            <a:r>
              <a:rPr lang="tr-TR" b="1" dirty="0"/>
              <a:t>2. Dikey Hareketlilik</a:t>
            </a:r>
            <a:endParaRPr lang="tr-TR" dirty="0"/>
          </a:p>
          <a:p>
            <a:endParaRPr lang="tr-TR" b="1" dirty="0" smtClean="0"/>
          </a:p>
          <a:p>
            <a:r>
              <a:rPr lang="tr-TR" b="1" dirty="0" smtClean="0"/>
              <a:t>C- </a:t>
            </a:r>
            <a:r>
              <a:rPr lang="tr-TR" b="1" dirty="0"/>
              <a:t>GÜNLÜK HAYAT</a:t>
            </a:r>
            <a:endParaRPr lang="tr-TR" dirty="0"/>
          </a:p>
          <a:p>
            <a:pPr marL="342900" indent="-342900"/>
            <a:r>
              <a:rPr lang="tr-TR" b="1" dirty="0" smtClean="0"/>
              <a:t>1.Sarayda</a:t>
            </a:r>
          </a:p>
          <a:p>
            <a:pPr marL="342900" indent="-342900"/>
            <a:r>
              <a:rPr lang="tr-TR" b="1" dirty="0" smtClean="0"/>
              <a:t>2</a:t>
            </a:r>
            <a:r>
              <a:rPr lang="tr-TR" b="1" dirty="0"/>
              <a:t>. </a:t>
            </a:r>
            <a:r>
              <a:rPr lang="tr-TR" b="1" dirty="0" smtClean="0"/>
              <a:t>Şehirde</a:t>
            </a:r>
          </a:p>
          <a:p>
            <a:pPr marL="342900" indent="-342900"/>
            <a:r>
              <a:rPr lang="tr-TR" b="1" dirty="0"/>
              <a:t>3. Köyde</a:t>
            </a:r>
            <a:endParaRPr lang="tr-TR" dirty="0"/>
          </a:p>
          <a:p>
            <a:pPr marL="342900" indent="-342900"/>
            <a:r>
              <a:rPr lang="tr-TR" b="1" dirty="0"/>
              <a:t>4. Göçebelerde</a:t>
            </a:r>
            <a:endParaRPr lang="tr-TR" dirty="0"/>
          </a:p>
          <a:p>
            <a:pPr marL="342900" indent="-342900"/>
            <a:endParaRPr lang="tr-TR" b="1" dirty="0" smtClean="0"/>
          </a:p>
          <a:p>
            <a:pPr marL="342900" indent="-342900"/>
            <a:r>
              <a:rPr lang="tr-TR" b="1" dirty="0" smtClean="0"/>
              <a:t>Ç- </a:t>
            </a:r>
            <a:r>
              <a:rPr lang="tr-TR" b="1" dirty="0"/>
              <a:t>OSMANLI TOPLUM YAPISINDA MEYDANA GELEN DEĞİŞMELER</a:t>
            </a:r>
            <a:endParaRPr lang="tr-TR" dirty="0"/>
          </a:p>
          <a:p>
            <a:r>
              <a:rPr lang="tr-TR" b="1" dirty="0"/>
              <a:t>1. XVIII. Yüzyıl</a:t>
            </a:r>
            <a:endParaRPr lang="tr-TR" dirty="0"/>
          </a:p>
          <a:p>
            <a:r>
              <a:rPr lang="tr-TR" b="1" dirty="0"/>
              <a:t>a) Yönetim Kadrolarında Kimlik Değişimi</a:t>
            </a:r>
            <a:endParaRPr lang="tr-TR" dirty="0"/>
          </a:p>
          <a:p>
            <a:pPr marL="342900" indent="-342900"/>
            <a:r>
              <a:rPr lang="tr-TR" b="1" dirty="0"/>
              <a:t>b) Âyan ve Eşraf</a:t>
            </a:r>
            <a:endParaRPr lang="tr-TR" dirty="0"/>
          </a:p>
          <a:p>
            <a:pPr marL="342900" indent="-342900"/>
            <a:r>
              <a:rPr lang="tr-TR" b="1" dirty="0"/>
              <a:t>c) İskân Faaliyetleri</a:t>
            </a:r>
            <a:endParaRPr lang="tr-TR" dirty="0"/>
          </a:p>
          <a:p>
            <a:r>
              <a:rPr lang="tr-TR" b="1" dirty="0"/>
              <a:t>2. Tanzimat ve Sonrası</a:t>
            </a:r>
            <a:endParaRPr lang="tr-TR" dirty="0"/>
          </a:p>
          <a:p>
            <a:r>
              <a:rPr lang="tr-TR" b="1" dirty="0"/>
              <a:t>a) Yeni Bürokratlar</a:t>
            </a:r>
            <a:endParaRPr lang="tr-TR" dirty="0"/>
          </a:p>
          <a:p>
            <a:pPr marL="342900" indent="-342900"/>
            <a:r>
              <a:rPr lang="tr-TR" b="1" dirty="0"/>
              <a:t>b) Nüfus Hareketleri ve Yeni Yapılanmalar</a:t>
            </a:r>
            <a:endParaRPr lang="tr-TR" dirty="0"/>
          </a:p>
          <a:p>
            <a:pPr marL="342900" indent="-342900"/>
            <a:r>
              <a:rPr lang="tr-TR" b="1" dirty="0"/>
              <a:t>c) Yeni Hayat </a:t>
            </a:r>
            <a:r>
              <a:rPr lang="tr-TR" b="1" dirty="0" smtClean="0"/>
              <a:t>Tarzı</a:t>
            </a:r>
            <a:endParaRPr kumimoji="0" lang="tr-TR" b="0" i="0" u="none" strike="noStrike" cap="none" normalizeH="0" baseline="0" dirty="0" smtClean="0">
              <a:ln>
                <a:noFill/>
              </a:ln>
              <a:solidFill>
                <a:schemeClr val="tx1"/>
              </a:solidFill>
              <a:effectLst/>
              <a:cs typeface="Arial" pitchFamily="34" charset="0"/>
            </a:endParaRPr>
          </a:p>
        </p:txBody>
      </p:sp>
      <p:sp>
        <p:nvSpPr>
          <p:cNvPr id="7" name="6 Altbilgi Yer Tutucusu"/>
          <p:cNvSpPr>
            <a:spLocks noGrp="1"/>
          </p:cNvSpPr>
          <p:nvPr>
            <p:ph type="ftr" sz="quarter" idx="11"/>
          </p:nvPr>
        </p:nvSpPr>
        <p:spPr/>
        <p:txBody>
          <a:bodyPr/>
          <a:lstStyle/>
          <a:p>
            <a:r>
              <a:rPr lang="tr-TR" smtClean="0"/>
              <a:t>Turgut Göksu</a:t>
            </a:r>
            <a:endParaRPr lang="tr-TR"/>
          </a:p>
        </p:txBody>
      </p:sp>
      <p:sp>
        <p:nvSpPr>
          <p:cNvPr id="6" name="5 Slayt Numarası Yer Tutucusu"/>
          <p:cNvSpPr>
            <a:spLocks noGrp="1"/>
          </p:cNvSpPr>
          <p:nvPr>
            <p:ph type="sldNum" sz="quarter" idx="12"/>
          </p:nvPr>
        </p:nvSpPr>
        <p:spPr/>
        <p:txBody>
          <a:bodyPr/>
          <a:lstStyle/>
          <a:p>
            <a:fld id="{6229E186-1B67-40CA-8160-A20539755317}" type="slidenum">
              <a:rPr lang="tr-TR" smtClean="0"/>
              <a:t>2</a:t>
            </a:fld>
            <a:endParaRPr lang="tr-T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20</a:t>
            </a:fld>
            <a:endParaRPr lang="tr-TR"/>
          </a:p>
        </p:txBody>
      </p:sp>
      <p:sp>
        <p:nvSpPr>
          <p:cNvPr id="4" name="Dikdörtgen 3"/>
          <p:cNvSpPr/>
          <p:nvPr/>
        </p:nvSpPr>
        <p:spPr>
          <a:xfrm>
            <a:off x="220430" y="260648"/>
            <a:ext cx="8712968" cy="6278642"/>
          </a:xfrm>
          <a:prstGeom prst="rect">
            <a:avLst/>
          </a:prstGeom>
        </p:spPr>
        <p:txBody>
          <a:bodyPr wrap="square">
            <a:spAutoFit/>
          </a:bodyPr>
          <a:lstStyle/>
          <a:p>
            <a:r>
              <a:rPr lang="tr-TR" sz="1400" b="1" dirty="0"/>
              <a:t>C- GÜNLÜK HAYAT</a:t>
            </a:r>
            <a:endParaRPr lang="tr-TR" sz="1400" dirty="0"/>
          </a:p>
          <a:p>
            <a:pPr marL="342900" indent="-342900"/>
            <a:r>
              <a:rPr lang="tr-TR" sz="1400" b="1" dirty="0"/>
              <a:t>1.Sarayda</a:t>
            </a:r>
          </a:p>
          <a:p>
            <a:pPr marL="342900" indent="-342900"/>
            <a:r>
              <a:rPr lang="tr-TR" sz="1400" b="1" dirty="0"/>
              <a:t>2. Şehirde</a:t>
            </a:r>
          </a:p>
          <a:p>
            <a:pPr marL="342900" indent="-342900"/>
            <a:r>
              <a:rPr lang="tr-TR" sz="1400" b="1" dirty="0"/>
              <a:t>3. Köyde</a:t>
            </a:r>
            <a:endParaRPr lang="tr-TR" sz="1400" dirty="0"/>
          </a:p>
          <a:p>
            <a:pPr marL="342900" indent="-342900"/>
            <a:r>
              <a:rPr lang="tr-TR" sz="1400" b="1" dirty="0"/>
              <a:t>4. </a:t>
            </a:r>
            <a:r>
              <a:rPr lang="tr-TR" sz="1400" b="1" dirty="0" smtClean="0"/>
              <a:t>Göçebelerde</a:t>
            </a:r>
          </a:p>
          <a:p>
            <a:r>
              <a:rPr lang="tr-TR" sz="2400" b="1" dirty="0"/>
              <a:t>1. Sarayda</a:t>
            </a:r>
          </a:p>
          <a:p>
            <a:pPr marL="361950" indent="-361950"/>
            <a:r>
              <a:rPr lang="tr-TR" sz="2000" dirty="0"/>
              <a:t>Saray, padişah ve ailesi ile sarayın iç ve dış hizmetlerinde bulunan on-</a:t>
            </a:r>
            <a:r>
              <a:rPr lang="tr-TR" sz="2000" dirty="0" err="1"/>
              <a:t>onbeş</a:t>
            </a:r>
            <a:r>
              <a:rPr lang="tr-TR" sz="2000" dirty="0"/>
              <a:t> bin görevlinin yaşadığı kendine özgü kapalı bir ortamdı. </a:t>
            </a:r>
            <a:endParaRPr lang="tr-TR" sz="2000" dirty="0" smtClean="0"/>
          </a:p>
          <a:p>
            <a:pPr marL="361950" indent="-361950"/>
            <a:r>
              <a:rPr lang="tr-TR" sz="2000" dirty="0" smtClean="0"/>
              <a:t>Sarayda </a:t>
            </a:r>
            <a:r>
              <a:rPr lang="tr-TR" sz="2000" dirty="0"/>
              <a:t>günlük hayat İslami kurallar ve saray gelenekleri çerçevesinde yaşanırdı. </a:t>
            </a:r>
          </a:p>
          <a:p>
            <a:pPr marL="361950" indent="-361950"/>
            <a:r>
              <a:rPr lang="tr-TR" sz="2000" dirty="0" smtClean="0"/>
              <a:t>Harem, </a:t>
            </a:r>
            <a:r>
              <a:rPr lang="tr-TR" sz="2000" dirty="0"/>
              <a:t>padişahın ailesi ile birlikte özel hayatının geçtiği, bir çok daireden meydana gelen bölümdü. </a:t>
            </a:r>
            <a:endParaRPr lang="tr-TR" sz="2000" dirty="0" smtClean="0"/>
          </a:p>
          <a:p>
            <a:pPr marL="361950" indent="-361950"/>
            <a:r>
              <a:rPr lang="tr-TR" sz="2000" dirty="0" smtClean="0"/>
              <a:t>Harem </a:t>
            </a:r>
            <a:r>
              <a:rPr lang="tr-TR" sz="2000" dirty="0"/>
              <a:t>halkı, günlerini, kendilerine ayrılan dairelerde veya odalarda, yiyip içmek, ibadet etmek, bazı eğlence, şenlik ve törenlere katılmakla geçirirlerdi. </a:t>
            </a:r>
            <a:endParaRPr lang="tr-TR" sz="2000" dirty="0" smtClean="0"/>
          </a:p>
          <a:p>
            <a:pPr marL="361950" indent="-361950"/>
            <a:r>
              <a:rPr lang="tr-TR" sz="2000" dirty="0" smtClean="0"/>
              <a:t>Harem de </a:t>
            </a:r>
            <a:r>
              <a:rPr lang="tr-TR" sz="2000" dirty="0"/>
              <a:t>Enderun gibi eğitim işlevi görürdü. Cariyeler iyi bir şekilde yetiştirilirdi. Fatih’ten sonra Osmanlı padişahları eşlerini cariyeler arasından seçmeye başlamışlardır. </a:t>
            </a:r>
            <a:endParaRPr lang="tr-TR" sz="2000" dirty="0" smtClean="0"/>
          </a:p>
          <a:p>
            <a:pPr marL="361950" indent="-361950"/>
            <a:r>
              <a:rPr lang="tr-TR" sz="2000" dirty="0" smtClean="0"/>
              <a:t>Padişah </a:t>
            </a:r>
            <a:r>
              <a:rPr lang="tr-TR" sz="2000" dirty="0"/>
              <a:t>her Cuma günü bir camiye namaza giderdi. Padişahın camiye gidip, orada namaz kılıp hutbe dinlemesi ve saraya dönmesi törenine selamlık denirdi.</a:t>
            </a:r>
          </a:p>
          <a:p>
            <a:pPr marL="342900" indent="-342900"/>
            <a:endParaRPr lang="tr-TR" sz="2800" dirty="0"/>
          </a:p>
        </p:txBody>
      </p:sp>
    </p:spTree>
    <p:extLst>
      <p:ext uri="{BB962C8B-B14F-4D97-AF65-F5344CB8AC3E}">
        <p14:creationId xmlns:p14="http://schemas.microsoft.com/office/powerpoint/2010/main" val="564425299"/>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21</a:t>
            </a:fld>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2839"/>
            <a:ext cx="4788024" cy="3586396"/>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592903"/>
            <a:ext cx="4342337" cy="4046269"/>
          </a:xfrm>
          <a:prstGeom prst="rect">
            <a:avLst/>
          </a:prstGeom>
        </p:spPr>
      </p:pic>
    </p:spTree>
    <p:extLst>
      <p:ext uri="{BB962C8B-B14F-4D97-AF65-F5344CB8AC3E}">
        <p14:creationId xmlns:p14="http://schemas.microsoft.com/office/powerpoint/2010/main" val="3658063410"/>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22</a:t>
            </a:fld>
            <a:endParaRPr lang="tr-TR"/>
          </a:p>
        </p:txBody>
      </p:sp>
      <p:sp>
        <p:nvSpPr>
          <p:cNvPr id="4" name="Dikdörtgen 3"/>
          <p:cNvSpPr/>
          <p:nvPr/>
        </p:nvSpPr>
        <p:spPr>
          <a:xfrm>
            <a:off x="220506" y="260648"/>
            <a:ext cx="8640960" cy="6155531"/>
          </a:xfrm>
          <a:prstGeom prst="rect">
            <a:avLst/>
          </a:prstGeom>
        </p:spPr>
        <p:txBody>
          <a:bodyPr wrap="square">
            <a:spAutoFit/>
          </a:bodyPr>
          <a:lstStyle/>
          <a:p>
            <a:r>
              <a:rPr lang="tr-TR" sz="1400" b="1" dirty="0"/>
              <a:t>C- GÜNLÜK HAYAT</a:t>
            </a:r>
            <a:endParaRPr lang="tr-TR" sz="1400" dirty="0"/>
          </a:p>
          <a:p>
            <a:pPr marL="342900" indent="-342900"/>
            <a:r>
              <a:rPr lang="tr-TR" sz="1400" b="1" dirty="0"/>
              <a:t>1.Sarayda</a:t>
            </a:r>
          </a:p>
          <a:p>
            <a:pPr marL="342900" indent="-342900"/>
            <a:r>
              <a:rPr lang="tr-TR" sz="1400" b="1" dirty="0"/>
              <a:t>2. Şehirde</a:t>
            </a:r>
          </a:p>
          <a:p>
            <a:pPr marL="342900" indent="-342900"/>
            <a:r>
              <a:rPr lang="tr-TR" sz="1400" b="1" dirty="0"/>
              <a:t>3. Köyde</a:t>
            </a:r>
            <a:endParaRPr lang="tr-TR" sz="1400" dirty="0"/>
          </a:p>
          <a:p>
            <a:pPr marL="342900" indent="-342900"/>
            <a:r>
              <a:rPr lang="tr-TR" sz="1400" b="1" dirty="0"/>
              <a:t>4. Göçebelerde</a:t>
            </a:r>
          </a:p>
          <a:p>
            <a:r>
              <a:rPr lang="tr-TR" b="1" dirty="0" smtClean="0"/>
              <a:t>2</a:t>
            </a:r>
            <a:r>
              <a:rPr lang="tr-TR" b="1" dirty="0"/>
              <a:t>. Şehirde</a:t>
            </a:r>
            <a:endParaRPr lang="tr-TR" dirty="0"/>
          </a:p>
          <a:p>
            <a:pPr marL="361950" indent="-361950"/>
            <a:r>
              <a:rPr lang="tr-TR" dirty="0"/>
              <a:t>Şehirlerde herkes, mevkiine ve servetine göre giyinirdi. </a:t>
            </a:r>
            <a:endParaRPr lang="tr-TR" dirty="0" smtClean="0"/>
          </a:p>
          <a:p>
            <a:pPr marL="361950" indent="-361950"/>
            <a:r>
              <a:rPr lang="tr-TR" dirty="0" smtClean="0"/>
              <a:t>Pirinç</a:t>
            </a:r>
            <a:r>
              <a:rPr lang="tr-TR" dirty="0"/>
              <a:t>, koyun eti, sebze en çok tüketilen gıdalardı. Yemekler bir sini üzerine konan sahanlarda, porselen ya da pişmiş topraktan çanaklarda yenirdi. İçecek çeşitleri boldu. Sudan başka en çok boza ve pekmez, bal suyu, gibi şerbetler içilirdi. </a:t>
            </a:r>
            <a:endParaRPr lang="tr-TR" dirty="0" smtClean="0"/>
          </a:p>
          <a:p>
            <a:pPr marL="361950" indent="-361950"/>
            <a:r>
              <a:rPr lang="tr-TR" dirty="0" smtClean="0"/>
              <a:t>İlk </a:t>
            </a:r>
            <a:r>
              <a:rPr lang="tr-TR" dirty="0"/>
              <a:t>defa, 1554’te açılan kahvehane kısa zamanda bir çok şehirde moda olmuş, sohbet yerleri haline gelmiştir.</a:t>
            </a:r>
          </a:p>
          <a:p>
            <a:pPr marL="361950" indent="-361950"/>
            <a:r>
              <a:rPr lang="tr-TR" dirty="0"/>
              <a:t>Şehirde günlük hayat namaz vakitlerine göre ayarlanırdı. </a:t>
            </a:r>
            <a:endParaRPr lang="tr-TR" dirty="0" smtClean="0"/>
          </a:p>
          <a:p>
            <a:pPr marL="361950" indent="-361950"/>
            <a:r>
              <a:rPr lang="tr-TR" dirty="0" smtClean="0"/>
              <a:t>İş </a:t>
            </a:r>
            <a:r>
              <a:rPr lang="tr-TR" dirty="0"/>
              <a:t>yerleri genellikle ayrı mahalleler halindeydi. Şehirde günlük hayat sakin ve düzenliydi. Önce belirli bir tatil günü </a:t>
            </a:r>
            <a:r>
              <a:rPr lang="tr-TR" dirty="0" smtClean="0"/>
              <a:t>yokken </a:t>
            </a:r>
            <a:r>
              <a:rPr lang="tr-TR" dirty="0"/>
              <a:t>sonraları </a:t>
            </a:r>
            <a:r>
              <a:rPr lang="tr-TR" dirty="0" smtClean="0"/>
              <a:t>Cuma </a:t>
            </a:r>
            <a:r>
              <a:rPr lang="tr-TR" dirty="0"/>
              <a:t>günü, tatil </a:t>
            </a:r>
            <a:r>
              <a:rPr lang="tr-TR" dirty="0" smtClean="0"/>
              <a:t>ilan </a:t>
            </a:r>
            <a:r>
              <a:rPr lang="tr-TR" dirty="0"/>
              <a:t>edilmişti. </a:t>
            </a:r>
            <a:endParaRPr lang="tr-TR" dirty="0" smtClean="0"/>
          </a:p>
          <a:p>
            <a:pPr marL="361950" indent="-361950"/>
            <a:r>
              <a:rPr lang="tr-TR" dirty="0" smtClean="0"/>
              <a:t>Müslümanlar, </a:t>
            </a:r>
            <a:r>
              <a:rPr lang="tr-TR" dirty="0"/>
              <a:t>Hristiyan ve Museviler </a:t>
            </a:r>
            <a:r>
              <a:rPr lang="tr-TR" dirty="0" smtClean="0"/>
              <a:t>ibadetlerini </a:t>
            </a:r>
            <a:r>
              <a:rPr lang="tr-TR" dirty="0"/>
              <a:t>yaparlardı.</a:t>
            </a:r>
          </a:p>
          <a:p>
            <a:pPr marL="361950" indent="-361950"/>
            <a:r>
              <a:rPr lang="tr-TR" dirty="0"/>
              <a:t>Şehirlerde sosyal dayanışma kuvvetliydi. Bir mahallede aç ve açıkta birinin olması, o mahallenin tüm halkı için ayıp sayılırdı. Şehirlerde pazar yerleri ve bedestenler dışında cami ve kilise çevreleri günlük hayatın hareketli olduğu yerlerdi. Şehirlerin bir çoğunda bulunan imaretlerde yüzlerce kişi yemek yerdi. Hristiyan, Musevi veya başka dinlere mensup her yoksul imaretlerden faydalanabilirdi.</a:t>
            </a:r>
          </a:p>
          <a:p>
            <a:pPr marL="361950" indent="-361950"/>
            <a:r>
              <a:rPr lang="tr-TR" dirty="0"/>
              <a:t>Akşam olunca iş yerlerinin bulunduğu mahalleler gece bekçilerine terk edilerek gün batmadan eve dönülüyordu.</a:t>
            </a:r>
          </a:p>
        </p:txBody>
      </p:sp>
    </p:spTree>
    <p:extLst>
      <p:ext uri="{BB962C8B-B14F-4D97-AF65-F5344CB8AC3E}">
        <p14:creationId xmlns:p14="http://schemas.microsoft.com/office/powerpoint/2010/main" val="1995909049"/>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23</a:t>
            </a:fld>
            <a:endParaRPr lang="tr-TR"/>
          </a:p>
        </p:txBody>
      </p:sp>
      <p:sp>
        <p:nvSpPr>
          <p:cNvPr id="4" name="Dikdörtgen 3"/>
          <p:cNvSpPr/>
          <p:nvPr/>
        </p:nvSpPr>
        <p:spPr>
          <a:xfrm>
            <a:off x="107504" y="188640"/>
            <a:ext cx="8846793" cy="6678751"/>
          </a:xfrm>
          <a:prstGeom prst="rect">
            <a:avLst/>
          </a:prstGeom>
        </p:spPr>
        <p:txBody>
          <a:bodyPr wrap="square">
            <a:spAutoFit/>
          </a:bodyPr>
          <a:lstStyle/>
          <a:p>
            <a:r>
              <a:rPr lang="tr-TR" sz="1400" b="1" dirty="0"/>
              <a:t>C- GÜNLÜK HAYAT</a:t>
            </a:r>
            <a:endParaRPr lang="tr-TR" sz="1400" dirty="0"/>
          </a:p>
          <a:p>
            <a:pPr marL="342900" indent="-342900"/>
            <a:r>
              <a:rPr lang="tr-TR" sz="1400" b="1" dirty="0"/>
              <a:t>1.Sarayda</a:t>
            </a:r>
          </a:p>
          <a:p>
            <a:pPr marL="342900" indent="-342900"/>
            <a:r>
              <a:rPr lang="tr-TR" sz="1400" b="1" dirty="0"/>
              <a:t>2. Şehirde</a:t>
            </a:r>
          </a:p>
          <a:p>
            <a:pPr marL="342900" indent="-342900"/>
            <a:r>
              <a:rPr lang="tr-TR" sz="1400" b="1" dirty="0"/>
              <a:t>3. Köyde</a:t>
            </a:r>
            <a:endParaRPr lang="tr-TR" sz="1400" dirty="0"/>
          </a:p>
          <a:p>
            <a:pPr marL="342900" indent="-342900"/>
            <a:r>
              <a:rPr lang="tr-TR" sz="1400" b="1" dirty="0"/>
              <a:t>4. </a:t>
            </a:r>
            <a:r>
              <a:rPr lang="tr-TR" sz="1400" b="1" dirty="0" smtClean="0"/>
              <a:t>Göçebelerde</a:t>
            </a:r>
          </a:p>
          <a:p>
            <a:endParaRPr lang="tr-TR" b="1" dirty="0" smtClean="0"/>
          </a:p>
          <a:p>
            <a:r>
              <a:rPr lang="tr-TR" sz="2000" b="1" dirty="0" smtClean="0"/>
              <a:t>3</a:t>
            </a:r>
            <a:r>
              <a:rPr lang="tr-TR" sz="2000" b="1" dirty="0"/>
              <a:t>. Köyde</a:t>
            </a:r>
            <a:endParaRPr lang="tr-TR" sz="2000" dirty="0"/>
          </a:p>
          <a:p>
            <a:pPr marL="361950" indent="-361950"/>
            <a:r>
              <a:rPr lang="tr-TR" sz="2000" dirty="0"/>
              <a:t>Osmanlı ülkesinde köyler çok dağınıktı. </a:t>
            </a:r>
            <a:endParaRPr lang="tr-TR" sz="2000" dirty="0" smtClean="0"/>
          </a:p>
          <a:p>
            <a:pPr marL="361950" indent="-361950"/>
            <a:r>
              <a:rPr lang="tr-TR" sz="2000" dirty="0" smtClean="0"/>
              <a:t>Cami </a:t>
            </a:r>
            <a:r>
              <a:rPr lang="tr-TR" sz="2000" dirty="0"/>
              <a:t>veya mescidin bulunduğu yer, köyün merkezi idi. Birbirinden ayrı Müslüman ve Hristiyan köyleri olduğu gibi, iki halkın bir arada yaşadığı </a:t>
            </a:r>
            <a:r>
              <a:rPr lang="tr-TR" sz="2000" dirty="0" smtClean="0"/>
              <a:t>köyler de </a:t>
            </a:r>
            <a:r>
              <a:rPr lang="tr-TR" sz="2000" dirty="0"/>
              <a:t>vardı. Hristiyan ve Müslümanlar birbirleriyle çok iyi geçinirlerdi. </a:t>
            </a:r>
            <a:endParaRPr lang="tr-TR" sz="2000" dirty="0" smtClean="0"/>
          </a:p>
          <a:p>
            <a:pPr marL="361950" indent="-361950"/>
            <a:r>
              <a:rPr lang="tr-TR" sz="2000" dirty="0" smtClean="0"/>
              <a:t>Köy </a:t>
            </a:r>
            <a:r>
              <a:rPr lang="tr-TR" sz="2000" dirty="0"/>
              <a:t>halkının geçim kaynağı tarım ve hayvancılıktı. Kadınlar ev işleri yanında özellikle kış günlerinde hayvanlardan elde ettikleri yapağıları eğirir, bunlardan kışlık giyeceklerini örer, halı veya kilim dokurlardı. Yünden keçe hazırlamak erkeklerin işiydi. </a:t>
            </a:r>
            <a:endParaRPr lang="tr-TR" sz="2000" dirty="0" smtClean="0"/>
          </a:p>
          <a:p>
            <a:pPr marL="361950" indent="-361950"/>
            <a:r>
              <a:rPr lang="tr-TR" sz="2000" dirty="0" smtClean="0"/>
              <a:t>Eşyalar </a:t>
            </a:r>
            <a:r>
              <a:rPr lang="tr-TR" sz="2000" dirty="0"/>
              <a:t>deri ya da ağaçtan yapılmış sandıklarda muhafaza edilirdi. Isınmak için odun ve tezek kullanılırdı. </a:t>
            </a:r>
          </a:p>
          <a:p>
            <a:pPr marL="361950" indent="-361950"/>
            <a:r>
              <a:rPr lang="tr-TR" sz="2000" dirty="0" smtClean="0"/>
              <a:t>Köylerde </a:t>
            </a:r>
            <a:r>
              <a:rPr lang="tr-TR" sz="2000" dirty="0"/>
              <a:t>en çok tüketilen yiyecek un, baklagiller ve yoğurt idi. Yemekler yerde, bakır veya tahta bir sofra üzerinde yenilirdi. </a:t>
            </a:r>
            <a:endParaRPr lang="tr-TR" sz="2000" dirty="0" smtClean="0"/>
          </a:p>
          <a:p>
            <a:pPr marL="361950" indent="-361950"/>
            <a:r>
              <a:rPr lang="tr-TR" sz="2000" dirty="0" smtClean="0"/>
              <a:t>Evlerin </a:t>
            </a:r>
            <a:r>
              <a:rPr lang="tr-TR" sz="2000" dirty="0"/>
              <a:t>tabanına kilimler, halılar veya keçeler serilirdi. </a:t>
            </a:r>
            <a:endParaRPr lang="tr-TR" sz="2000" dirty="0" smtClean="0"/>
          </a:p>
          <a:p>
            <a:pPr marL="361950" indent="-361950"/>
            <a:r>
              <a:rPr lang="tr-TR" sz="2000" dirty="0" smtClean="0"/>
              <a:t>Genellikle </a:t>
            </a:r>
            <a:r>
              <a:rPr lang="tr-TR" sz="2000" dirty="0"/>
              <a:t>ahır, evlerin yanına veya altına yapılırdı. Cuma günlerinde, </a:t>
            </a:r>
            <a:r>
              <a:rPr lang="tr-TR" sz="2000" dirty="0" smtClean="0"/>
              <a:t>Ramazan ve Kurban Bayramlarında </a:t>
            </a:r>
            <a:r>
              <a:rPr lang="tr-TR" sz="2000" dirty="0"/>
              <a:t>şenlikler yapılırdı. Özel günler köylerde de kutlanırdı.</a:t>
            </a:r>
          </a:p>
          <a:p>
            <a:pPr marL="361950" indent="-361950"/>
            <a:endParaRPr lang="tr-TR" sz="2000" b="1" dirty="0"/>
          </a:p>
        </p:txBody>
      </p:sp>
    </p:spTree>
    <p:extLst>
      <p:ext uri="{BB962C8B-B14F-4D97-AF65-F5344CB8AC3E}">
        <p14:creationId xmlns:p14="http://schemas.microsoft.com/office/powerpoint/2010/main" val="3897313600"/>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24</a:t>
            </a:fld>
            <a:endParaRPr lang="tr-TR"/>
          </a:p>
        </p:txBody>
      </p:sp>
      <p:sp>
        <p:nvSpPr>
          <p:cNvPr id="4" name="Dikdörtgen 3"/>
          <p:cNvSpPr/>
          <p:nvPr/>
        </p:nvSpPr>
        <p:spPr>
          <a:xfrm>
            <a:off x="251520" y="260648"/>
            <a:ext cx="8640960" cy="6617196"/>
          </a:xfrm>
          <a:prstGeom prst="rect">
            <a:avLst/>
          </a:prstGeom>
        </p:spPr>
        <p:txBody>
          <a:bodyPr wrap="square">
            <a:spAutoFit/>
          </a:bodyPr>
          <a:lstStyle/>
          <a:p>
            <a:r>
              <a:rPr lang="tr-TR" sz="1400" b="1" dirty="0"/>
              <a:t>C- GÜNLÜK HAYAT</a:t>
            </a:r>
            <a:endParaRPr lang="tr-TR" sz="1400" dirty="0"/>
          </a:p>
          <a:p>
            <a:pPr marL="342900" indent="-342900"/>
            <a:r>
              <a:rPr lang="tr-TR" sz="1400" b="1" dirty="0"/>
              <a:t>1.Sarayda</a:t>
            </a:r>
          </a:p>
          <a:p>
            <a:pPr marL="342900" indent="-342900"/>
            <a:r>
              <a:rPr lang="tr-TR" sz="1400" b="1" dirty="0"/>
              <a:t>2. Şehirde</a:t>
            </a:r>
          </a:p>
          <a:p>
            <a:pPr marL="342900" indent="-342900"/>
            <a:r>
              <a:rPr lang="tr-TR" sz="1400" b="1" dirty="0"/>
              <a:t>3. Köyde</a:t>
            </a:r>
            <a:endParaRPr lang="tr-TR" sz="1400" dirty="0"/>
          </a:p>
          <a:p>
            <a:pPr marL="342900" indent="-342900"/>
            <a:r>
              <a:rPr lang="tr-TR" sz="1400" b="1" dirty="0"/>
              <a:t>4. </a:t>
            </a:r>
            <a:r>
              <a:rPr lang="tr-TR" sz="1400" b="1" dirty="0" smtClean="0"/>
              <a:t>Göçebelerde</a:t>
            </a:r>
          </a:p>
          <a:p>
            <a:endParaRPr lang="tr-TR" b="1" dirty="0" smtClean="0"/>
          </a:p>
          <a:p>
            <a:r>
              <a:rPr lang="tr-TR" sz="2400" b="1" dirty="0" smtClean="0"/>
              <a:t>4</a:t>
            </a:r>
            <a:r>
              <a:rPr lang="tr-TR" sz="2400" b="1" dirty="0"/>
              <a:t>. Göçebelerde</a:t>
            </a:r>
            <a:endParaRPr lang="tr-TR" sz="2400" dirty="0"/>
          </a:p>
          <a:p>
            <a:pPr marL="441325" indent="-441325"/>
            <a:r>
              <a:rPr lang="tr-TR" sz="2400" dirty="0"/>
              <a:t>Konargöçer halk (aşiretler), mevsimden mevsime yaylak ve kışlak arasında hareket halindeydi. Konargöçerler daha çok at, koyun, keçi, katır ve deve </a:t>
            </a:r>
            <a:r>
              <a:rPr lang="tr-TR" sz="2400" dirty="0" smtClean="0"/>
              <a:t>besliyorlardı.</a:t>
            </a:r>
            <a:endParaRPr lang="tr-TR" sz="2400" dirty="0"/>
          </a:p>
          <a:p>
            <a:pPr marL="441325" indent="-441325"/>
            <a:r>
              <a:rPr lang="tr-TR" sz="2400" dirty="0"/>
              <a:t>Çadırlarına yurt veya ev deniliyordu. </a:t>
            </a:r>
            <a:endParaRPr lang="tr-TR" sz="2400" dirty="0" smtClean="0"/>
          </a:p>
          <a:p>
            <a:pPr marL="441325" indent="-441325"/>
            <a:r>
              <a:rPr lang="tr-TR" sz="2400" dirty="0" smtClean="0"/>
              <a:t>Hayatlarında </a:t>
            </a:r>
            <a:r>
              <a:rPr lang="tr-TR" sz="2400" dirty="0"/>
              <a:t>at ve deve önemli bir rol oynuyordu. </a:t>
            </a:r>
            <a:endParaRPr lang="tr-TR" sz="2400" dirty="0" smtClean="0"/>
          </a:p>
          <a:p>
            <a:pPr marL="441325" indent="-441325"/>
            <a:r>
              <a:rPr lang="tr-TR" sz="2400" dirty="0" smtClean="0"/>
              <a:t>Türkmen </a:t>
            </a:r>
            <a:r>
              <a:rPr lang="tr-TR" sz="2400" dirty="0"/>
              <a:t>kilim ve </a:t>
            </a:r>
            <a:r>
              <a:rPr lang="tr-TR" sz="2400" dirty="0" smtClean="0"/>
              <a:t>seccadeleri </a:t>
            </a:r>
            <a:r>
              <a:rPr lang="tr-TR" sz="2400" dirty="0"/>
              <a:t>meşhurdu. </a:t>
            </a:r>
            <a:endParaRPr lang="tr-TR" sz="2400" dirty="0" smtClean="0"/>
          </a:p>
          <a:p>
            <a:pPr marL="441325" indent="-441325"/>
            <a:r>
              <a:rPr lang="tr-TR" sz="2400" dirty="0" smtClean="0"/>
              <a:t>Asıl </a:t>
            </a:r>
            <a:r>
              <a:rPr lang="tr-TR" sz="2400" dirty="0"/>
              <a:t>ekonomik uğraşları hayvancılıktı. Mevsimlik uzun yolculukları sırasında kondukları yere yakın olan pazarlarda yoğurt, peynir, yapağı gibi ürünlerini satıyorlar ve takas ediyorlardı. </a:t>
            </a:r>
            <a:endParaRPr lang="tr-TR" sz="2400" dirty="0" smtClean="0"/>
          </a:p>
          <a:p>
            <a:pPr marL="441325" indent="-441325"/>
            <a:r>
              <a:rPr lang="tr-TR" sz="2400" dirty="0" smtClean="0"/>
              <a:t>Ordu </a:t>
            </a:r>
            <a:r>
              <a:rPr lang="tr-TR" sz="2400" dirty="0"/>
              <a:t>sefere çıktığı zaman, konargöçerler orduya ait malzemelerin taşınmasına yardımcı oluyorlardı. </a:t>
            </a:r>
            <a:endParaRPr lang="tr-TR" sz="2400" dirty="0" smtClean="0"/>
          </a:p>
          <a:p>
            <a:pPr marL="441325" indent="-441325"/>
            <a:r>
              <a:rPr lang="tr-TR" sz="2400" dirty="0" smtClean="0"/>
              <a:t>Oymaklar </a:t>
            </a:r>
            <a:r>
              <a:rPr lang="tr-TR" sz="2400" dirty="0"/>
              <a:t>arası veya yerleşik topluluklarla yapılan hayvan ticareti de önemli bir meşguliyetti.</a:t>
            </a:r>
            <a:endParaRPr lang="tr-TR" sz="2400" b="1" dirty="0"/>
          </a:p>
        </p:txBody>
      </p:sp>
    </p:spTree>
    <p:extLst>
      <p:ext uri="{BB962C8B-B14F-4D97-AF65-F5344CB8AC3E}">
        <p14:creationId xmlns:p14="http://schemas.microsoft.com/office/powerpoint/2010/main" val="1931813837"/>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25</a:t>
            </a:fld>
            <a:endParaRPr lang="tr-TR"/>
          </a:p>
        </p:txBody>
      </p:sp>
      <p:sp>
        <p:nvSpPr>
          <p:cNvPr id="4" name="Dikdörtgen 3"/>
          <p:cNvSpPr/>
          <p:nvPr/>
        </p:nvSpPr>
        <p:spPr>
          <a:xfrm>
            <a:off x="323528" y="260648"/>
            <a:ext cx="8568952" cy="3785652"/>
          </a:xfrm>
          <a:prstGeom prst="rect">
            <a:avLst/>
          </a:prstGeom>
        </p:spPr>
        <p:txBody>
          <a:bodyPr wrap="square">
            <a:spAutoFit/>
          </a:bodyPr>
          <a:lstStyle/>
          <a:p>
            <a:pPr marL="342900" indent="-342900"/>
            <a:r>
              <a:rPr lang="tr-TR" sz="2400" b="1" dirty="0"/>
              <a:t>Ç- OSMANLI TOPLUM YAPISINDA MEYDANA GELEN DEĞİŞMELER</a:t>
            </a:r>
            <a:endParaRPr lang="tr-TR" sz="2400" dirty="0"/>
          </a:p>
          <a:p>
            <a:r>
              <a:rPr lang="tr-TR" sz="2400" b="1" dirty="0"/>
              <a:t>1. XVIII. Yüzyıl</a:t>
            </a:r>
            <a:endParaRPr lang="tr-TR" sz="2400" dirty="0"/>
          </a:p>
          <a:p>
            <a:r>
              <a:rPr lang="tr-TR" sz="2400" b="1" dirty="0"/>
              <a:t>a) Yönetim Kadrolarında Kimlik Değişimi</a:t>
            </a:r>
            <a:endParaRPr lang="tr-TR" sz="2400" dirty="0"/>
          </a:p>
          <a:p>
            <a:pPr marL="342900" indent="-342900"/>
            <a:r>
              <a:rPr lang="tr-TR" sz="2400" b="1" dirty="0"/>
              <a:t>b) Âyan ve Eşraf</a:t>
            </a:r>
            <a:endParaRPr lang="tr-TR" sz="2400" dirty="0"/>
          </a:p>
          <a:p>
            <a:pPr marL="342900" indent="-342900"/>
            <a:r>
              <a:rPr lang="tr-TR" sz="2400" b="1" dirty="0"/>
              <a:t>c) İskân Faaliyetleri</a:t>
            </a:r>
            <a:endParaRPr lang="tr-TR" sz="2400" dirty="0"/>
          </a:p>
          <a:p>
            <a:r>
              <a:rPr lang="tr-TR" sz="2400" b="1" dirty="0"/>
              <a:t>2. Tanzimat ve Sonrası</a:t>
            </a:r>
            <a:endParaRPr lang="tr-TR" sz="2400" dirty="0"/>
          </a:p>
          <a:p>
            <a:r>
              <a:rPr lang="tr-TR" sz="2400" b="1" dirty="0"/>
              <a:t>a) Yeni Bürokratlar</a:t>
            </a:r>
            <a:endParaRPr lang="tr-TR" sz="2400" dirty="0"/>
          </a:p>
          <a:p>
            <a:pPr marL="342900" indent="-342900"/>
            <a:r>
              <a:rPr lang="tr-TR" sz="2400" b="1" dirty="0"/>
              <a:t>b) Nüfus Hareketleri ve Yeni Yapılanmalar</a:t>
            </a:r>
            <a:endParaRPr lang="tr-TR" sz="2400" dirty="0"/>
          </a:p>
          <a:p>
            <a:pPr marL="342900" indent="-342900"/>
            <a:r>
              <a:rPr lang="tr-TR" sz="2400" b="1" dirty="0"/>
              <a:t>c) Yeni Hayat Tarzı</a:t>
            </a:r>
            <a:endParaRPr lang="tr-TR" sz="2400" dirty="0">
              <a:cs typeface="Arial" pitchFamily="34" charset="0"/>
            </a:endParaRPr>
          </a:p>
        </p:txBody>
      </p:sp>
    </p:spTree>
    <p:extLst>
      <p:ext uri="{BB962C8B-B14F-4D97-AF65-F5344CB8AC3E}">
        <p14:creationId xmlns:p14="http://schemas.microsoft.com/office/powerpoint/2010/main" val="1135324151"/>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26</a:t>
            </a:fld>
            <a:endParaRPr lang="tr-TR"/>
          </a:p>
        </p:txBody>
      </p:sp>
      <p:sp>
        <p:nvSpPr>
          <p:cNvPr id="4" name="Dikdörtgen 3"/>
          <p:cNvSpPr/>
          <p:nvPr/>
        </p:nvSpPr>
        <p:spPr>
          <a:xfrm>
            <a:off x="179512" y="260648"/>
            <a:ext cx="8712968" cy="6124754"/>
          </a:xfrm>
          <a:prstGeom prst="rect">
            <a:avLst/>
          </a:prstGeom>
        </p:spPr>
        <p:txBody>
          <a:bodyPr wrap="square">
            <a:spAutoFit/>
          </a:bodyPr>
          <a:lstStyle/>
          <a:p>
            <a:pPr marL="342900" indent="-342900"/>
            <a:r>
              <a:rPr lang="tr-TR" sz="1400" b="1" dirty="0"/>
              <a:t>Ç- OSMANLI TOPLUM YAPISINDA MEYDANA GELEN DEĞİŞMELER</a:t>
            </a:r>
            <a:endParaRPr lang="tr-TR" sz="1400" dirty="0"/>
          </a:p>
          <a:p>
            <a:r>
              <a:rPr lang="tr-TR" sz="1400" b="1" dirty="0"/>
              <a:t>1. XVIII. Yüzyıl</a:t>
            </a:r>
            <a:endParaRPr lang="tr-TR" sz="1400" dirty="0"/>
          </a:p>
          <a:p>
            <a:r>
              <a:rPr lang="tr-TR" sz="1400" b="1" dirty="0"/>
              <a:t>a) Yönetim Kadrolarında Kimlik Değişimi</a:t>
            </a:r>
            <a:endParaRPr lang="tr-TR" sz="1400" dirty="0"/>
          </a:p>
          <a:p>
            <a:pPr marL="342900" indent="-342900"/>
            <a:r>
              <a:rPr lang="tr-TR" sz="1400" b="1" dirty="0"/>
              <a:t>b) Âyan ve Eşraf</a:t>
            </a:r>
            <a:endParaRPr lang="tr-TR" sz="1400" dirty="0"/>
          </a:p>
          <a:p>
            <a:pPr marL="342900" indent="-342900"/>
            <a:r>
              <a:rPr lang="tr-TR" sz="1400" b="1" dirty="0"/>
              <a:t>c) İskân </a:t>
            </a:r>
            <a:r>
              <a:rPr lang="tr-TR" sz="1400" b="1" dirty="0" smtClean="0"/>
              <a:t>Faaliyetleri</a:t>
            </a:r>
          </a:p>
          <a:p>
            <a:pPr marL="342900" indent="-342900"/>
            <a:endParaRPr lang="tr-TR" sz="1400" b="1" dirty="0" smtClean="0"/>
          </a:p>
          <a:p>
            <a:pPr marL="361950" indent="-361950"/>
            <a:r>
              <a:rPr lang="tr-TR" sz="2200" b="1" dirty="0"/>
              <a:t>a) Yönetim Kadrolarında Kimlik Değişimi</a:t>
            </a:r>
            <a:endParaRPr lang="tr-TR" sz="2200" dirty="0"/>
          </a:p>
          <a:p>
            <a:pPr marL="361950" indent="-361950"/>
            <a:r>
              <a:rPr lang="tr-TR" sz="2200" dirty="0" smtClean="0"/>
              <a:t>Dünyadaki değişmelere </a:t>
            </a:r>
            <a:r>
              <a:rPr lang="tr-TR" sz="2200" dirty="0"/>
              <a:t>paralel olarak, yönetim kadroları da kimlik değişimine uğradı. </a:t>
            </a:r>
            <a:r>
              <a:rPr lang="tr-TR" sz="2200" dirty="0" smtClean="0"/>
              <a:t>Kalemiye </a:t>
            </a:r>
            <a:r>
              <a:rPr lang="tr-TR" sz="2200" dirty="0"/>
              <a:t>zümresi diğer zümrelere göre ön plana çıktı. Sadrazamlar Seyfiyeden değil, </a:t>
            </a:r>
            <a:r>
              <a:rPr lang="tr-TR" sz="2200" dirty="0" err="1"/>
              <a:t>kalemiyenin</a:t>
            </a:r>
            <a:r>
              <a:rPr lang="tr-TR" sz="2200" dirty="0"/>
              <a:t> başı olan reisülküttaplar arasından tayin edilmeye başlandı. </a:t>
            </a:r>
            <a:endParaRPr lang="tr-TR" sz="2200" dirty="0" smtClean="0"/>
          </a:p>
          <a:p>
            <a:pPr marL="361950" indent="-361950"/>
            <a:r>
              <a:rPr lang="tr-TR" sz="2200" dirty="0" smtClean="0"/>
              <a:t>Yöneticilerin </a:t>
            </a:r>
            <a:r>
              <a:rPr lang="tr-TR" sz="2200" dirty="0"/>
              <a:t>kimliğinde asıl değişme XVIII. yüzyılda olmuştur. Devşirme sistemi artık uygulanmaz duruma gelmiştir. Bu yüzyıldan itibaren Osmanlı idarecileri devşirme kaynaklı değildir. Her tabaka ve zümreden insanlar devlet kadrolarına girme imkanı bulabilmişlerdir.</a:t>
            </a:r>
          </a:p>
          <a:p>
            <a:pPr marL="361950" indent="-361950"/>
            <a:r>
              <a:rPr lang="tr-TR" sz="2200" dirty="0" smtClean="0"/>
              <a:t>Devlet </a:t>
            </a:r>
            <a:r>
              <a:rPr lang="tr-TR" sz="2200" dirty="0"/>
              <a:t>savaşlardan uzak kalarak, durumunu düzeltecek önlemler almaya çalışmaktadır. Devletin başında, padişahlara reformlar öneren deneyimli, yetenekli, yeni kimlikli yöneticiler vardır. Sivil kimlikli bu yeni yöneticiler bu çabalarıyla Osmanlı kurumlarının modernleşmesi yönünde ilk adımları da atmış oldular.</a:t>
            </a:r>
          </a:p>
        </p:txBody>
      </p:sp>
    </p:spTree>
    <p:extLst>
      <p:ext uri="{BB962C8B-B14F-4D97-AF65-F5344CB8AC3E}">
        <p14:creationId xmlns:p14="http://schemas.microsoft.com/office/powerpoint/2010/main" val="2597526947"/>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27</a:t>
            </a:fld>
            <a:endParaRPr lang="tr-TR"/>
          </a:p>
        </p:txBody>
      </p:sp>
      <p:sp>
        <p:nvSpPr>
          <p:cNvPr id="4" name="Dikdörtgen 3"/>
          <p:cNvSpPr/>
          <p:nvPr/>
        </p:nvSpPr>
        <p:spPr>
          <a:xfrm>
            <a:off x="179512" y="260649"/>
            <a:ext cx="8856984" cy="6401753"/>
          </a:xfrm>
          <a:prstGeom prst="rect">
            <a:avLst/>
          </a:prstGeom>
        </p:spPr>
        <p:txBody>
          <a:bodyPr wrap="square">
            <a:spAutoFit/>
          </a:bodyPr>
          <a:lstStyle/>
          <a:p>
            <a:pPr marL="342900" indent="-342900"/>
            <a:r>
              <a:rPr lang="tr-TR" sz="1400" b="1" dirty="0"/>
              <a:t>Ç- OSMANLI TOPLUM YAPISINDA MEYDANA GELEN DEĞİŞMELER</a:t>
            </a:r>
            <a:endParaRPr lang="tr-TR" sz="1400" dirty="0"/>
          </a:p>
          <a:p>
            <a:r>
              <a:rPr lang="tr-TR" sz="1400" b="1" dirty="0"/>
              <a:t>1. XVIII. Yüzyıl</a:t>
            </a:r>
            <a:endParaRPr lang="tr-TR" sz="1400" dirty="0"/>
          </a:p>
          <a:p>
            <a:r>
              <a:rPr lang="tr-TR" sz="1400" b="1" dirty="0"/>
              <a:t>a) Yönetim Kadrolarında Kimlik Değişimi</a:t>
            </a:r>
            <a:endParaRPr lang="tr-TR" sz="1400" dirty="0"/>
          </a:p>
          <a:p>
            <a:pPr marL="342900" indent="-342900"/>
            <a:r>
              <a:rPr lang="tr-TR" sz="1400" b="1" dirty="0"/>
              <a:t>b) Âyan ve Eşraf</a:t>
            </a:r>
            <a:endParaRPr lang="tr-TR" sz="1400" dirty="0"/>
          </a:p>
          <a:p>
            <a:pPr marL="342900" indent="-342900"/>
            <a:r>
              <a:rPr lang="tr-TR" sz="1400" b="1" dirty="0"/>
              <a:t>c) İskân </a:t>
            </a:r>
            <a:r>
              <a:rPr lang="tr-TR" sz="1400" b="1" dirty="0" smtClean="0"/>
              <a:t>Faaliyetleri</a:t>
            </a:r>
          </a:p>
          <a:p>
            <a:pPr marL="361950" indent="-361950"/>
            <a:r>
              <a:rPr lang="tr-TR" sz="2000" b="1" dirty="0" smtClean="0"/>
              <a:t>b</a:t>
            </a:r>
            <a:r>
              <a:rPr lang="tr-TR" sz="2000" b="1" dirty="0"/>
              <a:t>) Âyan ve Eşraf</a:t>
            </a:r>
            <a:endParaRPr lang="tr-TR" sz="2000" dirty="0"/>
          </a:p>
          <a:p>
            <a:pPr marL="361950" indent="-361950"/>
            <a:r>
              <a:rPr lang="tr-TR" sz="2000" dirty="0" smtClean="0"/>
              <a:t>Âyan, </a:t>
            </a:r>
            <a:r>
              <a:rPr lang="tr-TR" sz="2000" dirty="0"/>
              <a:t>şehirlerde, köylerde, aşiretlerde önem kazanmış ileri gelen </a:t>
            </a:r>
            <a:r>
              <a:rPr lang="tr-TR" sz="2000" dirty="0" smtClean="0"/>
              <a:t>kimseler.</a:t>
            </a:r>
          </a:p>
          <a:p>
            <a:pPr marL="361950" indent="-361950"/>
            <a:r>
              <a:rPr lang="tr-TR" sz="2000" dirty="0" err="1" smtClean="0"/>
              <a:t>Âyanların</a:t>
            </a:r>
            <a:r>
              <a:rPr lang="tr-TR" sz="2000" dirty="0" smtClean="0"/>
              <a:t> </a:t>
            </a:r>
            <a:r>
              <a:rPr lang="tr-TR" sz="2000" dirty="0"/>
              <a:t>görevi halk ile yönetim arasında aracılık yapmak, asker ve vergi toplanmasına yardım etmek, kadı tarafından kendilerine iletilen emirleri halka iletmekti.</a:t>
            </a:r>
          </a:p>
          <a:p>
            <a:pPr marL="361950" indent="-361950"/>
            <a:r>
              <a:rPr lang="tr-TR" sz="2000" dirty="0"/>
              <a:t>Âyan ve eşraf toplumun zengin ve nüfuzlu insanlarıydı. Devletin içinde bulunduğu durum ayanların güçlenmesinde etkili oldu. Tımarlı ordusunun çöküşünden sonra yeniçerilerin </a:t>
            </a:r>
            <a:r>
              <a:rPr lang="tr-TR" sz="2000" dirty="0" smtClean="0"/>
              <a:t>masraflarının </a:t>
            </a:r>
            <a:r>
              <a:rPr lang="tr-TR" sz="2000" dirty="0"/>
              <a:t>karşılanması için vergiler arttı. Bunların toplanması ayan ve eşraf meclislerinde belli kişilere iltizama veriliyordu. 1695’te iltizam usulünden, malikâne sistemine geçildi. </a:t>
            </a:r>
            <a:r>
              <a:rPr lang="tr-TR" sz="2000" dirty="0" smtClean="0"/>
              <a:t>Bu </a:t>
            </a:r>
            <a:r>
              <a:rPr lang="tr-TR" sz="2000" dirty="0"/>
              <a:t>usulde vergi kaynağı olan toprak hayat boyu kiralanmış oluyordu. Bu durum ayanların güçlerini arttırmalarına sebep oldu. </a:t>
            </a:r>
            <a:endParaRPr lang="tr-TR" sz="2000" dirty="0" smtClean="0"/>
          </a:p>
          <a:p>
            <a:pPr marL="361950" indent="-361950"/>
            <a:r>
              <a:rPr lang="tr-TR" sz="2000" dirty="0" smtClean="0"/>
              <a:t>Taşradaki </a:t>
            </a:r>
            <a:r>
              <a:rPr lang="tr-TR" sz="2000" dirty="0"/>
              <a:t>üst düzey yöneticilerin, bölgelerine gitmeyip ayanı, vekilleri olarak kullanmaları da ayanları daha etkili hale getirdi. </a:t>
            </a:r>
            <a:endParaRPr lang="tr-TR" sz="2000" dirty="0" smtClean="0"/>
          </a:p>
          <a:p>
            <a:pPr marL="361950" indent="-361950"/>
            <a:r>
              <a:rPr lang="tr-TR" sz="2000" dirty="0" smtClean="0"/>
              <a:t>Başlangıçta </a:t>
            </a:r>
            <a:r>
              <a:rPr lang="tr-TR" sz="2000" dirty="0"/>
              <a:t>ayanla bir sözleşme imzalayan (</a:t>
            </a:r>
            <a:r>
              <a:rPr lang="tr-TR" sz="2000" dirty="0" err="1"/>
              <a:t>Sened</a:t>
            </a:r>
            <a:r>
              <a:rPr lang="tr-TR" sz="2000" dirty="0"/>
              <a:t>-i İttifak) II. Mahmut, daha sonra eyaletlerde merkezi otoriteyi güçlendirerek âyanın gücünü kırdı. </a:t>
            </a:r>
            <a:r>
              <a:rPr lang="tr-TR" sz="2000" dirty="0" smtClean="0"/>
              <a:t>Tanzimat </a:t>
            </a:r>
            <a:r>
              <a:rPr lang="tr-TR" sz="2000" dirty="0"/>
              <a:t>Dönemi’nde </a:t>
            </a:r>
            <a:r>
              <a:rPr lang="tr-TR" sz="2000" dirty="0" err="1"/>
              <a:t>âyanlığın</a:t>
            </a:r>
            <a:r>
              <a:rPr lang="tr-TR" sz="2000" dirty="0"/>
              <a:t> kaldırılması </a:t>
            </a:r>
            <a:r>
              <a:rPr lang="tr-TR" sz="2000" dirty="0" smtClean="0"/>
              <a:t>gerçekleştirildi.</a:t>
            </a:r>
            <a:endParaRPr lang="tr-TR" sz="2000" b="1" dirty="0"/>
          </a:p>
        </p:txBody>
      </p:sp>
    </p:spTree>
    <p:extLst>
      <p:ext uri="{BB962C8B-B14F-4D97-AF65-F5344CB8AC3E}">
        <p14:creationId xmlns:p14="http://schemas.microsoft.com/office/powerpoint/2010/main" val="1292605737"/>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28</a:t>
            </a:fld>
            <a:endParaRPr lang="tr-TR"/>
          </a:p>
        </p:txBody>
      </p:sp>
      <p:sp>
        <p:nvSpPr>
          <p:cNvPr id="4" name="Dikdörtgen 3"/>
          <p:cNvSpPr/>
          <p:nvPr/>
        </p:nvSpPr>
        <p:spPr>
          <a:xfrm>
            <a:off x="179512" y="260648"/>
            <a:ext cx="8784976" cy="6247864"/>
          </a:xfrm>
          <a:prstGeom prst="rect">
            <a:avLst/>
          </a:prstGeom>
        </p:spPr>
        <p:txBody>
          <a:bodyPr wrap="square">
            <a:spAutoFit/>
          </a:bodyPr>
          <a:lstStyle/>
          <a:p>
            <a:pPr marL="342900" indent="-342900"/>
            <a:r>
              <a:rPr lang="tr-TR" sz="1400" b="1" dirty="0"/>
              <a:t>Ç- OSMANLI TOPLUM YAPISINDA MEYDANA GELEN DEĞİŞMELER</a:t>
            </a:r>
            <a:endParaRPr lang="tr-TR" sz="1400" dirty="0"/>
          </a:p>
          <a:p>
            <a:r>
              <a:rPr lang="tr-TR" sz="1400" b="1" dirty="0"/>
              <a:t>1. XVIII. Yüzyıl</a:t>
            </a:r>
            <a:endParaRPr lang="tr-TR" sz="1400" dirty="0"/>
          </a:p>
          <a:p>
            <a:r>
              <a:rPr lang="tr-TR" sz="1400" b="1" dirty="0"/>
              <a:t>a) Yönetim Kadrolarında Kimlik Değişimi</a:t>
            </a:r>
            <a:endParaRPr lang="tr-TR" sz="1400" dirty="0"/>
          </a:p>
          <a:p>
            <a:pPr marL="342900" indent="-342900"/>
            <a:r>
              <a:rPr lang="tr-TR" sz="1400" b="1" dirty="0"/>
              <a:t>b) Âyan ve Eşraf</a:t>
            </a:r>
            <a:endParaRPr lang="tr-TR" sz="1400" dirty="0"/>
          </a:p>
          <a:p>
            <a:pPr marL="342900" indent="-342900"/>
            <a:r>
              <a:rPr lang="tr-TR" sz="1400" b="1" dirty="0"/>
              <a:t>c) İskân </a:t>
            </a:r>
            <a:r>
              <a:rPr lang="tr-TR" sz="1400" b="1" dirty="0" smtClean="0"/>
              <a:t>Faaliyetleri</a:t>
            </a:r>
          </a:p>
          <a:p>
            <a:pPr marL="361950" indent="-361950"/>
            <a:r>
              <a:rPr lang="tr-TR" sz="2400" b="1" dirty="0"/>
              <a:t>c) İskân Faaliyetleri</a:t>
            </a:r>
            <a:endParaRPr lang="tr-TR" sz="2400" dirty="0"/>
          </a:p>
          <a:p>
            <a:pPr marL="361950" indent="-361950"/>
            <a:r>
              <a:rPr lang="tr-TR" sz="2400" dirty="0"/>
              <a:t>XVII. yüzyılda yapılan savaşlarda Osmanlı Devleti başarılı olamadı</a:t>
            </a:r>
            <a:r>
              <a:rPr lang="tr-TR" sz="2400" dirty="0" smtClean="0"/>
              <a:t>.</a:t>
            </a:r>
          </a:p>
          <a:p>
            <a:pPr marL="361950" indent="-361950"/>
            <a:r>
              <a:rPr lang="tr-TR" sz="2400" dirty="0" smtClean="0"/>
              <a:t>Kaybedilen </a:t>
            </a:r>
            <a:r>
              <a:rPr lang="tr-TR" sz="2400" dirty="0"/>
              <a:t>topraklardaki halk Edirne dolayları ile Anadolu’ya göç etmek zorunda kaldı. </a:t>
            </a:r>
            <a:endParaRPr lang="tr-TR" sz="2400" dirty="0" smtClean="0"/>
          </a:p>
          <a:p>
            <a:pPr marL="361950" indent="-361950"/>
            <a:r>
              <a:rPr lang="tr-TR" sz="2400" dirty="0" smtClean="0"/>
              <a:t>Anadolu’da </a:t>
            </a:r>
            <a:r>
              <a:rPr lang="tr-TR" sz="2400" dirty="0"/>
              <a:t>ise halk hızlı nüfus artışı, tımar sisteminin bozulması, </a:t>
            </a:r>
            <a:r>
              <a:rPr lang="tr-TR" sz="2400" dirty="0" err="1"/>
              <a:t>âyanların</a:t>
            </a:r>
            <a:r>
              <a:rPr lang="tr-TR" sz="2400" dirty="0"/>
              <a:t> zulümleri, celali isyanları ve eşkıyalık hareketleri yüzünden büyük şehirlere göç etmişti. </a:t>
            </a:r>
            <a:endParaRPr lang="tr-TR" sz="2400" dirty="0" smtClean="0"/>
          </a:p>
          <a:p>
            <a:pPr marL="361950" indent="-361950"/>
            <a:r>
              <a:rPr lang="tr-TR" sz="2400" dirty="0" smtClean="0"/>
              <a:t>Kaybedilen </a:t>
            </a:r>
            <a:r>
              <a:rPr lang="tr-TR" sz="2400" dirty="0"/>
              <a:t>yerlerden göç eden halk boşalan köylere yerleştirildi. Köylerini terk eden çiftçilerin tekrar topraklarına döndürülmesine çalışıldı. Ancak başarı sağlanamadı. </a:t>
            </a:r>
            <a:endParaRPr lang="tr-TR" sz="2400" dirty="0" smtClean="0"/>
          </a:p>
          <a:p>
            <a:pPr marL="361950" indent="-361950"/>
            <a:r>
              <a:rPr lang="tr-TR" sz="2400" dirty="0" smtClean="0"/>
              <a:t>Uygulanan </a:t>
            </a:r>
            <a:r>
              <a:rPr lang="tr-TR" sz="2400" dirty="0"/>
              <a:t>iskân politikası içinde göçebelerin de yerleşik hayata geçirilmeleri vardı. Göçebelerin büyük bölümü XVIII. yüzyılda yerleşik halk durumuna getirildi.</a:t>
            </a:r>
          </a:p>
          <a:p>
            <a:pPr marL="342900" indent="-342900"/>
            <a:endParaRPr lang="tr-TR" b="1" dirty="0"/>
          </a:p>
        </p:txBody>
      </p:sp>
    </p:spTree>
    <p:extLst>
      <p:ext uri="{BB962C8B-B14F-4D97-AF65-F5344CB8AC3E}">
        <p14:creationId xmlns:p14="http://schemas.microsoft.com/office/powerpoint/2010/main" val="3281982254"/>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29</a:t>
            </a:fld>
            <a:endParaRPr lang="tr-TR"/>
          </a:p>
        </p:txBody>
      </p:sp>
      <p:pic>
        <p:nvPicPr>
          <p:cNvPr id="3074" name="Picture 2" descr="C:\Users\Administrator\Pictures\göçebe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632848" cy="480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980042"/>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3</a:t>
            </a:fld>
            <a:endParaRPr lang="tr-TR"/>
          </a:p>
        </p:txBody>
      </p:sp>
      <p:pic>
        <p:nvPicPr>
          <p:cNvPr id="1027" name="Picture 3" descr="C:\Users\Administrator\Pictures\OsmanlinınSinirlariDuny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9928"/>
            <a:ext cx="8568952" cy="589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492295"/>
      </p:ext>
    </p:extLst>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30</a:t>
            </a:fld>
            <a:endParaRPr lang="tr-TR"/>
          </a:p>
        </p:txBody>
      </p:sp>
      <p:sp>
        <p:nvSpPr>
          <p:cNvPr id="4" name="Dikdörtgen 3"/>
          <p:cNvSpPr/>
          <p:nvPr/>
        </p:nvSpPr>
        <p:spPr>
          <a:xfrm>
            <a:off x="250275" y="188640"/>
            <a:ext cx="8712968" cy="6309420"/>
          </a:xfrm>
          <a:prstGeom prst="rect">
            <a:avLst/>
          </a:prstGeom>
        </p:spPr>
        <p:txBody>
          <a:bodyPr wrap="square">
            <a:spAutoFit/>
          </a:bodyPr>
          <a:lstStyle/>
          <a:p>
            <a:pPr marL="342900" indent="-342900"/>
            <a:r>
              <a:rPr lang="tr-TR" sz="1400" b="1" dirty="0"/>
              <a:t>Ç- OSMANLI TOPLUM YAPISINDA MEYDANA GELEN DEĞİŞMELER</a:t>
            </a:r>
            <a:endParaRPr lang="tr-TR" sz="1400" dirty="0"/>
          </a:p>
          <a:p>
            <a:r>
              <a:rPr lang="tr-TR" sz="1400" b="1" dirty="0"/>
              <a:t>1. XVIII. Yüzyıl</a:t>
            </a:r>
            <a:endParaRPr lang="tr-TR" sz="1400" dirty="0"/>
          </a:p>
          <a:p>
            <a:r>
              <a:rPr lang="tr-TR" sz="1400" b="1" dirty="0" smtClean="0"/>
              <a:t>2</a:t>
            </a:r>
            <a:r>
              <a:rPr lang="tr-TR" sz="1400" b="1" dirty="0"/>
              <a:t>. Tanzimat ve Sonrası</a:t>
            </a:r>
            <a:endParaRPr lang="tr-TR" sz="1400" dirty="0"/>
          </a:p>
          <a:p>
            <a:r>
              <a:rPr lang="tr-TR" sz="1400" b="1" dirty="0"/>
              <a:t>a) Yeni Bürokratlar</a:t>
            </a:r>
            <a:endParaRPr lang="tr-TR" sz="1400" dirty="0"/>
          </a:p>
          <a:p>
            <a:pPr marL="342900" indent="-342900"/>
            <a:r>
              <a:rPr lang="tr-TR" sz="1400" b="1" dirty="0"/>
              <a:t>b) Nüfus Hareketleri ve Yeni Yapılanmalar</a:t>
            </a:r>
            <a:endParaRPr lang="tr-TR" sz="1400" dirty="0"/>
          </a:p>
          <a:p>
            <a:pPr marL="342900" indent="-342900"/>
            <a:r>
              <a:rPr lang="tr-TR" sz="1400" b="1" dirty="0"/>
              <a:t>c) Yeni Hayat </a:t>
            </a:r>
            <a:r>
              <a:rPr lang="tr-TR" sz="1400" b="1" dirty="0" smtClean="0"/>
              <a:t>Tarzı</a:t>
            </a:r>
          </a:p>
          <a:p>
            <a:pPr marL="342900" indent="-342900"/>
            <a:endParaRPr lang="tr-TR" sz="1400" dirty="0">
              <a:cs typeface="Arial" pitchFamily="34" charset="0"/>
            </a:endParaRPr>
          </a:p>
          <a:p>
            <a:pPr marL="361950" indent="-361950"/>
            <a:r>
              <a:rPr lang="tr-TR" b="1" dirty="0" smtClean="0"/>
              <a:t>a</a:t>
            </a:r>
            <a:r>
              <a:rPr lang="tr-TR" b="1" dirty="0"/>
              <a:t>) Yeni Bürokratlar</a:t>
            </a:r>
            <a:endParaRPr lang="tr-TR" dirty="0"/>
          </a:p>
          <a:p>
            <a:pPr marL="361950" indent="-361950"/>
            <a:r>
              <a:rPr lang="tr-TR" dirty="0"/>
              <a:t>Tanzimat Dönemi’nde yeni bir memur sınıfı ortaya çıktı. Bu sınıfın önde gelen temsilcileri, Mustafa Reşit Paşa, Mithat Paşa ve Ali Paşa’dır. </a:t>
            </a:r>
            <a:endParaRPr lang="tr-TR" dirty="0" smtClean="0"/>
          </a:p>
          <a:p>
            <a:pPr marL="361950" indent="-361950"/>
            <a:r>
              <a:rPr lang="tr-TR" dirty="0" smtClean="0"/>
              <a:t>Bu </a:t>
            </a:r>
            <a:r>
              <a:rPr lang="tr-TR" dirty="0"/>
              <a:t>bürokratlar, İslami normlardan bağımsız, akıl yoluyla kendilerince geliştirilecek siyasetin kamu yararına olacağını ve bunun toplumun gerçek iradesini temsil edeceğini düşünüyorlardı. Tanzimat bu düşüncenin ürünüdür. </a:t>
            </a:r>
            <a:endParaRPr lang="tr-TR" dirty="0" smtClean="0"/>
          </a:p>
          <a:p>
            <a:pPr marL="361950" indent="-361950"/>
            <a:r>
              <a:rPr lang="tr-TR" dirty="0" smtClean="0"/>
              <a:t>Tanzimat’la</a:t>
            </a:r>
            <a:r>
              <a:rPr lang="tr-TR" dirty="0"/>
              <a:t>; halkın hakları ve devlete karşı görevleri belirleniyor, hükümdarın ve hükümetin keyfi icraatına son veriyordu. Meclis-i Ahkâm-ı Adliye, kanun tasarılarını hazırlamak ve devlet harcamalarını kontrol etmekle görevlendiriliyordu. </a:t>
            </a:r>
            <a:endParaRPr lang="tr-TR" dirty="0" smtClean="0"/>
          </a:p>
          <a:p>
            <a:pPr marL="361950" indent="-361950"/>
            <a:r>
              <a:rPr lang="tr-TR" dirty="0" smtClean="0"/>
              <a:t>1856’da </a:t>
            </a:r>
            <a:r>
              <a:rPr lang="tr-TR" dirty="0"/>
              <a:t>yayınlanan Islahat Fermanı ile </a:t>
            </a:r>
            <a:r>
              <a:rPr lang="tr-TR" dirty="0" smtClean="0"/>
              <a:t>Tanzimat'la </a:t>
            </a:r>
            <a:r>
              <a:rPr lang="tr-TR" dirty="0"/>
              <a:t>konan prensipler genişletilerek açığa kavuşturuldu. Islahat Fermanı’yla, din ve ırk ayrımı gözetilmeksizin yurttaşların kaynaştırılması ve devletin geleceği ile ilgili bir Osmanlı toplumu oluşturulması hedeflenmişti.</a:t>
            </a:r>
          </a:p>
          <a:p>
            <a:pPr marL="361950" indent="-361950"/>
            <a:r>
              <a:rPr lang="tr-TR" dirty="0"/>
              <a:t>Bu düzenlemelerden sonra açılan okullarda yeni anlayışa sahip insanlar yetişti. Bunun yanında eski eğitim kurumları da devam ediyordu. Bu yüzden Osmanlı Devleti yıkılıncaya kadar toplumun geleceği Osmanlıcı, Türkçü, İslamcı ve Batıcı görüş açıları içinde tartışıldı.</a:t>
            </a:r>
          </a:p>
        </p:txBody>
      </p:sp>
    </p:spTree>
    <p:extLst>
      <p:ext uri="{BB962C8B-B14F-4D97-AF65-F5344CB8AC3E}">
        <p14:creationId xmlns:p14="http://schemas.microsoft.com/office/powerpoint/2010/main" val="4148017476"/>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31</a:t>
            </a:fld>
            <a:endParaRPr lang="tr-TR"/>
          </a:p>
        </p:txBody>
      </p:sp>
      <p:sp>
        <p:nvSpPr>
          <p:cNvPr id="4" name="Dikdörtgen 3"/>
          <p:cNvSpPr/>
          <p:nvPr/>
        </p:nvSpPr>
        <p:spPr>
          <a:xfrm>
            <a:off x="251520" y="188640"/>
            <a:ext cx="8640960" cy="6863417"/>
          </a:xfrm>
          <a:prstGeom prst="rect">
            <a:avLst/>
          </a:prstGeom>
        </p:spPr>
        <p:txBody>
          <a:bodyPr wrap="square">
            <a:spAutoFit/>
          </a:bodyPr>
          <a:lstStyle/>
          <a:p>
            <a:pPr marL="342900" indent="-342900"/>
            <a:r>
              <a:rPr lang="tr-TR" sz="1400" b="1" dirty="0"/>
              <a:t>Ç- OSMANLI TOPLUM YAPISINDA MEYDANA GELEN DEĞİŞMELER</a:t>
            </a:r>
            <a:endParaRPr lang="tr-TR" sz="1400" dirty="0"/>
          </a:p>
          <a:p>
            <a:r>
              <a:rPr lang="tr-TR" sz="1400" b="1" dirty="0"/>
              <a:t>1. XVIII. Yüzyıl</a:t>
            </a:r>
            <a:endParaRPr lang="tr-TR" sz="1400" dirty="0"/>
          </a:p>
          <a:p>
            <a:r>
              <a:rPr lang="tr-TR" sz="1400" b="1" dirty="0"/>
              <a:t>2. Tanzimat ve Sonrası</a:t>
            </a:r>
            <a:endParaRPr lang="tr-TR" sz="1400" dirty="0"/>
          </a:p>
          <a:p>
            <a:r>
              <a:rPr lang="tr-TR" sz="1400" b="1" dirty="0"/>
              <a:t>a) Yeni Bürokratlar</a:t>
            </a:r>
            <a:endParaRPr lang="tr-TR" sz="1400" dirty="0"/>
          </a:p>
          <a:p>
            <a:pPr marL="342900" indent="-342900"/>
            <a:r>
              <a:rPr lang="tr-TR" sz="1400" b="1" dirty="0"/>
              <a:t>b) Nüfus Hareketleri ve Yeni Yapılanmalar</a:t>
            </a:r>
            <a:endParaRPr lang="tr-TR" sz="1400" dirty="0"/>
          </a:p>
          <a:p>
            <a:pPr marL="342900" indent="-342900"/>
            <a:r>
              <a:rPr lang="tr-TR" sz="1400" b="1" dirty="0"/>
              <a:t>c) Yeni Hayat </a:t>
            </a:r>
            <a:r>
              <a:rPr lang="tr-TR" sz="1400" b="1" dirty="0" smtClean="0"/>
              <a:t>Tarzı</a:t>
            </a:r>
          </a:p>
          <a:p>
            <a:pPr marL="342900" indent="-342900"/>
            <a:endParaRPr lang="tr-TR" sz="1400" b="1" dirty="0" smtClean="0"/>
          </a:p>
          <a:p>
            <a:pPr marL="361950" indent="-361950"/>
            <a:r>
              <a:rPr lang="tr-TR" b="1" dirty="0"/>
              <a:t>b) Nüfus Hareketleri ve Yeni Yapılanmalar</a:t>
            </a:r>
            <a:endParaRPr lang="tr-TR" dirty="0"/>
          </a:p>
          <a:p>
            <a:pPr marL="361950" indent="-361950"/>
            <a:r>
              <a:rPr lang="tr-TR" dirty="0" smtClean="0"/>
              <a:t>Savaşlarda </a:t>
            </a:r>
            <a:r>
              <a:rPr lang="tr-TR" dirty="0"/>
              <a:t>toprak kaybetmesi Anadolu ve Rumeli topraklarına göç edilmesi sonucunu doğurdu. </a:t>
            </a:r>
            <a:endParaRPr lang="tr-TR" dirty="0" smtClean="0"/>
          </a:p>
          <a:p>
            <a:pPr marL="361950" indent="-361950"/>
            <a:r>
              <a:rPr lang="tr-TR" dirty="0" smtClean="0"/>
              <a:t>XVIII</a:t>
            </a:r>
            <a:r>
              <a:rPr lang="tr-TR" dirty="0"/>
              <a:t>. yüzyılın son yirmi yılında Osmanlı-Rusya ve Avusturya savaşları yüzünden, Kazan, Kırım, Kafkasya ve </a:t>
            </a:r>
            <a:r>
              <a:rPr lang="tr-TR" dirty="0" err="1"/>
              <a:t>Özi</a:t>
            </a:r>
            <a:r>
              <a:rPr lang="tr-TR" dirty="0"/>
              <a:t> bölgelerinden Anadolu’ya göç edenlerin sayısı üç-beş yüz bini buldu. </a:t>
            </a:r>
            <a:endParaRPr lang="tr-TR" dirty="0" smtClean="0"/>
          </a:p>
          <a:p>
            <a:pPr marL="361950" indent="-361950"/>
            <a:r>
              <a:rPr lang="tr-TR" dirty="0" smtClean="0"/>
              <a:t>XIX</a:t>
            </a:r>
            <a:r>
              <a:rPr lang="tr-TR" dirty="0"/>
              <a:t>. yüzyılda Anadolu ve Rumeli'ye göç edilmesine sebep olan olaylar şunlardır: XIX. yüzyıl başındaki Osmanlı- Rusya savaşı, Yunan İsyanı, Kırım Savaşı ve 93 Harbi’dir. </a:t>
            </a:r>
            <a:endParaRPr lang="tr-TR" dirty="0" smtClean="0"/>
          </a:p>
          <a:p>
            <a:pPr marL="361950" indent="-361950"/>
            <a:r>
              <a:rPr lang="tr-TR" dirty="0" smtClean="0"/>
              <a:t>Bu </a:t>
            </a:r>
            <a:r>
              <a:rPr lang="tr-TR" dirty="0"/>
              <a:t>arada binlerce Macar ve Polonyalı da Osmanlı topraklarına göç </a:t>
            </a:r>
            <a:r>
              <a:rPr lang="tr-TR" dirty="0" smtClean="0"/>
              <a:t>edenler </a:t>
            </a:r>
            <a:r>
              <a:rPr lang="tr-TR" dirty="0"/>
              <a:t>arasındaydı. Bu göç hareketleri toplumda yeni yapılanmalara da sebep oldu. </a:t>
            </a:r>
            <a:endParaRPr lang="tr-TR" dirty="0" smtClean="0"/>
          </a:p>
          <a:p>
            <a:pPr marL="361950" indent="-361950"/>
            <a:r>
              <a:rPr lang="tr-TR" dirty="0" smtClean="0"/>
              <a:t>Ulaşım </a:t>
            </a:r>
            <a:r>
              <a:rPr lang="tr-TR" dirty="0"/>
              <a:t>teknolojisinin gelişmesi ve dış pazarlarla ilişkiler kurulması şehirleşme oranını yükseltti. İstasyonlar, rıhtımlar, postane binaları yapıldı. Bu imkanlar sayesinde toplum ülkesini ve dünyayı tanımaya başladı. Yeni eğlence merkezleri açıldı. </a:t>
            </a:r>
            <a:endParaRPr lang="tr-TR" dirty="0" smtClean="0"/>
          </a:p>
          <a:p>
            <a:pPr marL="361950" indent="-361950"/>
            <a:r>
              <a:rPr lang="tr-TR" dirty="0" smtClean="0"/>
              <a:t>Ayrı </a:t>
            </a:r>
            <a:r>
              <a:rPr lang="tr-TR" dirty="0"/>
              <a:t>mahallelerde oturan Müslümanlarla, diğer dinlere mensup olanlar aynı mahallelerde yaşamaya başladılar. Sonuçta, kozmopolit tabakalar ortaya çıktı. </a:t>
            </a:r>
            <a:endParaRPr lang="tr-TR" dirty="0" smtClean="0"/>
          </a:p>
          <a:p>
            <a:pPr marL="361950" indent="-361950"/>
            <a:r>
              <a:rPr lang="tr-TR" dirty="0" smtClean="0"/>
              <a:t>Ayrıca </a:t>
            </a:r>
            <a:r>
              <a:rPr lang="tr-TR" dirty="0"/>
              <a:t>limanlardan tarım ürünlerinin ihraç edilmesi, ovaların </a:t>
            </a:r>
            <a:r>
              <a:rPr lang="tr-TR" dirty="0" smtClean="0"/>
              <a:t>ekilmesini zorunlu </a:t>
            </a:r>
            <a:r>
              <a:rPr lang="tr-TR" dirty="0"/>
              <a:t>kılmıştı. Gerek bunlar gerekse konar - göçerlerin ovalara yerleştirilmesinden dolayı ovalarda nüfus arttı ve yeni köyler oluştu.</a:t>
            </a:r>
          </a:p>
          <a:p>
            <a:pPr marL="342900" indent="-342900"/>
            <a:endParaRPr lang="tr-TR" b="1" dirty="0"/>
          </a:p>
        </p:txBody>
      </p:sp>
    </p:spTree>
    <p:extLst>
      <p:ext uri="{BB962C8B-B14F-4D97-AF65-F5344CB8AC3E}">
        <p14:creationId xmlns:p14="http://schemas.microsoft.com/office/powerpoint/2010/main" val="2737146488"/>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32</a:t>
            </a:fld>
            <a:endParaRPr lang="tr-TR"/>
          </a:p>
        </p:txBody>
      </p:sp>
      <p:pic>
        <p:nvPicPr>
          <p:cNvPr id="2050" name="Picture 2" descr="C:\Users\Administrator\Pictures\osmanli_musumanlarnin_goc_haritasi-40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659719"/>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33</a:t>
            </a:fld>
            <a:endParaRPr lang="tr-TR"/>
          </a:p>
        </p:txBody>
      </p:sp>
      <p:sp>
        <p:nvSpPr>
          <p:cNvPr id="4" name="Dikdörtgen 3"/>
          <p:cNvSpPr/>
          <p:nvPr/>
        </p:nvSpPr>
        <p:spPr>
          <a:xfrm>
            <a:off x="251520" y="260648"/>
            <a:ext cx="8640960" cy="6801862"/>
          </a:xfrm>
          <a:prstGeom prst="rect">
            <a:avLst/>
          </a:prstGeom>
        </p:spPr>
        <p:txBody>
          <a:bodyPr wrap="square">
            <a:spAutoFit/>
          </a:bodyPr>
          <a:lstStyle/>
          <a:p>
            <a:pPr marL="342900" indent="-342900"/>
            <a:r>
              <a:rPr lang="tr-TR" sz="1400" b="1" dirty="0"/>
              <a:t>Ç- OSMANLI TOPLUM YAPISINDA MEYDANA GELEN DEĞİŞMELER</a:t>
            </a:r>
            <a:endParaRPr lang="tr-TR" sz="1400" dirty="0"/>
          </a:p>
          <a:p>
            <a:r>
              <a:rPr lang="tr-TR" sz="1400" b="1" dirty="0"/>
              <a:t>1. XVIII. Yüzyıl</a:t>
            </a:r>
            <a:endParaRPr lang="tr-TR" sz="1400" dirty="0"/>
          </a:p>
          <a:p>
            <a:r>
              <a:rPr lang="tr-TR" sz="1400" b="1" dirty="0"/>
              <a:t>2. Tanzimat ve Sonrası</a:t>
            </a:r>
            <a:endParaRPr lang="tr-TR" sz="1400" dirty="0"/>
          </a:p>
          <a:p>
            <a:r>
              <a:rPr lang="tr-TR" sz="1400" b="1" dirty="0"/>
              <a:t>a) Yeni Bürokratlar</a:t>
            </a:r>
            <a:endParaRPr lang="tr-TR" sz="1400" dirty="0"/>
          </a:p>
          <a:p>
            <a:pPr marL="342900" indent="-342900"/>
            <a:r>
              <a:rPr lang="tr-TR" sz="1400" b="1" dirty="0"/>
              <a:t>b) Nüfus Hareketleri ve Yeni Yapılanmalar</a:t>
            </a:r>
            <a:endParaRPr lang="tr-TR" sz="1400" dirty="0"/>
          </a:p>
          <a:p>
            <a:pPr marL="342900" indent="-342900"/>
            <a:r>
              <a:rPr lang="tr-TR" sz="1400" b="1" dirty="0"/>
              <a:t>c) Yeni Hayat </a:t>
            </a:r>
            <a:r>
              <a:rPr lang="tr-TR" sz="1400" b="1" dirty="0" smtClean="0"/>
              <a:t>Tarzı</a:t>
            </a:r>
          </a:p>
          <a:p>
            <a:pPr marL="342900" indent="-342900"/>
            <a:endParaRPr lang="tr-TR" sz="1400" b="1" dirty="0" smtClean="0"/>
          </a:p>
          <a:p>
            <a:pPr marL="361950" indent="-361950"/>
            <a:r>
              <a:rPr lang="tr-TR" sz="2000" b="1" dirty="0"/>
              <a:t>c) Yeni Hayat Tarzı</a:t>
            </a:r>
            <a:endParaRPr lang="tr-TR" sz="2000" dirty="0"/>
          </a:p>
          <a:p>
            <a:pPr marL="361950" indent="-361950"/>
            <a:r>
              <a:rPr lang="tr-TR" sz="2000" dirty="0"/>
              <a:t>XIX. yüzyılda, İstanbul ve diğer büyük şehirlerde hayat tarzı önemli ölçülerde değişime uğramıştır. </a:t>
            </a:r>
            <a:endParaRPr lang="tr-TR" sz="2000" dirty="0" smtClean="0"/>
          </a:p>
          <a:p>
            <a:pPr marL="361950" indent="-361950"/>
            <a:r>
              <a:rPr lang="tr-TR" sz="2000" dirty="0" smtClean="0"/>
              <a:t>Nüfus </a:t>
            </a:r>
            <a:r>
              <a:rPr lang="tr-TR" sz="2000" dirty="0"/>
              <a:t>artışı, küçük yerleşme birimlerinin ekonomik açıdan yetersizliği, Tanzimat'la birlikte iskan kısıtlamalarının kalkması gibi sebepler yüzünden dinlere dayalı mahalleler bozulmuştur. Dini ve etnik grupların hayat tarzları birbirine karışmaya başlamıştır. </a:t>
            </a:r>
            <a:endParaRPr lang="tr-TR" sz="2000" dirty="0" smtClean="0"/>
          </a:p>
          <a:p>
            <a:pPr marL="361950" indent="-361950"/>
            <a:r>
              <a:rPr lang="tr-TR" sz="2000" dirty="0" smtClean="0"/>
              <a:t>Camiler </a:t>
            </a:r>
            <a:r>
              <a:rPr lang="tr-TR" sz="2000" dirty="0"/>
              <a:t>çok yönlü işlevini değiştirmiştir. </a:t>
            </a:r>
          </a:p>
          <a:p>
            <a:pPr marL="361950" indent="-361950"/>
            <a:r>
              <a:rPr lang="tr-TR" sz="2000" dirty="0"/>
              <a:t>XIX. yüzyılda zenginler ayrı yerlerde ve farklı şekilde yaşamaya başlamışlardır. Bahçeli evler yerini bitişik apartmanlara bırakmıştır. </a:t>
            </a:r>
            <a:endParaRPr lang="tr-TR" sz="2000" dirty="0" smtClean="0"/>
          </a:p>
          <a:p>
            <a:pPr marL="361950" indent="-361950"/>
            <a:r>
              <a:rPr lang="tr-TR" sz="2000" dirty="0" smtClean="0"/>
              <a:t>Tiyatrolar </a:t>
            </a:r>
            <a:r>
              <a:rPr lang="tr-TR" sz="2000" dirty="0"/>
              <a:t>ve Avrupa malı satan dükkanlar rağbet görmeye başlamışlardır. İstanbul'da önce atlı araba sonra da otomobil kullanılmaya başlanmıştır (1895). Yine bu yüzyıl başlarında telgraf ve telefon kullanılmaya başlanmıştır. </a:t>
            </a:r>
            <a:endParaRPr lang="tr-TR" sz="2000" dirty="0" smtClean="0"/>
          </a:p>
          <a:p>
            <a:pPr marL="361950" indent="-361950"/>
            <a:r>
              <a:rPr lang="tr-TR" sz="2000" dirty="0" smtClean="0"/>
              <a:t>İstanbul'daki </a:t>
            </a:r>
            <a:r>
              <a:rPr lang="tr-TR" sz="2000" dirty="0"/>
              <a:t>bu değişikliğe karşılık, taşrada hareketsizlik vardı. Buralarda insanlar eski mahalle düzeni içinde </a:t>
            </a:r>
            <a:r>
              <a:rPr lang="tr-TR" sz="2000" dirty="0" smtClean="0"/>
              <a:t>hayatlarını devam </a:t>
            </a:r>
            <a:r>
              <a:rPr lang="tr-TR" sz="2000" dirty="0"/>
              <a:t>ettirmişlerdir.</a:t>
            </a:r>
          </a:p>
          <a:p>
            <a:pPr marL="342900" indent="-342900"/>
            <a:endParaRPr lang="tr-TR" b="1" dirty="0"/>
          </a:p>
        </p:txBody>
      </p:sp>
    </p:spTree>
    <p:extLst>
      <p:ext uri="{BB962C8B-B14F-4D97-AF65-F5344CB8AC3E}">
        <p14:creationId xmlns:p14="http://schemas.microsoft.com/office/powerpoint/2010/main" val="3412607635"/>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4</a:t>
            </a:fld>
            <a:endParaRPr lang="tr-TR"/>
          </a:p>
        </p:txBody>
      </p:sp>
      <p:sp>
        <p:nvSpPr>
          <p:cNvPr id="4" name="Dikdörtgen 3"/>
          <p:cNvSpPr/>
          <p:nvPr/>
        </p:nvSpPr>
        <p:spPr>
          <a:xfrm>
            <a:off x="323528" y="476672"/>
            <a:ext cx="8568952" cy="1384995"/>
          </a:xfrm>
          <a:prstGeom prst="rect">
            <a:avLst/>
          </a:prstGeom>
        </p:spPr>
        <p:txBody>
          <a:bodyPr wrap="square">
            <a:spAutoFit/>
          </a:bodyPr>
          <a:lstStyle/>
          <a:p>
            <a:pPr marL="228600" lvl="0" indent="-228600" algn="just" fontAlgn="base">
              <a:spcBef>
                <a:spcPct val="0"/>
              </a:spcBef>
              <a:spcAft>
                <a:spcPct val="0"/>
              </a:spcAft>
            </a:pPr>
            <a:r>
              <a:rPr lang="tr-TR" sz="2800" b="1" dirty="0">
                <a:solidFill>
                  <a:srgbClr val="000000"/>
                </a:solidFill>
                <a:ea typeface="Calibri" pitchFamily="34" charset="0"/>
                <a:cs typeface="Aharoni" pitchFamily="2" charset="-79"/>
              </a:rPr>
              <a:t>OSMANLI  DEVLETİ’NDE TOPLUM YAPISI</a:t>
            </a:r>
          </a:p>
          <a:p>
            <a:pPr marL="514350" lvl="0" indent="-514350" algn="just" fontAlgn="base">
              <a:spcBef>
                <a:spcPct val="0"/>
              </a:spcBef>
              <a:spcAft>
                <a:spcPct val="0"/>
              </a:spcAft>
              <a:buAutoNum type="arabicPeriod"/>
            </a:pPr>
            <a:r>
              <a:rPr lang="tr-TR" sz="2800" b="1" dirty="0" smtClean="0">
                <a:solidFill>
                  <a:srgbClr val="000000"/>
                </a:solidFill>
                <a:ea typeface="Calibri" pitchFamily="34" charset="0"/>
                <a:cs typeface="Aharoni" pitchFamily="2" charset="-79"/>
              </a:rPr>
              <a:t>Devletin </a:t>
            </a:r>
            <a:r>
              <a:rPr lang="tr-TR" sz="2800" b="1" dirty="0">
                <a:solidFill>
                  <a:srgbClr val="000000"/>
                </a:solidFill>
                <a:ea typeface="Calibri" pitchFamily="34" charset="0"/>
                <a:cs typeface="Aharoni" pitchFamily="2" charset="-79"/>
              </a:rPr>
              <a:t>Resmî Tasnifine Göre Osmanlı </a:t>
            </a:r>
            <a:r>
              <a:rPr lang="tr-TR" sz="2800" b="1" dirty="0" smtClean="0">
                <a:solidFill>
                  <a:srgbClr val="000000"/>
                </a:solidFill>
                <a:ea typeface="Calibri" pitchFamily="34" charset="0"/>
                <a:cs typeface="Aharoni" pitchFamily="2" charset="-79"/>
              </a:rPr>
              <a:t>Toplumu</a:t>
            </a:r>
          </a:p>
          <a:p>
            <a:pPr lvl="0" algn="just" fontAlgn="base">
              <a:spcBef>
                <a:spcPct val="0"/>
              </a:spcBef>
              <a:spcAft>
                <a:spcPct val="0"/>
              </a:spcAft>
            </a:pPr>
            <a:r>
              <a:rPr lang="tr-TR" sz="2800" dirty="0" smtClean="0">
                <a:solidFill>
                  <a:srgbClr val="000000"/>
                </a:solidFill>
                <a:ea typeface="Calibri" pitchFamily="34" charset="0"/>
                <a:cs typeface="Aharoni" pitchFamily="2" charset="-79"/>
              </a:rPr>
              <a:t>İslami esaslar</a:t>
            </a:r>
            <a:endParaRPr lang="tr-TR" sz="2800" dirty="0">
              <a:solidFill>
                <a:srgbClr val="000000"/>
              </a:solidFill>
              <a:ea typeface="Calibri" pitchFamily="34" charset="0"/>
              <a:cs typeface="Aharoni" pitchFamily="2" charset="-79"/>
            </a:endParaRPr>
          </a:p>
        </p:txBody>
      </p:sp>
      <p:graphicFrame>
        <p:nvGraphicFramePr>
          <p:cNvPr id="5" name="Diyagram 4"/>
          <p:cNvGraphicFramePr/>
          <p:nvPr>
            <p:extLst>
              <p:ext uri="{D42A27DB-BD31-4B8C-83A1-F6EECF244321}">
                <p14:modId xmlns:p14="http://schemas.microsoft.com/office/powerpoint/2010/main" val="3386035978"/>
              </p:ext>
            </p:extLst>
          </p:nvPr>
        </p:nvGraphicFramePr>
        <p:xfrm>
          <a:off x="1524000" y="1397000"/>
          <a:ext cx="6792416"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73062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5</a:t>
            </a:fld>
            <a:endParaRPr lang="tr-TR"/>
          </a:p>
        </p:txBody>
      </p:sp>
      <p:sp>
        <p:nvSpPr>
          <p:cNvPr id="4" name="Dikdörtgen 3"/>
          <p:cNvSpPr/>
          <p:nvPr/>
        </p:nvSpPr>
        <p:spPr>
          <a:xfrm>
            <a:off x="251520" y="332656"/>
            <a:ext cx="8568952" cy="3631763"/>
          </a:xfrm>
          <a:prstGeom prst="rect">
            <a:avLst/>
          </a:prstGeom>
        </p:spPr>
        <p:txBody>
          <a:bodyPr wrap="square">
            <a:spAutoFit/>
          </a:bodyPr>
          <a:lstStyle/>
          <a:p>
            <a:pPr marL="228600" lvl="0" indent="-228600" algn="just" fontAlgn="base">
              <a:spcBef>
                <a:spcPct val="0"/>
              </a:spcBef>
              <a:spcAft>
                <a:spcPct val="0"/>
              </a:spcAft>
            </a:pPr>
            <a:r>
              <a:rPr lang="tr-TR" sz="1400" b="1" dirty="0">
                <a:solidFill>
                  <a:srgbClr val="000000"/>
                </a:solidFill>
                <a:ea typeface="Calibri" pitchFamily="34" charset="0"/>
                <a:cs typeface="Aharoni" pitchFamily="2" charset="-79"/>
              </a:rPr>
              <a:t>A- OSMANLI  DEVLETİ’NDE TOPLUM YAPISI</a:t>
            </a:r>
          </a:p>
          <a:p>
            <a:pPr marL="228600" lvl="0" indent="-228600" algn="just" fontAlgn="base">
              <a:spcBef>
                <a:spcPct val="0"/>
              </a:spcBef>
              <a:spcAft>
                <a:spcPct val="0"/>
              </a:spcAft>
            </a:pPr>
            <a:r>
              <a:rPr lang="tr-TR" sz="1400" b="1" dirty="0">
                <a:solidFill>
                  <a:srgbClr val="000000"/>
                </a:solidFill>
                <a:ea typeface="Calibri" pitchFamily="34" charset="0"/>
                <a:cs typeface="Aharoni" pitchFamily="2" charset="-79"/>
              </a:rPr>
              <a:t>1. Devletin Resmî Tasnifine Göre Osmanlı Toplumu</a:t>
            </a:r>
          </a:p>
          <a:p>
            <a:pPr marL="342900" indent="-342900" algn="just" fontAlgn="base">
              <a:spcBef>
                <a:spcPct val="0"/>
              </a:spcBef>
              <a:spcAft>
                <a:spcPct val="0"/>
              </a:spcAft>
            </a:pPr>
            <a:r>
              <a:rPr lang="tr-TR" sz="1400" b="1" dirty="0"/>
              <a:t>a) Yönetenler (Askerî Sınıf)</a:t>
            </a:r>
            <a:endParaRPr lang="tr-TR" sz="1400" dirty="0"/>
          </a:p>
          <a:p>
            <a:pPr marL="342900" lvl="0" indent="15875" algn="just" fontAlgn="base">
              <a:spcBef>
                <a:spcPct val="0"/>
              </a:spcBef>
              <a:spcAft>
                <a:spcPct val="0"/>
              </a:spcAft>
            </a:pPr>
            <a:r>
              <a:rPr lang="tr-TR" sz="1400" b="1" dirty="0"/>
              <a:t>Seyfiye</a:t>
            </a:r>
          </a:p>
          <a:p>
            <a:pPr marL="342900" lvl="0" indent="15875" algn="just" fontAlgn="base">
              <a:spcBef>
                <a:spcPct val="0"/>
              </a:spcBef>
              <a:spcAft>
                <a:spcPct val="0"/>
              </a:spcAft>
            </a:pPr>
            <a:r>
              <a:rPr lang="tr-TR" sz="1400" b="1" dirty="0"/>
              <a:t>İlmiye</a:t>
            </a:r>
          </a:p>
          <a:p>
            <a:pPr marL="342900" lvl="0" indent="15875" algn="just" fontAlgn="base">
              <a:spcBef>
                <a:spcPct val="0"/>
              </a:spcBef>
              <a:spcAft>
                <a:spcPct val="0"/>
              </a:spcAft>
            </a:pPr>
            <a:r>
              <a:rPr lang="tr-TR" sz="1400" b="1" dirty="0"/>
              <a:t>Kalemiye</a:t>
            </a:r>
          </a:p>
          <a:p>
            <a:pPr marL="342900" lvl="0" indent="-342900" algn="just" fontAlgn="base">
              <a:spcBef>
                <a:spcPct val="0"/>
              </a:spcBef>
              <a:spcAft>
                <a:spcPct val="0"/>
              </a:spcAft>
            </a:pPr>
            <a:r>
              <a:rPr lang="tr-TR" sz="1400" b="1" dirty="0"/>
              <a:t>b) Yönetilenler (</a:t>
            </a:r>
            <a:r>
              <a:rPr lang="tr-TR" sz="1400" b="1" dirty="0" err="1"/>
              <a:t>Reâyâ</a:t>
            </a:r>
            <a:r>
              <a:rPr lang="tr-TR" sz="1400" b="1" dirty="0" smtClean="0"/>
              <a:t>)</a:t>
            </a:r>
          </a:p>
          <a:p>
            <a:pPr marL="342900" lvl="0" indent="-342900" algn="just" fontAlgn="base">
              <a:spcBef>
                <a:spcPct val="0"/>
              </a:spcBef>
              <a:spcAft>
                <a:spcPct val="0"/>
              </a:spcAft>
            </a:pPr>
            <a:endParaRPr lang="tr-TR" sz="1400" b="1" dirty="0"/>
          </a:p>
          <a:p>
            <a:pPr marL="514350" indent="-514350" algn="just" fontAlgn="base">
              <a:spcBef>
                <a:spcPct val="0"/>
              </a:spcBef>
              <a:spcAft>
                <a:spcPct val="0"/>
              </a:spcAft>
              <a:buAutoNum type="alphaLcParenR"/>
            </a:pPr>
            <a:r>
              <a:rPr lang="tr-TR" sz="2800" b="1" dirty="0" smtClean="0"/>
              <a:t>Yönetenler </a:t>
            </a:r>
            <a:r>
              <a:rPr lang="tr-TR" sz="2800" b="1" dirty="0"/>
              <a:t>(Askerî Sınıf</a:t>
            </a:r>
            <a:r>
              <a:rPr lang="tr-TR" sz="2800" b="1" dirty="0" smtClean="0"/>
              <a:t>)</a:t>
            </a:r>
          </a:p>
          <a:p>
            <a:pPr algn="just" fontAlgn="base">
              <a:spcBef>
                <a:spcPct val="0"/>
              </a:spcBef>
              <a:spcAft>
                <a:spcPct val="0"/>
              </a:spcAft>
            </a:pPr>
            <a:r>
              <a:rPr lang="tr-TR" sz="2400" dirty="0" smtClean="0"/>
              <a:t>Çalışanların genel adı</a:t>
            </a:r>
          </a:p>
          <a:p>
            <a:pPr algn="just" fontAlgn="base">
              <a:spcBef>
                <a:spcPct val="0"/>
              </a:spcBef>
              <a:spcAft>
                <a:spcPct val="0"/>
              </a:spcAft>
            </a:pPr>
            <a:r>
              <a:rPr lang="tr-TR" sz="2400" dirty="0" smtClean="0"/>
              <a:t>Vergi vermezler</a:t>
            </a:r>
          </a:p>
          <a:p>
            <a:pPr algn="just" fontAlgn="base">
              <a:spcBef>
                <a:spcPct val="0"/>
              </a:spcBef>
              <a:spcAft>
                <a:spcPct val="0"/>
              </a:spcAft>
            </a:pPr>
            <a:r>
              <a:rPr lang="tr-TR" sz="2400" dirty="0" smtClean="0"/>
              <a:t>Devletten maaş alırlar</a:t>
            </a:r>
          </a:p>
          <a:p>
            <a:pPr algn="just" fontAlgn="base">
              <a:spcBef>
                <a:spcPct val="0"/>
              </a:spcBef>
              <a:spcAft>
                <a:spcPct val="0"/>
              </a:spcAft>
            </a:pPr>
            <a:endParaRPr lang="tr-TR" b="1" dirty="0"/>
          </a:p>
        </p:txBody>
      </p:sp>
      <p:pic>
        <p:nvPicPr>
          <p:cNvPr id="2050" name="Picture 2" descr="C:\Users\Administrator\Pictures\Osmanlıda yönetim şemas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732" y="3645024"/>
            <a:ext cx="6708809"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926276"/>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6</a:t>
            </a:fld>
            <a:endParaRPr lang="tr-TR"/>
          </a:p>
        </p:txBody>
      </p:sp>
      <p:sp>
        <p:nvSpPr>
          <p:cNvPr id="4" name="Dikdörtgen 3"/>
          <p:cNvSpPr/>
          <p:nvPr/>
        </p:nvSpPr>
        <p:spPr>
          <a:xfrm>
            <a:off x="238762" y="548680"/>
            <a:ext cx="8640960" cy="5509200"/>
          </a:xfrm>
          <a:prstGeom prst="rect">
            <a:avLst/>
          </a:prstGeom>
        </p:spPr>
        <p:txBody>
          <a:bodyPr wrap="square">
            <a:spAutoFit/>
          </a:bodyPr>
          <a:lstStyle/>
          <a:p>
            <a:pPr marL="228600" lvl="0" indent="-228600" algn="just" fontAlgn="base">
              <a:spcBef>
                <a:spcPct val="0"/>
              </a:spcBef>
              <a:spcAft>
                <a:spcPct val="0"/>
              </a:spcAft>
            </a:pPr>
            <a:r>
              <a:rPr lang="tr-TR" sz="1600" b="1" dirty="0">
                <a:solidFill>
                  <a:srgbClr val="000000"/>
                </a:solidFill>
                <a:ea typeface="Calibri" pitchFamily="34" charset="0"/>
                <a:cs typeface="Aharoni" pitchFamily="2" charset="-79"/>
              </a:rPr>
              <a:t>A- OSMANLI  DEVLETİ’NDE TOPLUM YAPISI</a:t>
            </a:r>
          </a:p>
          <a:p>
            <a:pPr marL="228600" lvl="0" indent="-228600" algn="just" fontAlgn="base">
              <a:spcBef>
                <a:spcPct val="0"/>
              </a:spcBef>
              <a:spcAft>
                <a:spcPct val="0"/>
              </a:spcAft>
            </a:pPr>
            <a:r>
              <a:rPr lang="tr-TR" sz="1600" b="1" dirty="0">
                <a:solidFill>
                  <a:srgbClr val="000000"/>
                </a:solidFill>
                <a:ea typeface="Calibri" pitchFamily="34" charset="0"/>
                <a:cs typeface="Aharoni" pitchFamily="2" charset="-79"/>
              </a:rPr>
              <a:t>1. Devletin Resmî Tasnifine Göre Osmanlı Toplumu</a:t>
            </a:r>
          </a:p>
          <a:p>
            <a:pPr marL="342900" indent="-342900" algn="just" fontAlgn="base">
              <a:spcBef>
                <a:spcPct val="0"/>
              </a:spcBef>
              <a:spcAft>
                <a:spcPct val="0"/>
              </a:spcAft>
            </a:pPr>
            <a:r>
              <a:rPr lang="tr-TR" sz="1600" b="1" dirty="0"/>
              <a:t>a) Yönetenler (Askerî Sınıf)</a:t>
            </a:r>
            <a:endParaRPr lang="tr-TR" sz="1600" dirty="0"/>
          </a:p>
          <a:p>
            <a:pPr marL="342900" lvl="0" indent="15875" algn="just" fontAlgn="base">
              <a:spcBef>
                <a:spcPct val="0"/>
              </a:spcBef>
              <a:spcAft>
                <a:spcPct val="0"/>
              </a:spcAft>
            </a:pPr>
            <a:r>
              <a:rPr lang="tr-TR" sz="1600" b="1" dirty="0"/>
              <a:t>Seyfiye</a:t>
            </a:r>
          </a:p>
          <a:p>
            <a:pPr marL="342900" lvl="0" indent="15875" algn="just" fontAlgn="base">
              <a:spcBef>
                <a:spcPct val="0"/>
              </a:spcBef>
              <a:spcAft>
                <a:spcPct val="0"/>
              </a:spcAft>
            </a:pPr>
            <a:r>
              <a:rPr lang="tr-TR" sz="1600" b="1" dirty="0"/>
              <a:t>İlmiye</a:t>
            </a:r>
          </a:p>
          <a:p>
            <a:pPr marL="342900" lvl="0" indent="15875" algn="just" fontAlgn="base">
              <a:spcBef>
                <a:spcPct val="0"/>
              </a:spcBef>
              <a:spcAft>
                <a:spcPct val="0"/>
              </a:spcAft>
            </a:pPr>
            <a:r>
              <a:rPr lang="tr-TR" sz="1600" b="1" dirty="0"/>
              <a:t>Kalemiye</a:t>
            </a:r>
          </a:p>
          <a:p>
            <a:pPr marL="342900" lvl="0" indent="-342900" algn="just" fontAlgn="base">
              <a:spcBef>
                <a:spcPct val="0"/>
              </a:spcBef>
              <a:spcAft>
                <a:spcPct val="0"/>
              </a:spcAft>
            </a:pPr>
            <a:r>
              <a:rPr lang="tr-TR" sz="1600" b="1" dirty="0"/>
              <a:t>b) Yönetilenler (</a:t>
            </a:r>
            <a:r>
              <a:rPr lang="tr-TR" sz="1600" b="1" dirty="0" err="1"/>
              <a:t>Reâyâ</a:t>
            </a:r>
            <a:r>
              <a:rPr lang="tr-TR" sz="1600" b="1" dirty="0"/>
              <a:t>)</a:t>
            </a:r>
          </a:p>
          <a:p>
            <a:pPr marL="342900" lvl="0" indent="-342900" algn="just" fontAlgn="base">
              <a:spcBef>
                <a:spcPct val="0"/>
              </a:spcBef>
              <a:spcAft>
                <a:spcPct val="0"/>
              </a:spcAft>
            </a:pPr>
            <a:endParaRPr lang="tr-TR" sz="1600" b="1" dirty="0"/>
          </a:p>
          <a:p>
            <a:pPr algn="just" fontAlgn="base">
              <a:spcBef>
                <a:spcPct val="0"/>
              </a:spcBef>
              <a:spcAft>
                <a:spcPct val="0"/>
              </a:spcAft>
            </a:pPr>
            <a:r>
              <a:rPr lang="tr-TR" sz="3200" b="1" dirty="0" smtClean="0"/>
              <a:t>Seyfiye </a:t>
            </a:r>
            <a:r>
              <a:rPr lang="tr-TR" sz="3200" b="1" dirty="0"/>
              <a:t>(</a:t>
            </a:r>
            <a:r>
              <a:rPr lang="tr-TR" sz="3200" b="1" dirty="0" err="1"/>
              <a:t>ehl</a:t>
            </a:r>
            <a:r>
              <a:rPr lang="tr-TR" sz="3200" b="1" dirty="0"/>
              <a:t>-i örf, </a:t>
            </a:r>
            <a:r>
              <a:rPr lang="tr-TR" sz="3200" b="1" dirty="0" err="1"/>
              <a:t>ehl</a:t>
            </a:r>
            <a:r>
              <a:rPr lang="tr-TR" sz="3200" b="1" dirty="0"/>
              <a:t>-i </a:t>
            </a:r>
            <a:r>
              <a:rPr lang="tr-TR" sz="3200" b="1" dirty="0" err="1"/>
              <a:t>seyf</a:t>
            </a:r>
            <a:r>
              <a:rPr lang="tr-TR" sz="3200" b="1" dirty="0"/>
              <a:t>, ümera)</a:t>
            </a:r>
          </a:p>
          <a:p>
            <a:pPr algn="just" fontAlgn="base">
              <a:spcBef>
                <a:spcPct val="0"/>
              </a:spcBef>
              <a:spcAft>
                <a:spcPct val="0"/>
              </a:spcAft>
            </a:pPr>
            <a:r>
              <a:rPr lang="tr-TR" sz="2400" dirty="0"/>
              <a:t>Asker ve yönetici</a:t>
            </a:r>
          </a:p>
          <a:p>
            <a:pPr algn="just" fontAlgn="base">
              <a:spcBef>
                <a:spcPct val="0"/>
              </a:spcBef>
              <a:spcAft>
                <a:spcPct val="0"/>
              </a:spcAft>
            </a:pPr>
            <a:r>
              <a:rPr lang="tr-TR" sz="2400" dirty="0"/>
              <a:t>Padişahın güç ve otoritesini temsil eder</a:t>
            </a:r>
          </a:p>
          <a:p>
            <a:pPr algn="just" fontAlgn="base">
              <a:spcBef>
                <a:spcPct val="0"/>
              </a:spcBef>
              <a:spcAft>
                <a:spcPct val="0"/>
              </a:spcAft>
            </a:pPr>
            <a:r>
              <a:rPr lang="tr-TR" sz="2400" dirty="0"/>
              <a:t>Temeli kapıkulu ve tımar sistemine dayanır</a:t>
            </a:r>
          </a:p>
          <a:p>
            <a:pPr algn="just" fontAlgn="base">
              <a:spcBef>
                <a:spcPct val="0"/>
              </a:spcBef>
              <a:spcAft>
                <a:spcPct val="0"/>
              </a:spcAft>
            </a:pPr>
            <a:r>
              <a:rPr lang="tr-TR" sz="2400" dirty="0"/>
              <a:t>Hizmet karşılığı dirlik alırlar</a:t>
            </a:r>
          </a:p>
          <a:p>
            <a:pPr algn="just" fontAlgn="base">
              <a:spcBef>
                <a:spcPct val="0"/>
              </a:spcBef>
              <a:spcAft>
                <a:spcPct val="0"/>
              </a:spcAft>
            </a:pPr>
            <a:r>
              <a:rPr lang="tr-TR" sz="2400" dirty="0"/>
              <a:t>Temel görevleri, refah ve güveni temin etme, adaletle yönetme</a:t>
            </a:r>
          </a:p>
          <a:p>
            <a:pPr algn="just" fontAlgn="base">
              <a:spcBef>
                <a:spcPct val="0"/>
              </a:spcBef>
              <a:spcAft>
                <a:spcPct val="0"/>
              </a:spcAft>
            </a:pPr>
            <a:r>
              <a:rPr lang="tr-TR" sz="2400" dirty="0"/>
              <a:t>Vezirler, sadrazam, kapıkulu askerleri, tımarlı sipahiler, deniz askerleri olan levent ve azaplar, subaşılar, sancakbeyleri, beylerbeyleri</a:t>
            </a:r>
            <a:endParaRPr lang="tr-TR" sz="1600" dirty="0"/>
          </a:p>
        </p:txBody>
      </p:sp>
    </p:spTree>
    <p:extLst>
      <p:ext uri="{BB962C8B-B14F-4D97-AF65-F5344CB8AC3E}">
        <p14:creationId xmlns:p14="http://schemas.microsoft.com/office/powerpoint/2010/main" val="3025529542"/>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7</a:t>
            </a:fld>
            <a:endParaRPr lang="tr-TR"/>
          </a:p>
        </p:txBody>
      </p:sp>
      <p:sp>
        <p:nvSpPr>
          <p:cNvPr id="4" name="Dikdörtgen 3"/>
          <p:cNvSpPr/>
          <p:nvPr/>
        </p:nvSpPr>
        <p:spPr>
          <a:xfrm>
            <a:off x="251520" y="260648"/>
            <a:ext cx="8712968" cy="6370975"/>
          </a:xfrm>
          <a:prstGeom prst="rect">
            <a:avLst/>
          </a:prstGeom>
        </p:spPr>
        <p:txBody>
          <a:bodyPr wrap="square">
            <a:spAutoFit/>
          </a:bodyPr>
          <a:lstStyle/>
          <a:p>
            <a:pPr marL="228600" lvl="0" indent="-228600" algn="just" fontAlgn="base">
              <a:spcBef>
                <a:spcPct val="0"/>
              </a:spcBef>
              <a:spcAft>
                <a:spcPct val="0"/>
              </a:spcAft>
            </a:pPr>
            <a:r>
              <a:rPr lang="tr-TR" sz="1600" b="1" dirty="0">
                <a:solidFill>
                  <a:srgbClr val="000000"/>
                </a:solidFill>
                <a:ea typeface="Calibri" pitchFamily="34" charset="0"/>
                <a:cs typeface="Aharoni" pitchFamily="2" charset="-79"/>
              </a:rPr>
              <a:t>A- OSMANLI  DEVLETİ’NDE TOPLUM YAPISI</a:t>
            </a:r>
          </a:p>
          <a:p>
            <a:pPr marL="228600" lvl="0" indent="-228600" algn="just" fontAlgn="base">
              <a:spcBef>
                <a:spcPct val="0"/>
              </a:spcBef>
              <a:spcAft>
                <a:spcPct val="0"/>
              </a:spcAft>
            </a:pPr>
            <a:r>
              <a:rPr lang="tr-TR" sz="1600" b="1" dirty="0">
                <a:solidFill>
                  <a:srgbClr val="000000"/>
                </a:solidFill>
                <a:ea typeface="Calibri" pitchFamily="34" charset="0"/>
                <a:cs typeface="Aharoni" pitchFamily="2" charset="-79"/>
              </a:rPr>
              <a:t>1. Devletin Resmî Tasnifine Göre Osmanlı Toplumu</a:t>
            </a:r>
          </a:p>
          <a:p>
            <a:pPr marL="342900" indent="-342900" algn="just" fontAlgn="base">
              <a:spcBef>
                <a:spcPct val="0"/>
              </a:spcBef>
              <a:spcAft>
                <a:spcPct val="0"/>
              </a:spcAft>
            </a:pPr>
            <a:r>
              <a:rPr lang="tr-TR" sz="1600" b="1" dirty="0"/>
              <a:t>a) Yönetenler (Askerî Sınıf)</a:t>
            </a:r>
            <a:endParaRPr lang="tr-TR" sz="1600" dirty="0"/>
          </a:p>
          <a:p>
            <a:pPr marL="342900" lvl="0" indent="15875" algn="just" fontAlgn="base">
              <a:spcBef>
                <a:spcPct val="0"/>
              </a:spcBef>
              <a:spcAft>
                <a:spcPct val="0"/>
              </a:spcAft>
            </a:pPr>
            <a:r>
              <a:rPr lang="tr-TR" sz="1600" b="1" dirty="0"/>
              <a:t>Seyfiye</a:t>
            </a:r>
          </a:p>
          <a:p>
            <a:pPr marL="342900" lvl="0" indent="15875" algn="just" fontAlgn="base">
              <a:spcBef>
                <a:spcPct val="0"/>
              </a:spcBef>
              <a:spcAft>
                <a:spcPct val="0"/>
              </a:spcAft>
            </a:pPr>
            <a:r>
              <a:rPr lang="tr-TR" sz="1600" b="1" dirty="0"/>
              <a:t>İlmiye</a:t>
            </a:r>
          </a:p>
          <a:p>
            <a:pPr marL="342900" lvl="0" indent="15875" algn="just" fontAlgn="base">
              <a:spcBef>
                <a:spcPct val="0"/>
              </a:spcBef>
              <a:spcAft>
                <a:spcPct val="0"/>
              </a:spcAft>
            </a:pPr>
            <a:r>
              <a:rPr lang="tr-TR" sz="1600" b="1" dirty="0"/>
              <a:t>Kalemiye</a:t>
            </a:r>
          </a:p>
          <a:p>
            <a:pPr marL="342900" lvl="0" indent="-342900" algn="just" fontAlgn="base">
              <a:spcBef>
                <a:spcPct val="0"/>
              </a:spcBef>
              <a:spcAft>
                <a:spcPct val="0"/>
              </a:spcAft>
            </a:pPr>
            <a:r>
              <a:rPr lang="tr-TR" sz="1600" b="1" dirty="0"/>
              <a:t>b) Yönetilenler (</a:t>
            </a:r>
            <a:r>
              <a:rPr lang="tr-TR" sz="1600" b="1" dirty="0" err="1"/>
              <a:t>Reâyâ</a:t>
            </a:r>
            <a:r>
              <a:rPr lang="tr-TR" sz="1600" b="1" dirty="0" smtClean="0"/>
              <a:t>)</a:t>
            </a:r>
          </a:p>
          <a:p>
            <a:pPr marL="342900" lvl="0" indent="-342900" algn="just" fontAlgn="base">
              <a:spcBef>
                <a:spcPct val="0"/>
              </a:spcBef>
              <a:spcAft>
                <a:spcPct val="0"/>
              </a:spcAft>
            </a:pPr>
            <a:endParaRPr lang="tr-TR" sz="1600" b="1" dirty="0"/>
          </a:p>
          <a:p>
            <a:pPr marL="342900" lvl="0" indent="-342900" algn="just" fontAlgn="base">
              <a:spcBef>
                <a:spcPct val="0"/>
              </a:spcBef>
              <a:spcAft>
                <a:spcPct val="0"/>
              </a:spcAft>
            </a:pPr>
            <a:r>
              <a:rPr lang="tr-TR" sz="2400" b="1" dirty="0" smtClean="0"/>
              <a:t>İlmiye (</a:t>
            </a:r>
            <a:r>
              <a:rPr lang="tr-TR" sz="2400" b="1" dirty="0" err="1" smtClean="0"/>
              <a:t>ehl</a:t>
            </a:r>
            <a:r>
              <a:rPr lang="tr-TR" sz="2400" b="1" dirty="0" smtClean="0"/>
              <a:t>-i şer)</a:t>
            </a:r>
          </a:p>
          <a:p>
            <a:pPr marL="342900" lvl="0" indent="-342900" algn="just" fontAlgn="base">
              <a:spcBef>
                <a:spcPct val="0"/>
              </a:spcBef>
              <a:spcAft>
                <a:spcPct val="0"/>
              </a:spcAft>
            </a:pPr>
            <a:r>
              <a:rPr lang="tr-TR" sz="2400" dirty="0"/>
              <a:t>Devletin temel ideolojisini savunan </a:t>
            </a:r>
            <a:r>
              <a:rPr lang="tr-TR" sz="2400" dirty="0" smtClean="0"/>
              <a:t>grup (Türk ve Müslüman)</a:t>
            </a:r>
          </a:p>
          <a:p>
            <a:pPr marL="342900" lvl="0" indent="-342900" algn="just" fontAlgn="base">
              <a:spcBef>
                <a:spcPct val="0"/>
              </a:spcBef>
              <a:spcAft>
                <a:spcPct val="0"/>
              </a:spcAft>
            </a:pPr>
            <a:r>
              <a:rPr lang="tr-TR" sz="2400" dirty="0" smtClean="0"/>
              <a:t>Tedris, kaza, </a:t>
            </a:r>
            <a:r>
              <a:rPr lang="tr-TR" sz="2400" dirty="0" err="1" smtClean="0"/>
              <a:t>ifta</a:t>
            </a:r>
            <a:r>
              <a:rPr lang="tr-TR" sz="2400" dirty="0" smtClean="0"/>
              <a:t>.</a:t>
            </a:r>
          </a:p>
          <a:p>
            <a:pPr marL="342900" lvl="0" indent="-342900" algn="just" fontAlgn="base">
              <a:spcBef>
                <a:spcPct val="0"/>
              </a:spcBef>
              <a:spcAft>
                <a:spcPct val="0"/>
              </a:spcAft>
            </a:pPr>
            <a:r>
              <a:rPr lang="tr-TR" sz="2400" dirty="0" smtClean="0"/>
              <a:t> Medresede yetişir. Müsadere uygulanmaz.</a:t>
            </a:r>
            <a:endParaRPr lang="tr-TR" sz="2400" dirty="0"/>
          </a:p>
          <a:p>
            <a:r>
              <a:rPr lang="tr-TR" sz="2400" dirty="0"/>
              <a:t>Kaza (hüküm verme) yetkisiyle kişiler arası anlaşmazlıkları çözümler ve kamu düzenini </a:t>
            </a:r>
            <a:r>
              <a:rPr lang="tr-TR" sz="2400" dirty="0" smtClean="0"/>
              <a:t>korurlar. </a:t>
            </a:r>
            <a:r>
              <a:rPr lang="tr-TR" sz="2400" dirty="0"/>
              <a:t>Fetva </a:t>
            </a:r>
            <a:r>
              <a:rPr lang="tr-TR" sz="2400" dirty="0" smtClean="0"/>
              <a:t>yetkisiyle </a:t>
            </a:r>
            <a:r>
              <a:rPr lang="tr-TR" sz="2400" dirty="0"/>
              <a:t>yapılan işlerin dine uygunluğunu </a:t>
            </a:r>
            <a:r>
              <a:rPr lang="tr-TR" sz="2400" dirty="0" smtClean="0"/>
              <a:t>denetlerler. </a:t>
            </a:r>
          </a:p>
          <a:p>
            <a:r>
              <a:rPr lang="tr-TR" sz="2400" dirty="0" smtClean="0"/>
              <a:t>İlmiyeye mensuplar: kadı (hakimlik</a:t>
            </a:r>
            <a:r>
              <a:rPr lang="tr-TR" sz="2400" dirty="0"/>
              <a:t>, noterlik ve mahalli </a:t>
            </a:r>
            <a:r>
              <a:rPr lang="tr-TR" sz="2400" dirty="0" smtClean="0"/>
              <a:t>idarecilik), </a:t>
            </a:r>
            <a:r>
              <a:rPr lang="tr-TR" sz="2400" dirty="0"/>
              <a:t>müderris, imam, müezzin, müftü, </a:t>
            </a:r>
            <a:r>
              <a:rPr lang="tr-TR" sz="2400" dirty="0" err="1"/>
              <a:t>kadıasker</a:t>
            </a:r>
            <a:r>
              <a:rPr lang="tr-TR" sz="2400" dirty="0"/>
              <a:t> ve şeyhülislam vardı. İlmiyeyi Divan’da temsil edenler şeyhülislam ile </a:t>
            </a:r>
            <a:r>
              <a:rPr lang="tr-TR" sz="2400" dirty="0" err="1"/>
              <a:t>kadıaskerlerdi</a:t>
            </a:r>
            <a:r>
              <a:rPr lang="tr-TR" sz="2400" dirty="0"/>
              <a:t>. Şeyhülislamın protokoldeki yeri sadrazam ile </a:t>
            </a:r>
            <a:r>
              <a:rPr lang="tr-TR" sz="2400" dirty="0" smtClean="0"/>
              <a:t>aynı.</a:t>
            </a:r>
            <a:endParaRPr lang="tr-TR" sz="2400" b="1" dirty="0" smtClean="0"/>
          </a:p>
          <a:p>
            <a:pPr marL="342900" lvl="0" indent="-342900" algn="just" fontAlgn="base">
              <a:spcBef>
                <a:spcPct val="0"/>
              </a:spcBef>
              <a:spcAft>
                <a:spcPct val="0"/>
              </a:spcAft>
            </a:pPr>
            <a:endParaRPr lang="tr-TR" sz="1600" b="1" dirty="0"/>
          </a:p>
        </p:txBody>
      </p:sp>
    </p:spTree>
    <p:extLst>
      <p:ext uri="{BB962C8B-B14F-4D97-AF65-F5344CB8AC3E}">
        <p14:creationId xmlns:p14="http://schemas.microsoft.com/office/powerpoint/2010/main" val="3443916476"/>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8</a:t>
            </a:fld>
            <a:endParaRPr lang="tr-TR"/>
          </a:p>
        </p:txBody>
      </p:sp>
      <p:sp>
        <p:nvSpPr>
          <p:cNvPr id="4" name="Dikdörtgen 3"/>
          <p:cNvSpPr/>
          <p:nvPr/>
        </p:nvSpPr>
        <p:spPr>
          <a:xfrm>
            <a:off x="323528" y="260648"/>
            <a:ext cx="8568952" cy="4278094"/>
          </a:xfrm>
          <a:prstGeom prst="rect">
            <a:avLst/>
          </a:prstGeom>
        </p:spPr>
        <p:txBody>
          <a:bodyPr wrap="square">
            <a:spAutoFit/>
          </a:bodyPr>
          <a:lstStyle/>
          <a:p>
            <a:pPr marL="228600" lvl="0" indent="-228600" algn="just" fontAlgn="base">
              <a:spcBef>
                <a:spcPct val="0"/>
              </a:spcBef>
              <a:spcAft>
                <a:spcPct val="0"/>
              </a:spcAft>
            </a:pPr>
            <a:r>
              <a:rPr lang="tr-TR" b="1" dirty="0">
                <a:solidFill>
                  <a:srgbClr val="000000"/>
                </a:solidFill>
                <a:ea typeface="Calibri" pitchFamily="34" charset="0"/>
                <a:cs typeface="Aharoni" pitchFamily="2" charset="-79"/>
              </a:rPr>
              <a:t>A- OSMANLI  DEVLETİ’NDE TOPLUM YAPISI</a:t>
            </a:r>
          </a:p>
          <a:p>
            <a:pPr marL="228600" lvl="0" indent="-228600" algn="just" fontAlgn="base">
              <a:spcBef>
                <a:spcPct val="0"/>
              </a:spcBef>
              <a:spcAft>
                <a:spcPct val="0"/>
              </a:spcAft>
            </a:pPr>
            <a:r>
              <a:rPr lang="tr-TR" b="1" dirty="0">
                <a:solidFill>
                  <a:srgbClr val="000000"/>
                </a:solidFill>
                <a:ea typeface="Calibri" pitchFamily="34" charset="0"/>
                <a:cs typeface="Aharoni" pitchFamily="2" charset="-79"/>
              </a:rPr>
              <a:t>1. Devletin Resmî Tasnifine Göre Osmanlı Toplumu</a:t>
            </a:r>
          </a:p>
          <a:p>
            <a:pPr marL="342900" indent="-342900" algn="just" fontAlgn="base">
              <a:spcBef>
                <a:spcPct val="0"/>
              </a:spcBef>
              <a:spcAft>
                <a:spcPct val="0"/>
              </a:spcAft>
            </a:pPr>
            <a:r>
              <a:rPr lang="tr-TR" b="1" dirty="0"/>
              <a:t>a) Yönetenler (Askerî Sınıf)</a:t>
            </a:r>
            <a:endParaRPr lang="tr-TR" dirty="0"/>
          </a:p>
          <a:p>
            <a:pPr marL="342900" lvl="0" indent="15875" algn="just" fontAlgn="base">
              <a:spcBef>
                <a:spcPct val="0"/>
              </a:spcBef>
              <a:spcAft>
                <a:spcPct val="0"/>
              </a:spcAft>
            </a:pPr>
            <a:r>
              <a:rPr lang="tr-TR" b="1" dirty="0"/>
              <a:t>Seyfiye</a:t>
            </a:r>
          </a:p>
          <a:p>
            <a:pPr marL="342900" lvl="0" indent="15875" algn="just" fontAlgn="base">
              <a:spcBef>
                <a:spcPct val="0"/>
              </a:spcBef>
              <a:spcAft>
                <a:spcPct val="0"/>
              </a:spcAft>
            </a:pPr>
            <a:r>
              <a:rPr lang="tr-TR" b="1" dirty="0"/>
              <a:t>İlmiye</a:t>
            </a:r>
          </a:p>
          <a:p>
            <a:pPr marL="342900" lvl="0" indent="15875" algn="just" fontAlgn="base">
              <a:spcBef>
                <a:spcPct val="0"/>
              </a:spcBef>
              <a:spcAft>
                <a:spcPct val="0"/>
              </a:spcAft>
            </a:pPr>
            <a:r>
              <a:rPr lang="tr-TR" b="1" dirty="0"/>
              <a:t>Kalemiye</a:t>
            </a:r>
          </a:p>
          <a:p>
            <a:pPr marL="342900" lvl="0" indent="-342900" algn="just" fontAlgn="base">
              <a:spcBef>
                <a:spcPct val="0"/>
              </a:spcBef>
              <a:spcAft>
                <a:spcPct val="0"/>
              </a:spcAft>
            </a:pPr>
            <a:r>
              <a:rPr lang="tr-TR" b="1" dirty="0"/>
              <a:t>b) Yönetilenler (</a:t>
            </a:r>
            <a:r>
              <a:rPr lang="tr-TR" b="1" dirty="0" err="1"/>
              <a:t>Reâyâ</a:t>
            </a:r>
            <a:r>
              <a:rPr lang="tr-TR" b="1" dirty="0"/>
              <a:t>)</a:t>
            </a:r>
          </a:p>
          <a:p>
            <a:endParaRPr lang="tr-TR" b="1" dirty="0" smtClean="0"/>
          </a:p>
          <a:p>
            <a:r>
              <a:rPr lang="tr-TR" sz="3200" b="1" dirty="0" smtClean="0"/>
              <a:t>Kalemiye (</a:t>
            </a:r>
            <a:r>
              <a:rPr lang="tr-TR" sz="3200" dirty="0" err="1" smtClean="0"/>
              <a:t>ehl</a:t>
            </a:r>
            <a:r>
              <a:rPr lang="tr-TR" sz="3200" dirty="0" smtClean="0"/>
              <a:t>-i kalem)</a:t>
            </a:r>
            <a:endParaRPr lang="tr-TR" sz="3200" dirty="0"/>
          </a:p>
          <a:p>
            <a:r>
              <a:rPr lang="tr-TR" sz="2400" dirty="0"/>
              <a:t>Osmanlı idari ve mali bürokrasisini oluşturan grup</a:t>
            </a:r>
            <a:r>
              <a:rPr lang="tr-TR" sz="2400" dirty="0" smtClean="0"/>
              <a:t>. </a:t>
            </a:r>
          </a:p>
          <a:p>
            <a:r>
              <a:rPr lang="tr-TR" sz="2400" dirty="0" smtClean="0"/>
              <a:t>Kalemiye </a:t>
            </a:r>
            <a:r>
              <a:rPr lang="tr-TR" sz="2400" dirty="0"/>
              <a:t>sınıfını devletin üst seviye bürokratları oluştururdu. </a:t>
            </a:r>
            <a:endParaRPr lang="tr-TR" sz="2400" dirty="0" smtClean="0"/>
          </a:p>
          <a:p>
            <a:r>
              <a:rPr lang="tr-TR" sz="2400" dirty="0" smtClean="0"/>
              <a:t>Nişancı, defterdar, reisülküttap.</a:t>
            </a:r>
          </a:p>
          <a:p>
            <a:endParaRPr lang="tr-TR" sz="2400" dirty="0"/>
          </a:p>
        </p:txBody>
      </p:sp>
    </p:spTree>
    <p:extLst>
      <p:ext uri="{BB962C8B-B14F-4D97-AF65-F5344CB8AC3E}">
        <p14:creationId xmlns:p14="http://schemas.microsoft.com/office/powerpoint/2010/main" val="1334591656"/>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Turgut Göksu</a:t>
            </a:r>
            <a:endParaRPr lang="tr-TR"/>
          </a:p>
        </p:txBody>
      </p:sp>
      <p:sp>
        <p:nvSpPr>
          <p:cNvPr id="3" name="Slayt Numarası Yer Tutucusu 2"/>
          <p:cNvSpPr>
            <a:spLocks noGrp="1"/>
          </p:cNvSpPr>
          <p:nvPr>
            <p:ph type="sldNum" sz="quarter" idx="12"/>
          </p:nvPr>
        </p:nvSpPr>
        <p:spPr/>
        <p:txBody>
          <a:bodyPr/>
          <a:lstStyle/>
          <a:p>
            <a:fld id="{6229E186-1B67-40CA-8160-A20539755317}" type="slidenum">
              <a:rPr lang="tr-TR" smtClean="0"/>
              <a:t>9</a:t>
            </a:fld>
            <a:endParaRPr lang="tr-TR"/>
          </a:p>
        </p:txBody>
      </p:sp>
      <p:sp>
        <p:nvSpPr>
          <p:cNvPr id="4" name="Dikdörtgen 3"/>
          <p:cNvSpPr/>
          <p:nvPr/>
        </p:nvSpPr>
        <p:spPr>
          <a:xfrm>
            <a:off x="251520" y="260648"/>
            <a:ext cx="8640960" cy="6740307"/>
          </a:xfrm>
          <a:prstGeom prst="rect">
            <a:avLst/>
          </a:prstGeom>
        </p:spPr>
        <p:txBody>
          <a:bodyPr wrap="square">
            <a:spAutoFit/>
          </a:bodyPr>
          <a:lstStyle/>
          <a:p>
            <a:pPr marL="228600" lvl="0" indent="-228600" algn="just" fontAlgn="base">
              <a:spcBef>
                <a:spcPct val="0"/>
              </a:spcBef>
              <a:spcAft>
                <a:spcPct val="0"/>
              </a:spcAft>
            </a:pPr>
            <a:r>
              <a:rPr lang="tr-TR" sz="1400" b="1" dirty="0">
                <a:solidFill>
                  <a:srgbClr val="000000"/>
                </a:solidFill>
                <a:ea typeface="Calibri" pitchFamily="34" charset="0"/>
                <a:cs typeface="Aharoni" pitchFamily="2" charset="-79"/>
              </a:rPr>
              <a:t>A- OSMANLI  DEVLETİ’NDE TOPLUM YAPISI</a:t>
            </a:r>
          </a:p>
          <a:p>
            <a:pPr marL="228600" lvl="0" indent="-228600" algn="just" fontAlgn="base">
              <a:spcBef>
                <a:spcPct val="0"/>
              </a:spcBef>
              <a:spcAft>
                <a:spcPct val="0"/>
              </a:spcAft>
            </a:pPr>
            <a:r>
              <a:rPr lang="tr-TR" sz="1400" b="1" dirty="0">
                <a:solidFill>
                  <a:srgbClr val="000000"/>
                </a:solidFill>
                <a:ea typeface="Calibri" pitchFamily="34" charset="0"/>
                <a:cs typeface="Aharoni" pitchFamily="2" charset="-79"/>
              </a:rPr>
              <a:t>1. Devletin Resmî Tasnifine Göre Osmanlı Toplumu</a:t>
            </a:r>
          </a:p>
          <a:p>
            <a:pPr marL="342900" indent="-342900" algn="just" fontAlgn="base">
              <a:spcBef>
                <a:spcPct val="0"/>
              </a:spcBef>
              <a:spcAft>
                <a:spcPct val="0"/>
              </a:spcAft>
            </a:pPr>
            <a:r>
              <a:rPr lang="tr-TR" sz="1400" b="1" dirty="0"/>
              <a:t>a) Yönetenler (Askerî Sınıf)</a:t>
            </a:r>
            <a:endParaRPr lang="tr-TR" sz="1400" dirty="0"/>
          </a:p>
          <a:p>
            <a:pPr marL="342900" lvl="0" indent="-342900" algn="just" fontAlgn="base">
              <a:spcBef>
                <a:spcPct val="0"/>
              </a:spcBef>
              <a:spcAft>
                <a:spcPct val="0"/>
              </a:spcAft>
            </a:pPr>
            <a:r>
              <a:rPr lang="tr-TR" sz="1400" b="1" dirty="0" smtClean="0"/>
              <a:t>b</a:t>
            </a:r>
            <a:r>
              <a:rPr lang="tr-TR" sz="1400" b="1" dirty="0"/>
              <a:t>) Yönetilenler (</a:t>
            </a:r>
            <a:r>
              <a:rPr lang="tr-TR" sz="1400" b="1" dirty="0" err="1"/>
              <a:t>Reâyâ</a:t>
            </a:r>
            <a:r>
              <a:rPr lang="tr-TR" sz="1400" b="1" dirty="0" smtClean="0"/>
              <a:t>)</a:t>
            </a:r>
          </a:p>
          <a:p>
            <a:pPr marL="342900" lvl="0" indent="-342900" algn="just" fontAlgn="base">
              <a:spcBef>
                <a:spcPct val="0"/>
              </a:spcBef>
              <a:spcAft>
                <a:spcPct val="0"/>
              </a:spcAft>
            </a:pPr>
            <a:r>
              <a:rPr lang="tr-TR" sz="2800" b="1" dirty="0" smtClean="0"/>
              <a:t>b) Yönetilenler </a:t>
            </a:r>
            <a:r>
              <a:rPr lang="tr-TR" sz="2800" b="1" dirty="0"/>
              <a:t>(</a:t>
            </a:r>
            <a:r>
              <a:rPr lang="tr-TR" sz="2800" b="1" dirty="0" err="1"/>
              <a:t>Reâyâ</a:t>
            </a:r>
            <a:r>
              <a:rPr lang="tr-TR" sz="2800" b="1" dirty="0"/>
              <a:t>)</a:t>
            </a:r>
            <a:endParaRPr lang="tr-TR" sz="2800" b="1" dirty="0" smtClean="0"/>
          </a:p>
          <a:p>
            <a:r>
              <a:rPr lang="tr-TR" sz="2400" dirty="0" smtClean="0"/>
              <a:t>Askeri </a:t>
            </a:r>
            <a:r>
              <a:rPr lang="tr-TR" sz="2400" dirty="0"/>
              <a:t>sınıfın dışında </a:t>
            </a:r>
            <a:r>
              <a:rPr lang="tr-TR" sz="2400" dirty="0" smtClean="0"/>
              <a:t>kalanlar.</a:t>
            </a:r>
          </a:p>
          <a:p>
            <a:r>
              <a:rPr lang="tr-TR" sz="2400" dirty="0" smtClean="0"/>
              <a:t>Bu </a:t>
            </a:r>
            <a:r>
              <a:rPr lang="tr-TR" sz="2400" dirty="0"/>
              <a:t>sınıf, devlete vergisini veriyor, geçimini tarım, hayvancılık, sanayi veya ticaretle uğraşarak temin ediyordu. </a:t>
            </a:r>
          </a:p>
          <a:p>
            <a:r>
              <a:rPr lang="tr-TR" sz="2400" dirty="0"/>
              <a:t>Osmanlı Devleti’nde toplum din esasına göre teşkilatlanmıştı</a:t>
            </a:r>
            <a:r>
              <a:rPr lang="tr-TR" sz="2400" dirty="0" smtClean="0"/>
              <a:t>. Bu </a:t>
            </a:r>
            <a:r>
              <a:rPr lang="tr-TR" sz="2400" dirty="0"/>
              <a:t>teşkilatlanma içinde Müslüman, Ortodoks, Ermeni ve Museviler (Yahudiler) yer alıyordu. </a:t>
            </a:r>
            <a:endParaRPr lang="tr-TR" sz="2400" dirty="0" smtClean="0"/>
          </a:p>
          <a:p>
            <a:r>
              <a:rPr lang="tr-TR" sz="2400" dirty="0" smtClean="0"/>
              <a:t>Reayayı </a:t>
            </a:r>
            <a:r>
              <a:rPr lang="tr-TR" sz="2400" dirty="0"/>
              <a:t>oluşturanlar arasında; hakim unsur Türklerden başka Rumlar, Ermeniler, Museviler, Romenler, Slavlar ve Araplar vardı. </a:t>
            </a:r>
            <a:endParaRPr lang="tr-TR" sz="2400" dirty="0" smtClean="0"/>
          </a:p>
          <a:p>
            <a:r>
              <a:rPr lang="tr-TR" sz="2400" dirty="0" smtClean="0"/>
              <a:t>Rumeli </a:t>
            </a:r>
            <a:r>
              <a:rPr lang="tr-TR" sz="2400" dirty="0"/>
              <a:t>fetihleri sonrasında Arnavutlar ve Bosnalılar (Boşnaklar) da </a:t>
            </a:r>
            <a:r>
              <a:rPr lang="tr-TR" sz="2400" dirty="0" smtClean="0"/>
              <a:t>İslamiyet'i </a:t>
            </a:r>
            <a:r>
              <a:rPr lang="tr-TR" sz="2400" dirty="0"/>
              <a:t>kabul etmişlerdi. </a:t>
            </a:r>
            <a:endParaRPr lang="tr-TR" sz="2400" dirty="0" smtClean="0"/>
          </a:p>
          <a:p>
            <a:r>
              <a:rPr lang="tr-TR" sz="2400" dirty="0" smtClean="0"/>
              <a:t>Türk </a:t>
            </a:r>
            <a:r>
              <a:rPr lang="tr-TR" sz="2400" dirty="0"/>
              <a:t>ve Müslümanlardan başka Osmanlı Devleti’nde en fazla nüfusa sahip olanlar Hristiyanlardı. Musevilerin sayısı onlara nazaran azdı.</a:t>
            </a:r>
          </a:p>
          <a:p>
            <a:pPr marL="342900" lvl="0" indent="-342900" algn="just" fontAlgn="base">
              <a:spcBef>
                <a:spcPct val="0"/>
              </a:spcBef>
              <a:spcAft>
                <a:spcPct val="0"/>
              </a:spcAft>
            </a:pPr>
            <a:endParaRPr lang="tr-TR" b="1" dirty="0" smtClean="0"/>
          </a:p>
          <a:p>
            <a:pPr marL="342900" lvl="0" indent="-342900" algn="just" fontAlgn="base">
              <a:spcBef>
                <a:spcPct val="0"/>
              </a:spcBef>
              <a:spcAft>
                <a:spcPct val="0"/>
              </a:spcAft>
            </a:pPr>
            <a:endParaRPr lang="tr-TR" b="1" dirty="0"/>
          </a:p>
        </p:txBody>
      </p:sp>
    </p:spTree>
    <p:extLst>
      <p:ext uri="{BB962C8B-B14F-4D97-AF65-F5344CB8AC3E}">
        <p14:creationId xmlns:p14="http://schemas.microsoft.com/office/powerpoint/2010/main" val="1094107812"/>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TotalTime>
  <Words>2592</Words>
  <Application>Microsoft Office PowerPoint</Application>
  <PresentationFormat>Ekran Gösterisi (4:3)</PresentationFormat>
  <Paragraphs>466</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Dalga Biçimi</vt:lpstr>
      <vt:lpstr>OSMANLI DEVLETİ’NDE TOPLUM YAPISI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gsahmet56</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OSMANLI DEVLETİ’NDE TOPLUM YAPISI</dc:title>
  <dc:creator>128977</dc:creator>
  <cp:lastModifiedBy>pa</cp:lastModifiedBy>
  <cp:revision>48</cp:revision>
  <dcterms:created xsi:type="dcterms:W3CDTF">2013-02-08T14:09:10Z</dcterms:created>
  <dcterms:modified xsi:type="dcterms:W3CDTF">2013-02-19T22:34:04Z</dcterms:modified>
</cp:coreProperties>
</file>