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60" d="100"/>
          <a:sy n="60" d="100"/>
        </p:scale>
        <p:origin x="-7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7F5059-F28E-435C-9CB7-40B25110380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584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03DD5-F141-4319-94BB-2E3AB99D6CF8}" type="slidenum">
              <a:rPr lang="tr-TR"/>
              <a:pPr/>
              <a:t>1</a:t>
            </a:fld>
            <a:endParaRPr lang="tr-TR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5F6310-F946-4C23-B1A1-446C26FC059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CD6AE-47EC-4024-B4C6-BC2FD4B8CA3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02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0D60F-CEB9-4D43-8566-FA0617EDB23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18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0971A-FC3E-4B59-B530-7BE09CDF82D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12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BB728-D6CB-434E-BF30-15CB4213427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07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F392A-25FA-48C8-92AE-9D4C12A6370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13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3B880-57DD-48C8-ADEC-1FB06C3E8AD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53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728CA-30CD-48C0-BA87-4DC9E0355C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78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CEB4E-87E0-4E78-BE76-CBB732B875A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55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99A22-01E4-4122-B350-EEF85D5E4B7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84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424ED-1932-47AC-B59F-CDD3CE71879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55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1A8720D3-5D83-4EAD-8B14-BFA4C824D2C3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52600"/>
            <a:ext cx="7546032" cy="2684512"/>
          </a:xfrm>
        </p:spPr>
        <p:txBody>
          <a:bodyPr/>
          <a:lstStyle/>
          <a:p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Osmanlı’nın Son Dönemi</a:t>
            </a:r>
            <a:br>
              <a:rPr lang="tr-TR" sz="4400" b="1" dirty="0" smtClean="0"/>
            </a:b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4400" b="1" dirty="0" smtClean="0"/>
              <a:t>Prof. Dr. Turgut Göksu</a:t>
            </a:r>
            <a:endParaRPr lang="tr-TR" sz="4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548680"/>
            <a:ext cx="7848872" cy="2486000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83569" y="476672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2"/>
                </a:solidFill>
              </a:rPr>
              <a:t>Batılılaşma ve </a:t>
            </a:r>
            <a:r>
              <a:rPr lang="tr-TR" sz="2400" b="1" dirty="0" err="1" smtClean="0">
                <a:solidFill>
                  <a:schemeClr val="bg2"/>
                </a:solidFill>
              </a:rPr>
              <a:t>Sened</a:t>
            </a:r>
            <a:r>
              <a:rPr lang="tr-TR" sz="2400" b="1" dirty="0" smtClean="0">
                <a:solidFill>
                  <a:schemeClr val="bg2"/>
                </a:solidFill>
              </a:rPr>
              <a:t>-i İttifak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1699 </a:t>
            </a:r>
            <a:r>
              <a:rPr lang="tr-TR" sz="2400" dirty="0" err="1" smtClean="0">
                <a:solidFill>
                  <a:schemeClr val="bg2"/>
                </a:solidFill>
              </a:rPr>
              <a:t>Karlofça</a:t>
            </a:r>
            <a:r>
              <a:rPr lang="tr-TR" sz="2400" dirty="0" smtClean="0">
                <a:solidFill>
                  <a:schemeClr val="bg2"/>
                </a:solidFill>
              </a:rPr>
              <a:t> (Avusturya, Venedik, Lehistan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1718 Pasarofça (Avusturya, Venedik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1718 Vezir-i Azam Nevşehirli İbrahim Paşa 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III. Ahmet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Batıya yetişmemizin lüzumu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1789 III. Selim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Nizam-ı Cedit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1808 </a:t>
            </a:r>
            <a:r>
              <a:rPr lang="tr-TR" sz="2400" dirty="0" err="1" smtClean="0">
                <a:solidFill>
                  <a:schemeClr val="bg2"/>
                </a:solidFill>
              </a:rPr>
              <a:t>II.Mahmut</a:t>
            </a:r>
            <a:endParaRPr lang="tr-TR" sz="2400" dirty="0" smtClean="0">
              <a:solidFill>
                <a:schemeClr val="bg2"/>
              </a:solidFill>
            </a:endParaRP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1808 </a:t>
            </a:r>
            <a:r>
              <a:rPr lang="tr-TR" sz="2400" dirty="0" err="1" smtClean="0">
                <a:solidFill>
                  <a:schemeClr val="bg2"/>
                </a:solidFill>
              </a:rPr>
              <a:t>Sened</a:t>
            </a:r>
            <a:r>
              <a:rPr lang="tr-TR" sz="2400" dirty="0" smtClean="0">
                <a:solidFill>
                  <a:schemeClr val="bg2"/>
                </a:solidFill>
              </a:rPr>
              <a:t>-i İttifak (Ayanın hak ve görevleri, güvenliği/korunması)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1826 Yeniçerinin kaldırılması </a:t>
            </a:r>
            <a:r>
              <a:rPr lang="tr-TR" sz="2400" dirty="0" err="1" smtClean="0">
                <a:solidFill>
                  <a:schemeClr val="bg2"/>
                </a:solidFill>
              </a:rPr>
              <a:t>Asakir</a:t>
            </a:r>
            <a:r>
              <a:rPr lang="tr-TR" sz="2400" dirty="0" smtClean="0">
                <a:solidFill>
                  <a:schemeClr val="bg2"/>
                </a:solidFill>
              </a:rPr>
              <a:t>-i </a:t>
            </a:r>
            <a:r>
              <a:rPr lang="tr-TR" sz="2400" dirty="0" err="1" smtClean="0">
                <a:solidFill>
                  <a:schemeClr val="bg2"/>
                </a:solidFill>
              </a:rPr>
              <a:t>Mansure</a:t>
            </a:r>
            <a:r>
              <a:rPr lang="tr-TR" sz="2400" dirty="0" smtClean="0">
                <a:solidFill>
                  <a:schemeClr val="bg2"/>
                </a:solidFill>
              </a:rPr>
              <a:t>-i Muhammediye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Batılılaşmanın merkezi hükümete kayması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Tıbbiye, 1838 Maliye Nezareti, </a:t>
            </a:r>
            <a:r>
              <a:rPr lang="tr-TR" sz="2400" dirty="0" smtClean="0">
                <a:solidFill>
                  <a:schemeClr val="bg2"/>
                </a:solidFill>
              </a:rPr>
              <a:t>1834 Harbiye, polis teşkilatı!, posta teşkilatı!</a:t>
            </a:r>
            <a:endParaRPr lang="tr-TR" sz="2400" dirty="0">
              <a:solidFill>
                <a:schemeClr val="bg2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7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51663" y="620688"/>
            <a:ext cx="77768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2"/>
                </a:solidFill>
              </a:rPr>
              <a:t>Tanzimat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1839 Gülhane Hattı Hümayunu (Tanzimat Fermanı)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Müslimler ile gayrı Müslimler kanun önünde eşit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Çok hukukluluktan eşit vatandaşlığa (Milliyetçiliğe karşı tedbir mi?)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Bürokrasiye güvence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Gayrı </a:t>
            </a:r>
            <a:r>
              <a:rPr lang="tr-TR" sz="2400" dirty="0" err="1" smtClean="0">
                <a:solidFill>
                  <a:schemeClr val="bg2"/>
                </a:solidFill>
              </a:rPr>
              <a:t>müğsl,imlere</a:t>
            </a:r>
            <a:r>
              <a:rPr lang="tr-TR" sz="2400" dirty="0" smtClean="0">
                <a:solidFill>
                  <a:schemeClr val="bg2"/>
                </a:solidFill>
              </a:rPr>
              <a:t> ticari garanti (İngilizler de dahil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Yabancıların Osmanlı içişlerine daha fazla karışması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1856 Islahat Fermanı (Tanzimat’ı tekrar)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Dış müdahaleyi artırdı, Milliyetçiliği artırdı, dağılmayı körükledi</a:t>
            </a:r>
          </a:p>
          <a:p>
            <a:pPr marL="357188" indent="-357188"/>
            <a:r>
              <a:rPr lang="tr-TR" sz="2400" dirty="0" smtClean="0">
                <a:solidFill>
                  <a:schemeClr val="bg2"/>
                </a:solidFill>
              </a:rPr>
              <a:t>(1840 Posta Nezareti, 1845 Polis Teşkilatı, 1859 </a:t>
            </a:r>
            <a:r>
              <a:rPr lang="tr-TR" sz="2400" dirty="0" err="1" smtClean="0">
                <a:solidFill>
                  <a:schemeClr val="bg2"/>
                </a:solidFill>
              </a:rPr>
              <a:t>Mekteb</a:t>
            </a:r>
            <a:r>
              <a:rPr lang="tr-TR" sz="2400" dirty="0" smtClean="0">
                <a:solidFill>
                  <a:schemeClr val="bg2"/>
                </a:solidFill>
              </a:rPr>
              <a:t>-i Mülkiye)</a:t>
            </a:r>
          </a:p>
          <a:p>
            <a:endParaRPr lang="tr-TR" sz="2400" dirty="0">
              <a:solidFill>
                <a:schemeClr val="bg2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76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683568" y="620688"/>
            <a:ext cx="770485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tr-TR" sz="3200" b="1" dirty="0" smtClean="0">
                <a:solidFill>
                  <a:schemeClr val="bg2"/>
                </a:solidFill>
              </a:rPr>
              <a:t>Genç Osmanlılar ve Anayasacılık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1860’lar sivil ve askeri bürokrasi, yazarlar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Milli devlete doğru gidişin temeli, ancak milliyetçi değil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İslamcı ve Batıcılık bir arada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Padişahın yetkilerini sınırlamaya yönelik bir anayasa çabası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Mücadele padişahla münevverler arasında 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Toplumsal tabanı yok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II. Abdülhamit ve 1876 Kanun-i Esasi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Meşruti monarşi, parlamenter monarşi</a:t>
            </a:r>
          </a:p>
          <a:p>
            <a:pPr marL="361950" indent="-361950"/>
            <a:r>
              <a:rPr lang="tr-TR" sz="2800" dirty="0" smtClean="0">
                <a:solidFill>
                  <a:schemeClr val="bg2"/>
                </a:solidFill>
              </a:rPr>
              <a:t>Anayasayı askıya alma</a:t>
            </a:r>
          </a:p>
          <a:p>
            <a:pPr marL="361950" indent="-361950"/>
            <a:endParaRPr lang="tr-TR" sz="2800" dirty="0" smtClean="0">
              <a:solidFill>
                <a:schemeClr val="bg2"/>
              </a:solidFill>
            </a:endParaRPr>
          </a:p>
          <a:p>
            <a:pPr marL="361950" indent="-361950"/>
            <a:endParaRPr lang="tr-TR" sz="2800" dirty="0" smtClean="0">
              <a:solidFill>
                <a:schemeClr val="bg2"/>
              </a:solidFill>
            </a:endParaRPr>
          </a:p>
          <a:p>
            <a:pPr marL="361950" indent="-361950"/>
            <a:endParaRPr lang="tr-TR" sz="2800" dirty="0" smtClean="0">
              <a:solidFill>
                <a:schemeClr val="bg2"/>
              </a:solidFill>
            </a:endParaRPr>
          </a:p>
          <a:p>
            <a:pPr marL="361950" indent="-361950"/>
            <a:endParaRPr lang="tr-TR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395536" y="620688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tr-TR" sz="2800" b="1" dirty="0" smtClean="0">
                <a:solidFill>
                  <a:schemeClr val="bg2"/>
                </a:solidFill>
              </a:rPr>
              <a:t>Genç Türkler (Jön Türkler, </a:t>
            </a:r>
            <a:r>
              <a:rPr lang="tr-TR" sz="2800" b="1" dirty="0" err="1" smtClean="0">
                <a:solidFill>
                  <a:schemeClr val="bg2"/>
                </a:solidFill>
              </a:rPr>
              <a:t>jevene</a:t>
            </a:r>
            <a:r>
              <a:rPr lang="tr-TR" sz="2800" b="1" dirty="0" smtClean="0">
                <a:solidFill>
                  <a:schemeClr val="bg2"/>
                </a:solidFill>
              </a:rPr>
              <a:t> </a:t>
            </a:r>
            <a:r>
              <a:rPr lang="tr-TR" sz="2800" b="1" dirty="0" err="1" smtClean="0">
                <a:solidFill>
                  <a:schemeClr val="bg2"/>
                </a:solidFill>
              </a:rPr>
              <a:t>Turqvie</a:t>
            </a:r>
            <a:r>
              <a:rPr lang="tr-TR" sz="2800" b="1" dirty="0" smtClean="0">
                <a:solidFill>
                  <a:schemeClr val="bg2"/>
                </a:solidFill>
              </a:rPr>
              <a:t>) ve İttihat ve Terakki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Toplumsal değil siyasi bir hareket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Padişaha karşı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31 Mart Vakasıyla (1908) Abdülhamit tahttan indirildi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İTC kontrolü ele aldı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1912 Balkan Savaşı mağlubiyetiyle İTC iktidarı ele aldı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1918 1. Dünya Savaşı mağlubiyetiyle de Osmanlı’yı tarihe gömerek siyasal hayattan silindi, liderler ülke dışına gitti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Jön Türkler;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2"/>
                </a:solidFill>
              </a:rPr>
              <a:t>Türk milliyetçiliği kavramını getirdiler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2"/>
                </a:solidFill>
              </a:rPr>
              <a:t>Osmanlı siyasi hayatına parti kavramını getirdiler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2"/>
                </a:solidFill>
              </a:rPr>
              <a:t>Askerler (öğrenci, subay) arasında siyasi, laik örgütlenmeyi getirdiler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2"/>
                </a:solidFill>
              </a:rPr>
              <a:t>1908’de din ve siyaset ayırımının ilk tohumları atıldı</a:t>
            </a:r>
            <a:endParaRPr lang="tr-T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4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683568" y="548680"/>
            <a:ext cx="77768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2"/>
                </a:solidFill>
              </a:rPr>
              <a:t>Batılılaşmanın Sonuçları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Batılılaşma İmparatorluğun çöküşünü durduramadı, tersine hızlandırdı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Özellikle Müslüman olmayanların ayrılmasını hızlandırdı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Milliyetçiliği geliştirdi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Devleti Batıya daha da bağımlı hale getirdi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İngiliz, Fransız, Rus, Alman etkisi (özellikle veziri azamlar)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Yenilikçi düşüncelerin ortaya çıkası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Devrimci bir kadro ortaya çıkardı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Batı hayranlığı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Batılılaşmanın her meseleyi çözeceği inancı</a:t>
            </a:r>
          </a:p>
          <a:p>
            <a:pPr marL="361950" indent="-361950"/>
            <a:endParaRPr lang="tr-TR" sz="2400" dirty="0" smtClean="0">
              <a:solidFill>
                <a:schemeClr val="bg2"/>
              </a:solidFill>
            </a:endParaRPr>
          </a:p>
          <a:p>
            <a:endParaRPr lang="tr-TR" sz="2400" dirty="0" smtClean="0">
              <a:solidFill>
                <a:schemeClr val="bg2"/>
              </a:solidFill>
            </a:endParaRPr>
          </a:p>
          <a:p>
            <a:endParaRPr lang="tr-T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0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718951" y="620688"/>
            <a:ext cx="781348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2"/>
                </a:solidFill>
              </a:rPr>
              <a:t>Cumhuriyet’e Devredilen Birikim</a:t>
            </a:r>
          </a:p>
          <a:p>
            <a:pPr marL="361950" indent="-361950"/>
            <a:r>
              <a:rPr lang="tr-TR" sz="2400" b="1" dirty="0" smtClean="0">
                <a:solidFill>
                  <a:schemeClr val="bg2"/>
                </a:solidFill>
              </a:rPr>
              <a:t>Siyasi Birikim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Dine dayalı anayasal monarşi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Yabancıların denetiminde bir devlet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Milliyetçi akımlarla parçalanmış bir siyasi hayat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Padişah ve adamlarından oluşan siyasi bir güç</a:t>
            </a:r>
          </a:p>
          <a:p>
            <a:pPr marL="361950" indent="-361950"/>
            <a:endParaRPr lang="tr-TR" sz="2400" dirty="0">
              <a:solidFill>
                <a:schemeClr val="bg2"/>
              </a:solidFill>
            </a:endParaRPr>
          </a:p>
          <a:p>
            <a:pPr marL="361950" indent="-361950"/>
            <a:r>
              <a:rPr lang="tr-TR" sz="2400" b="1" dirty="0" smtClean="0">
                <a:solidFill>
                  <a:schemeClr val="bg2"/>
                </a:solidFill>
              </a:rPr>
              <a:t>İktisadi Birikim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Çok az gelişmiş bir sanayi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Gayrı Müslimlerin ve yabancıların elinde bir ticaret ve sanayi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Kapitülasyonlar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Duyun-u Umumiye, devlet içinde devlet</a:t>
            </a:r>
          </a:p>
          <a:p>
            <a:endParaRPr lang="tr-TR" sz="2400" dirty="0" smtClean="0">
              <a:solidFill>
                <a:schemeClr val="bg2"/>
              </a:solidFill>
            </a:endParaRPr>
          </a:p>
          <a:p>
            <a:endParaRPr lang="tr-T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1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683568" y="620688"/>
            <a:ext cx="77048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bg2"/>
                </a:solidFill>
              </a:rPr>
              <a:t>Cumhuriyet’e Devredilen Birikim</a:t>
            </a:r>
          </a:p>
          <a:p>
            <a:pPr marL="361950" indent="-361950"/>
            <a:r>
              <a:rPr lang="tr-TR" sz="2400" b="1" dirty="0" smtClean="0">
                <a:solidFill>
                  <a:schemeClr val="bg2"/>
                </a:solidFill>
              </a:rPr>
              <a:t>Sosyal Birikim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Yönetici sınıf: 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Sivil ve askeri bürokrasi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Asker yenilikçi ve devrimci</a:t>
            </a:r>
          </a:p>
          <a:p>
            <a:pPr marL="361950" indent="-361950"/>
            <a:endParaRPr lang="tr-TR" sz="2400" dirty="0">
              <a:solidFill>
                <a:schemeClr val="bg2"/>
              </a:solidFill>
            </a:endParaRP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Ayan, eşraf, tüccar ve imalatçı: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Bazen yöneticilere karşı çıkmış ama başarısız olmuş bir sınıf</a:t>
            </a:r>
          </a:p>
          <a:p>
            <a:pPr marL="361950" indent="-361950"/>
            <a:endParaRPr lang="tr-TR" sz="2400" dirty="0">
              <a:solidFill>
                <a:schemeClr val="bg2"/>
              </a:solidFill>
            </a:endParaRP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Alt sınıf: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Köylü, işçi </a:t>
            </a:r>
            <a:r>
              <a:rPr lang="tr-TR" sz="2400" dirty="0" err="1" smtClean="0">
                <a:solidFill>
                  <a:schemeClr val="bg2"/>
                </a:solidFill>
              </a:rPr>
              <a:t>vb</a:t>
            </a:r>
            <a:r>
              <a:rPr lang="tr-TR" sz="2400" dirty="0" smtClean="0">
                <a:solidFill>
                  <a:schemeClr val="bg2"/>
                </a:solidFill>
              </a:rPr>
              <a:t> grup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2822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EB4E-87E0-4E78-BE76-CBB732B875A9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683568" y="692696"/>
            <a:ext cx="77768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bg2"/>
                </a:solidFill>
              </a:rPr>
              <a:t>Cumhuriyet’e Devredilen Birikim</a:t>
            </a:r>
          </a:p>
          <a:p>
            <a:pPr marL="361950" indent="-361950"/>
            <a:r>
              <a:rPr lang="tr-TR" sz="2400" b="1" dirty="0" smtClean="0">
                <a:solidFill>
                  <a:schemeClr val="bg2"/>
                </a:solidFill>
              </a:rPr>
              <a:t>Kültürel Birikim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Osmanlıca, karma bir dil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Dina dayalı bir kültür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Herkes kendi kültürünü yaşıyor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Seçkin kültürü ve halk kültürü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İslam dini aydınlar arasında önemini yitirdi</a:t>
            </a:r>
          </a:p>
          <a:p>
            <a:pPr marL="361950" indent="-361950"/>
            <a:endParaRPr lang="tr-TR" sz="2400" dirty="0">
              <a:solidFill>
                <a:schemeClr val="bg2"/>
              </a:solidFill>
            </a:endParaRPr>
          </a:p>
          <a:p>
            <a:pPr marL="361950" indent="-361950"/>
            <a:r>
              <a:rPr lang="tr-TR" sz="2400" b="1" dirty="0" smtClean="0">
                <a:solidFill>
                  <a:schemeClr val="bg2"/>
                </a:solidFill>
              </a:rPr>
              <a:t>İdeolojik Birikim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Devletin temel yapısal özelliklerine tepki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Milliyetçi düşünce ve Türk milliyetçiliği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Parlamenter anayasacı bir düşünce</a:t>
            </a:r>
          </a:p>
          <a:p>
            <a:pPr marL="361950" indent="-361950"/>
            <a:r>
              <a:rPr lang="tr-TR" sz="2400" dirty="0" smtClean="0">
                <a:solidFill>
                  <a:schemeClr val="bg2"/>
                </a:solidFill>
              </a:rPr>
              <a:t>Milli bağımsızlık</a:t>
            </a:r>
          </a:p>
          <a:p>
            <a:pPr marL="361950" indent="-361950"/>
            <a:endParaRPr lang="tr-TR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67976"/>
      </p:ext>
    </p:extLst>
  </p:cSld>
  <p:clrMapOvr>
    <a:masterClrMapping/>
  </p:clrMapOvr>
</p:sld>
</file>

<file path=ppt/theme/theme1.xml><?xml version="1.0" encoding="utf-8"?>
<a:theme xmlns:a="http://schemas.openxmlformats.org/drawingml/2006/main" name="Korint sütunları tasarım şablonu">
  <a:themeElements>
    <a:clrScheme name="Ofis Teması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Ofis Teması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Korint sütunları tasarım şablonu</Template>
  <TotalTime>158</TotalTime>
  <Words>506</Words>
  <Application>Microsoft Office PowerPoint</Application>
  <PresentationFormat>Ekran Gösterisi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Palatino Linotype</vt:lpstr>
      <vt:lpstr>Korint sütunları tasarım şablonu</vt:lpstr>
      <vt:lpstr> Osmanlı’nın Son Dönemi  Prof. Dr. Turgut Göksu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Osmanlı’nın Son Dönemi Prof. Dr. Turgut Göksu</dc:title>
  <dc:creator>pa</dc:creator>
  <cp:lastModifiedBy>pa</cp:lastModifiedBy>
  <cp:revision>15</cp:revision>
  <dcterms:created xsi:type="dcterms:W3CDTF">2013-03-05T20:00:09Z</dcterms:created>
  <dcterms:modified xsi:type="dcterms:W3CDTF">2013-03-05T22:38:21Z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TC011594391055</vt:lpwstr>
  </property>
</Properties>
</file>