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4" r:id="rId6"/>
    <p:sldId id="265" r:id="rId7"/>
    <p:sldId id="266" r:id="rId8"/>
    <p:sldId id="260" r:id="rId9"/>
    <p:sldId id="261" r:id="rId10"/>
    <p:sldId id="262" r:id="rId11"/>
    <p:sldId id="263" r:id="rId12"/>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43" d="100"/>
          <a:sy n="43" d="100"/>
        </p:scale>
        <p:origin x="-1212"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bg bwMode="auto">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2743200" y="1752600"/>
            <a:ext cx="5486400" cy="838200"/>
          </a:xfrm>
        </p:spPr>
        <p:txBody>
          <a:bodyPr/>
          <a:lstStyle>
            <a:lvl1pPr>
              <a:defRPr/>
            </a:lvl1pPr>
          </a:lstStyle>
          <a:p>
            <a:pPr lvl="0"/>
            <a:r>
              <a:rPr lang="tr-TR" noProof="0" smtClean="0"/>
              <a:t>Asıl başlık stili için tıklatın</a:t>
            </a:r>
          </a:p>
        </p:txBody>
      </p:sp>
      <p:sp>
        <p:nvSpPr>
          <p:cNvPr id="3075" name="Rectangle 3"/>
          <p:cNvSpPr>
            <a:spLocks noGrp="1" noChangeArrowheads="1"/>
          </p:cNvSpPr>
          <p:nvPr>
            <p:ph type="subTitle" idx="1"/>
          </p:nvPr>
        </p:nvSpPr>
        <p:spPr>
          <a:xfrm>
            <a:off x="2743200" y="2743200"/>
            <a:ext cx="5486400" cy="457200"/>
          </a:xfrm>
        </p:spPr>
        <p:txBody>
          <a:bodyPr/>
          <a:lstStyle>
            <a:lvl1pPr marL="0" indent="0">
              <a:buFontTx/>
              <a:buNone/>
              <a:defRPr sz="2000"/>
            </a:lvl1pPr>
          </a:lstStyle>
          <a:p>
            <a:pPr lvl="0"/>
            <a:r>
              <a:rPr lang="tr-TR" noProof="0" smtClean="0"/>
              <a:t>Asıl alt başlık stilini düzenlemek için tıklatın</a:t>
            </a:r>
          </a:p>
        </p:txBody>
      </p:sp>
      <p:sp>
        <p:nvSpPr>
          <p:cNvPr id="3076" name="Rectangle 4"/>
          <p:cNvSpPr>
            <a:spLocks noGrp="1" noChangeArrowheads="1"/>
          </p:cNvSpPr>
          <p:nvPr>
            <p:ph type="dt" sz="half" idx="2"/>
          </p:nvPr>
        </p:nvSpPr>
        <p:spPr/>
        <p:txBody>
          <a:bodyPr/>
          <a:lstStyle>
            <a:lvl1pPr>
              <a:defRPr/>
            </a:lvl1pPr>
          </a:lstStyle>
          <a:p>
            <a:fld id="{DE50A624-DF20-4CE9-B6A0-FC8A699100F5}" type="datetimeFigureOut">
              <a:rPr lang="tr-TR" smtClean="0"/>
              <a:t>14.05.2013</a:t>
            </a:fld>
            <a:endParaRPr lang="tr-TR"/>
          </a:p>
        </p:txBody>
      </p:sp>
      <p:sp>
        <p:nvSpPr>
          <p:cNvPr id="3077" name="Rectangle 5"/>
          <p:cNvSpPr>
            <a:spLocks noGrp="1" noChangeArrowheads="1"/>
          </p:cNvSpPr>
          <p:nvPr>
            <p:ph type="ftr" sz="quarter" idx="3"/>
          </p:nvPr>
        </p:nvSpPr>
        <p:spPr/>
        <p:txBody>
          <a:bodyPr/>
          <a:lstStyle>
            <a:lvl1pPr>
              <a:defRPr/>
            </a:lvl1pPr>
          </a:lstStyle>
          <a:p>
            <a:endParaRPr lang="tr-TR"/>
          </a:p>
        </p:txBody>
      </p:sp>
      <p:sp>
        <p:nvSpPr>
          <p:cNvPr id="3078" name="Rectangle 6"/>
          <p:cNvSpPr>
            <a:spLocks noGrp="1" noChangeArrowheads="1"/>
          </p:cNvSpPr>
          <p:nvPr>
            <p:ph type="sldNum" sz="quarter" idx="4"/>
          </p:nvPr>
        </p:nvSpPr>
        <p:spPr/>
        <p:txBody>
          <a:bodyPr/>
          <a:lstStyle>
            <a:lvl1pPr>
              <a:defRPr/>
            </a:lvl1pPr>
          </a:lstStyle>
          <a:p>
            <a:fld id="{046281D7-3185-4674-ADE1-EDC8B95E17B8}"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lvl1pPr>
              <a:defRPr/>
            </a:lvl1pPr>
          </a:lstStyle>
          <a:p>
            <a:fld id="{DE50A624-DF20-4CE9-B6A0-FC8A699100F5}" type="datetimeFigureOut">
              <a:rPr lang="tr-TR" smtClean="0"/>
              <a:t>14.05.2013</a:t>
            </a:fld>
            <a:endParaRPr lang="tr-TR"/>
          </a:p>
        </p:txBody>
      </p:sp>
      <p:sp>
        <p:nvSpPr>
          <p:cNvPr id="5" name="Altbilgi Yer Tutucusu 4"/>
          <p:cNvSpPr>
            <a:spLocks noGrp="1"/>
          </p:cNvSpPr>
          <p:nvPr>
            <p:ph type="ftr" sz="quarter" idx="11"/>
          </p:nvPr>
        </p:nvSpPr>
        <p:spPr/>
        <p:txBody>
          <a:bodyPr/>
          <a:lstStyle>
            <a:lvl1pPr>
              <a:defRPr/>
            </a:lvl1pPr>
          </a:lstStyle>
          <a:p>
            <a:endParaRPr lang="tr-TR"/>
          </a:p>
        </p:txBody>
      </p:sp>
      <p:sp>
        <p:nvSpPr>
          <p:cNvPr id="6" name="Slayt Numarası Yer Tutucusu 5"/>
          <p:cNvSpPr>
            <a:spLocks noGrp="1"/>
          </p:cNvSpPr>
          <p:nvPr>
            <p:ph type="sldNum" sz="quarter" idx="12"/>
          </p:nvPr>
        </p:nvSpPr>
        <p:spPr/>
        <p:txBody>
          <a:bodyPr/>
          <a:lstStyle>
            <a:lvl1pPr>
              <a:defRPr/>
            </a:lvl1pPr>
          </a:lstStyle>
          <a:p>
            <a:fld id="{046281D7-3185-4674-ADE1-EDC8B95E17B8}" type="slidenum">
              <a:rPr lang="tr-TR" smtClean="0"/>
              <a:t>‹#›</a:t>
            </a:fld>
            <a:endParaRPr lang="tr-TR"/>
          </a:p>
        </p:txBody>
      </p:sp>
    </p:spTree>
    <p:extLst>
      <p:ext uri="{BB962C8B-B14F-4D97-AF65-F5344CB8AC3E}">
        <p14:creationId xmlns:p14="http://schemas.microsoft.com/office/powerpoint/2010/main" val="15695711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856413" y="762000"/>
            <a:ext cx="1370012" cy="4953000"/>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2741613" y="762000"/>
            <a:ext cx="3962400" cy="4953000"/>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lvl1pPr>
              <a:defRPr/>
            </a:lvl1pPr>
          </a:lstStyle>
          <a:p>
            <a:fld id="{DE50A624-DF20-4CE9-B6A0-FC8A699100F5}" type="datetimeFigureOut">
              <a:rPr lang="tr-TR" smtClean="0"/>
              <a:t>14.05.2013</a:t>
            </a:fld>
            <a:endParaRPr lang="tr-TR"/>
          </a:p>
        </p:txBody>
      </p:sp>
      <p:sp>
        <p:nvSpPr>
          <p:cNvPr id="5" name="Altbilgi Yer Tutucusu 4"/>
          <p:cNvSpPr>
            <a:spLocks noGrp="1"/>
          </p:cNvSpPr>
          <p:nvPr>
            <p:ph type="ftr" sz="quarter" idx="11"/>
          </p:nvPr>
        </p:nvSpPr>
        <p:spPr/>
        <p:txBody>
          <a:bodyPr/>
          <a:lstStyle>
            <a:lvl1pPr>
              <a:defRPr/>
            </a:lvl1pPr>
          </a:lstStyle>
          <a:p>
            <a:endParaRPr lang="tr-TR"/>
          </a:p>
        </p:txBody>
      </p:sp>
      <p:sp>
        <p:nvSpPr>
          <p:cNvPr id="6" name="Slayt Numarası Yer Tutucusu 5"/>
          <p:cNvSpPr>
            <a:spLocks noGrp="1"/>
          </p:cNvSpPr>
          <p:nvPr>
            <p:ph type="sldNum" sz="quarter" idx="12"/>
          </p:nvPr>
        </p:nvSpPr>
        <p:spPr/>
        <p:txBody>
          <a:bodyPr/>
          <a:lstStyle>
            <a:lvl1pPr>
              <a:defRPr/>
            </a:lvl1pPr>
          </a:lstStyle>
          <a:p>
            <a:fld id="{046281D7-3185-4674-ADE1-EDC8B95E17B8}" type="slidenum">
              <a:rPr lang="tr-TR" smtClean="0"/>
              <a:t>‹#›</a:t>
            </a:fld>
            <a:endParaRPr lang="tr-TR"/>
          </a:p>
        </p:txBody>
      </p:sp>
    </p:spTree>
    <p:extLst>
      <p:ext uri="{BB962C8B-B14F-4D97-AF65-F5344CB8AC3E}">
        <p14:creationId xmlns:p14="http://schemas.microsoft.com/office/powerpoint/2010/main" val="20409672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lvl1pPr>
              <a:defRPr/>
            </a:lvl1pPr>
          </a:lstStyle>
          <a:p>
            <a:fld id="{DE50A624-DF20-4CE9-B6A0-FC8A699100F5}" type="datetimeFigureOut">
              <a:rPr lang="tr-TR" smtClean="0"/>
              <a:t>14.05.2013</a:t>
            </a:fld>
            <a:endParaRPr lang="tr-TR"/>
          </a:p>
        </p:txBody>
      </p:sp>
      <p:sp>
        <p:nvSpPr>
          <p:cNvPr id="5" name="Altbilgi Yer Tutucusu 4"/>
          <p:cNvSpPr>
            <a:spLocks noGrp="1"/>
          </p:cNvSpPr>
          <p:nvPr>
            <p:ph type="ftr" sz="quarter" idx="11"/>
          </p:nvPr>
        </p:nvSpPr>
        <p:spPr/>
        <p:txBody>
          <a:bodyPr/>
          <a:lstStyle>
            <a:lvl1pPr>
              <a:defRPr/>
            </a:lvl1pPr>
          </a:lstStyle>
          <a:p>
            <a:endParaRPr lang="tr-TR"/>
          </a:p>
        </p:txBody>
      </p:sp>
      <p:sp>
        <p:nvSpPr>
          <p:cNvPr id="6" name="Slayt Numarası Yer Tutucusu 5"/>
          <p:cNvSpPr>
            <a:spLocks noGrp="1"/>
          </p:cNvSpPr>
          <p:nvPr>
            <p:ph type="sldNum" sz="quarter" idx="12"/>
          </p:nvPr>
        </p:nvSpPr>
        <p:spPr/>
        <p:txBody>
          <a:bodyPr/>
          <a:lstStyle>
            <a:lvl1pPr>
              <a:defRPr/>
            </a:lvl1pPr>
          </a:lstStyle>
          <a:p>
            <a:fld id="{046281D7-3185-4674-ADE1-EDC8B95E17B8}" type="slidenum">
              <a:rPr lang="tr-TR" smtClean="0"/>
              <a:t>‹#›</a:t>
            </a:fld>
            <a:endParaRPr lang="tr-TR"/>
          </a:p>
        </p:txBody>
      </p:sp>
    </p:spTree>
    <p:extLst>
      <p:ext uri="{BB962C8B-B14F-4D97-AF65-F5344CB8AC3E}">
        <p14:creationId xmlns:p14="http://schemas.microsoft.com/office/powerpoint/2010/main" val="13406292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Başlık 1"/>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Metin Yer Tutucusu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lvl1pPr>
              <a:defRPr/>
            </a:lvl1pPr>
          </a:lstStyle>
          <a:p>
            <a:fld id="{DE50A624-DF20-4CE9-B6A0-FC8A699100F5}" type="datetimeFigureOut">
              <a:rPr lang="tr-TR" smtClean="0"/>
              <a:t>14.05.2013</a:t>
            </a:fld>
            <a:endParaRPr lang="tr-TR"/>
          </a:p>
        </p:txBody>
      </p:sp>
      <p:sp>
        <p:nvSpPr>
          <p:cNvPr id="5" name="Altbilgi Yer Tutucusu 4"/>
          <p:cNvSpPr>
            <a:spLocks noGrp="1"/>
          </p:cNvSpPr>
          <p:nvPr>
            <p:ph type="ftr" sz="quarter" idx="11"/>
          </p:nvPr>
        </p:nvSpPr>
        <p:spPr/>
        <p:txBody>
          <a:bodyPr/>
          <a:lstStyle>
            <a:lvl1pPr>
              <a:defRPr/>
            </a:lvl1pPr>
          </a:lstStyle>
          <a:p>
            <a:endParaRPr lang="tr-TR"/>
          </a:p>
        </p:txBody>
      </p:sp>
      <p:sp>
        <p:nvSpPr>
          <p:cNvPr id="6" name="Slayt Numarası Yer Tutucusu 5"/>
          <p:cNvSpPr>
            <a:spLocks noGrp="1"/>
          </p:cNvSpPr>
          <p:nvPr>
            <p:ph type="sldNum" sz="quarter" idx="12"/>
          </p:nvPr>
        </p:nvSpPr>
        <p:spPr/>
        <p:txBody>
          <a:bodyPr/>
          <a:lstStyle>
            <a:lvl1pPr>
              <a:defRPr/>
            </a:lvl1pPr>
          </a:lstStyle>
          <a:p>
            <a:fld id="{046281D7-3185-4674-ADE1-EDC8B95E17B8}" type="slidenum">
              <a:rPr lang="tr-TR" smtClean="0"/>
              <a:t>‹#›</a:t>
            </a:fld>
            <a:endParaRPr lang="tr-TR"/>
          </a:p>
        </p:txBody>
      </p:sp>
    </p:spTree>
    <p:extLst>
      <p:ext uri="{BB962C8B-B14F-4D97-AF65-F5344CB8AC3E}">
        <p14:creationId xmlns:p14="http://schemas.microsoft.com/office/powerpoint/2010/main" val="34733498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2741613" y="1828800"/>
            <a:ext cx="2665412" cy="3886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5559425" y="1828800"/>
            <a:ext cx="2667000" cy="3886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lvl1pPr>
              <a:defRPr/>
            </a:lvl1pPr>
          </a:lstStyle>
          <a:p>
            <a:fld id="{DE50A624-DF20-4CE9-B6A0-FC8A699100F5}" type="datetimeFigureOut">
              <a:rPr lang="tr-TR" smtClean="0"/>
              <a:t>14.05.2013</a:t>
            </a:fld>
            <a:endParaRPr lang="tr-TR"/>
          </a:p>
        </p:txBody>
      </p:sp>
      <p:sp>
        <p:nvSpPr>
          <p:cNvPr id="6" name="Altbilgi Yer Tutucusu 5"/>
          <p:cNvSpPr>
            <a:spLocks noGrp="1"/>
          </p:cNvSpPr>
          <p:nvPr>
            <p:ph type="ftr" sz="quarter" idx="11"/>
          </p:nvPr>
        </p:nvSpPr>
        <p:spPr/>
        <p:txBody>
          <a:bodyPr/>
          <a:lstStyle>
            <a:lvl1pPr>
              <a:defRPr/>
            </a:lvl1pPr>
          </a:lstStyle>
          <a:p>
            <a:endParaRPr lang="tr-TR"/>
          </a:p>
        </p:txBody>
      </p:sp>
      <p:sp>
        <p:nvSpPr>
          <p:cNvPr id="7" name="Slayt Numarası Yer Tutucusu 6"/>
          <p:cNvSpPr>
            <a:spLocks noGrp="1"/>
          </p:cNvSpPr>
          <p:nvPr>
            <p:ph type="sldNum" sz="quarter" idx="12"/>
          </p:nvPr>
        </p:nvSpPr>
        <p:spPr/>
        <p:txBody>
          <a:bodyPr/>
          <a:lstStyle>
            <a:lvl1pPr>
              <a:defRPr/>
            </a:lvl1pPr>
          </a:lstStyle>
          <a:p>
            <a:fld id="{046281D7-3185-4674-ADE1-EDC8B95E17B8}" type="slidenum">
              <a:rPr lang="tr-TR" smtClean="0"/>
              <a:t>‹#›</a:t>
            </a:fld>
            <a:endParaRPr lang="tr-TR"/>
          </a:p>
        </p:txBody>
      </p:sp>
    </p:spTree>
    <p:extLst>
      <p:ext uri="{BB962C8B-B14F-4D97-AF65-F5344CB8AC3E}">
        <p14:creationId xmlns:p14="http://schemas.microsoft.com/office/powerpoint/2010/main" val="29396591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8229600" cy="1143000"/>
          </a:xfrm>
        </p:spPr>
        <p:txBody>
          <a:bodyPr/>
          <a:lstStyle>
            <a:lvl1pPr>
              <a:defRPr/>
            </a:lvl1pPr>
          </a:lstStyle>
          <a:p>
            <a:r>
              <a:rPr lang="tr-TR" smtClean="0"/>
              <a:t>Asıl başlık stili için tıklatın</a:t>
            </a:r>
            <a:endParaRPr lang="tr-TR"/>
          </a:p>
        </p:txBody>
      </p:sp>
      <p:sp>
        <p:nvSpPr>
          <p:cNvPr id="3" name="Metin Yer Tutucus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lvl1pPr>
              <a:defRPr/>
            </a:lvl1pPr>
          </a:lstStyle>
          <a:p>
            <a:fld id="{DE50A624-DF20-4CE9-B6A0-FC8A699100F5}" type="datetimeFigureOut">
              <a:rPr lang="tr-TR" smtClean="0"/>
              <a:t>14.05.2013</a:t>
            </a:fld>
            <a:endParaRPr lang="tr-TR"/>
          </a:p>
        </p:txBody>
      </p:sp>
      <p:sp>
        <p:nvSpPr>
          <p:cNvPr id="8" name="Altbilgi Yer Tutucusu 7"/>
          <p:cNvSpPr>
            <a:spLocks noGrp="1"/>
          </p:cNvSpPr>
          <p:nvPr>
            <p:ph type="ftr" sz="quarter" idx="11"/>
          </p:nvPr>
        </p:nvSpPr>
        <p:spPr/>
        <p:txBody>
          <a:bodyPr/>
          <a:lstStyle>
            <a:lvl1pPr>
              <a:defRPr/>
            </a:lvl1pPr>
          </a:lstStyle>
          <a:p>
            <a:endParaRPr lang="tr-TR"/>
          </a:p>
        </p:txBody>
      </p:sp>
      <p:sp>
        <p:nvSpPr>
          <p:cNvPr id="9" name="Slayt Numarası Yer Tutucusu 8"/>
          <p:cNvSpPr>
            <a:spLocks noGrp="1"/>
          </p:cNvSpPr>
          <p:nvPr>
            <p:ph type="sldNum" sz="quarter" idx="12"/>
          </p:nvPr>
        </p:nvSpPr>
        <p:spPr/>
        <p:txBody>
          <a:bodyPr/>
          <a:lstStyle>
            <a:lvl1pPr>
              <a:defRPr/>
            </a:lvl1pPr>
          </a:lstStyle>
          <a:p>
            <a:fld id="{046281D7-3185-4674-ADE1-EDC8B95E17B8}" type="slidenum">
              <a:rPr lang="tr-TR" smtClean="0"/>
              <a:t>‹#›</a:t>
            </a:fld>
            <a:endParaRPr lang="tr-TR"/>
          </a:p>
        </p:txBody>
      </p:sp>
    </p:spTree>
    <p:extLst>
      <p:ext uri="{BB962C8B-B14F-4D97-AF65-F5344CB8AC3E}">
        <p14:creationId xmlns:p14="http://schemas.microsoft.com/office/powerpoint/2010/main" val="17695645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lvl1pPr>
              <a:defRPr/>
            </a:lvl1pPr>
          </a:lstStyle>
          <a:p>
            <a:fld id="{DE50A624-DF20-4CE9-B6A0-FC8A699100F5}" type="datetimeFigureOut">
              <a:rPr lang="tr-TR" smtClean="0"/>
              <a:t>14.05.2013</a:t>
            </a:fld>
            <a:endParaRPr lang="tr-TR"/>
          </a:p>
        </p:txBody>
      </p:sp>
      <p:sp>
        <p:nvSpPr>
          <p:cNvPr id="4" name="Altbilgi Yer Tutucusu 3"/>
          <p:cNvSpPr>
            <a:spLocks noGrp="1"/>
          </p:cNvSpPr>
          <p:nvPr>
            <p:ph type="ftr" sz="quarter" idx="11"/>
          </p:nvPr>
        </p:nvSpPr>
        <p:spPr/>
        <p:txBody>
          <a:bodyPr/>
          <a:lstStyle>
            <a:lvl1pPr>
              <a:defRPr/>
            </a:lvl1pPr>
          </a:lstStyle>
          <a:p>
            <a:endParaRPr lang="tr-TR"/>
          </a:p>
        </p:txBody>
      </p:sp>
      <p:sp>
        <p:nvSpPr>
          <p:cNvPr id="5" name="Slayt Numarası Yer Tutucusu 4"/>
          <p:cNvSpPr>
            <a:spLocks noGrp="1"/>
          </p:cNvSpPr>
          <p:nvPr>
            <p:ph type="sldNum" sz="quarter" idx="12"/>
          </p:nvPr>
        </p:nvSpPr>
        <p:spPr/>
        <p:txBody>
          <a:bodyPr/>
          <a:lstStyle>
            <a:lvl1pPr>
              <a:defRPr/>
            </a:lvl1pPr>
          </a:lstStyle>
          <a:p>
            <a:fld id="{046281D7-3185-4674-ADE1-EDC8B95E17B8}" type="slidenum">
              <a:rPr lang="tr-TR" smtClean="0"/>
              <a:t>‹#›</a:t>
            </a:fld>
            <a:endParaRPr lang="tr-TR"/>
          </a:p>
        </p:txBody>
      </p:sp>
    </p:spTree>
    <p:extLst>
      <p:ext uri="{BB962C8B-B14F-4D97-AF65-F5344CB8AC3E}">
        <p14:creationId xmlns:p14="http://schemas.microsoft.com/office/powerpoint/2010/main" val="20821151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lvl1pPr>
              <a:defRPr/>
            </a:lvl1pPr>
          </a:lstStyle>
          <a:p>
            <a:fld id="{DE50A624-DF20-4CE9-B6A0-FC8A699100F5}" type="datetimeFigureOut">
              <a:rPr lang="tr-TR" smtClean="0"/>
              <a:t>14.05.2013</a:t>
            </a:fld>
            <a:endParaRPr lang="tr-TR"/>
          </a:p>
        </p:txBody>
      </p:sp>
      <p:sp>
        <p:nvSpPr>
          <p:cNvPr id="3" name="Altbilgi Yer Tutucusu 2"/>
          <p:cNvSpPr>
            <a:spLocks noGrp="1"/>
          </p:cNvSpPr>
          <p:nvPr>
            <p:ph type="ftr" sz="quarter" idx="11"/>
          </p:nvPr>
        </p:nvSpPr>
        <p:spPr/>
        <p:txBody>
          <a:bodyPr/>
          <a:lstStyle>
            <a:lvl1pPr>
              <a:defRPr/>
            </a:lvl1pPr>
          </a:lstStyle>
          <a:p>
            <a:endParaRPr lang="tr-TR"/>
          </a:p>
        </p:txBody>
      </p:sp>
      <p:sp>
        <p:nvSpPr>
          <p:cNvPr id="4" name="Slayt Numarası Yer Tutucusu 3"/>
          <p:cNvSpPr>
            <a:spLocks noGrp="1"/>
          </p:cNvSpPr>
          <p:nvPr>
            <p:ph type="sldNum" sz="quarter" idx="12"/>
          </p:nvPr>
        </p:nvSpPr>
        <p:spPr/>
        <p:txBody>
          <a:bodyPr/>
          <a:lstStyle>
            <a:lvl1pPr>
              <a:defRPr/>
            </a:lvl1pPr>
          </a:lstStyle>
          <a:p>
            <a:fld id="{046281D7-3185-4674-ADE1-EDC8B95E17B8}" type="slidenum">
              <a:rPr lang="tr-TR" smtClean="0"/>
              <a:t>‹#›</a:t>
            </a:fld>
            <a:endParaRPr lang="tr-TR"/>
          </a:p>
        </p:txBody>
      </p:sp>
    </p:spTree>
    <p:extLst>
      <p:ext uri="{BB962C8B-B14F-4D97-AF65-F5344CB8AC3E}">
        <p14:creationId xmlns:p14="http://schemas.microsoft.com/office/powerpoint/2010/main" val="21333632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İçerik Yer Tutucus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lvl1pPr>
              <a:defRPr/>
            </a:lvl1pPr>
          </a:lstStyle>
          <a:p>
            <a:fld id="{DE50A624-DF20-4CE9-B6A0-FC8A699100F5}" type="datetimeFigureOut">
              <a:rPr lang="tr-TR" smtClean="0"/>
              <a:t>14.05.2013</a:t>
            </a:fld>
            <a:endParaRPr lang="tr-TR"/>
          </a:p>
        </p:txBody>
      </p:sp>
      <p:sp>
        <p:nvSpPr>
          <p:cNvPr id="6" name="Altbilgi Yer Tutucusu 5"/>
          <p:cNvSpPr>
            <a:spLocks noGrp="1"/>
          </p:cNvSpPr>
          <p:nvPr>
            <p:ph type="ftr" sz="quarter" idx="11"/>
          </p:nvPr>
        </p:nvSpPr>
        <p:spPr/>
        <p:txBody>
          <a:bodyPr/>
          <a:lstStyle>
            <a:lvl1pPr>
              <a:defRPr/>
            </a:lvl1pPr>
          </a:lstStyle>
          <a:p>
            <a:endParaRPr lang="tr-TR"/>
          </a:p>
        </p:txBody>
      </p:sp>
      <p:sp>
        <p:nvSpPr>
          <p:cNvPr id="7" name="Slayt Numarası Yer Tutucusu 6"/>
          <p:cNvSpPr>
            <a:spLocks noGrp="1"/>
          </p:cNvSpPr>
          <p:nvPr>
            <p:ph type="sldNum" sz="quarter" idx="12"/>
          </p:nvPr>
        </p:nvSpPr>
        <p:spPr/>
        <p:txBody>
          <a:bodyPr/>
          <a:lstStyle>
            <a:lvl1pPr>
              <a:defRPr/>
            </a:lvl1pPr>
          </a:lstStyle>
          <a:p>
            <a:fld id="{046281D7-3185-4674-ADE1-EDC8B95E17B8}" type="slidenum">
              <a:rPr lang="tr-TR" smtClean="0"/>
              <a:t>‹#›</a:t>
            </a:fld>
            <a:endParaRPr lang="tr-TR"/>
          </a:p>
        </p:txBody>
      </p:sp>
    </p:spTree>
    <p:extLst>
      <p:ext uri="{BB962C8B-B14F-4D97-AF65-F5344CB8AC3E}">
        <p14:creationId xmlns:p14="http://schemas.microsoft.com/office/powerpoint/2010/main" val="3022487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Resim Yer Tutucus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tr-TR"/>
          </a:p>
        </p:txBody>
      </p:sp>
      <p:sp>
        <p:nvSpPr>
          <p:cNvPr id="4" name="Metin Yer Tutucus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lvl1pPr>
              <a:defRPr/>
            </a:lvl1pPr>
          </a:lstStyle>
          <a:p>
            <a:fld id="{DE50A624-DF20-4CE9-B6A0-FC8A699100F5}" type="datetimeFigureOut">
              <a:rPr lang="tr-TR" smtClean="0"/>
              <a:t>14.05.2013</a:t>
            </a:fld>
            <a:endParaRPr lang="tr-TR"/>
          </a:p>
        </p:txBody>
      </p:sp>
      <p:sp>
        <p:nvSpPr>
          <p:cNvPr id="6" name="Altbilgi Yer Tutucusu 5"/>
          <p:cNvSpPr>
            <a:spLocks noGrp="1"/>
          </p:cNvSpPr>
          <p:nvPr>
            <p:ph type="ftr" sz="quarter" idx="11"/>
          </p:nvPr>
        </p:nvSpPr>
        <p:spPr/>
        <p:txBody>
          <a:bodyPr/>
          <a:lstStyle>
            <a:lvl1pPr>
              <a:defRPr/>
            </a:lvl1pPr>
          </a:lstStyle>
          <a:p>
            <a:endParaRPr lang="tr-TR"/>
          </a:p>
        </p:txBody>
      </p:sp>
      <p:sp>
        <p:nvSpPr>
          <p:cNvPr id="7" name="Slayt Numarası Yer Tutucusu 6"/>
          <p:cNvSpPr>
            <a:spLocks noGrp="1"/>
          </p:cNvSpPr>
          <p:nvPr>
            <p:ph type="sldNum" sz="quarter" idx="12"/>
          </p:nvPr>
        </p:nvSpPr>
        <p:spPr/>
        <p:txBody>
          <a:bodyPr/>
          <a:lstStyle>
            <a:lvl1pPr>
              <a:defRPr/>
            </a:lvl1pPr>
          </a:lstStyle>
          <a:p>
            <a:fld id="{046281D7-3185-4674-ADE1-EDC8B95E17B8}" type="slidenum">
              <a:rPr lang="tr-TR" smtClean="0"/>
              <a:t>‹#›</a:t>
            </a:fld>
            <a:endParaRPr lang="tr-TR"/>
          </a:p>
        </p:txBody>
      </p:sp>
    </p:spTree>
    <p:extLst>
      <p:ext uri="{BB962C8B-B14F-4D97-AF65-F5344CB8AC3E}">
        <p14:creationId xmlns:p14="http://schemas.microsoft.com/office/powerpoint/2010/main" val="38611969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741613" y="762000"/>
            <a:ext cx="5484812" cy="91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tr-TR" smtClean="0"/>
              <a:t>Ana başlık stilini düzenlemek için tıklatın</a:t>
            </a:r>
          </a:p>
        </p:txBody>
      </p:sp>
      <p:sp>
        <p:nvSpPr>
          <p:cNvPr id="1027" name="Rectangle 3"/>
          <p:cNvSpPr>
            <a:spLocks noGrp="1" noChangeArrowheads="1"/>
          </p:cNvSpPr>
          <p:nvPr>
            <p:ph type="body" idx="1"/>
          </p:nvPr>
        </p:nvSpPr>
        <p:spPr bwMode="auto">
          <a:xfrm>
            <a:off x="2741613" y="1828800"/>
            <a:ext cx="5484812" cy="3886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tr-TR" smtClean="0"/>
              <a:t>Ana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p>
        </p:txBody>
      </p:sp>
      <p:sp>
        <p:nvSpPr>
          <p:cNvPr id="1032" name="Rectangle 8"/>
          <p:cNvSpPr>
            <a:spLocks noGrp="1" noChangeArrowheads="1"/>
          </p:cNvSpPr>
          <p:nvPr>
            <p:ph type="dt" sz="half" idx="2"/>
          </p:nvPr>
        </p:nvSpPr>
        <p:spPr bwMode="auto">
          <a:xfrm>
            <a:off x="914400" y="5886450"/>
            <a:ext cx="17526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solidFill>
                  <a:srgbClr val="79551B"/>
                </a:solidFill>
                <a:latin typeface="+mn-lt"/>
              </a:defRPr>
            </a:lvl1pPr>
          </a:lstStyle>
          <a:p>
            <a:fld id="{DE50A624-DF20-4CE9-B6A0-FC8A699100F5}" type="datetimeFigureOut">
              <a:rPr lang="tr-TR" smtClean="0"/>
              <a:t>14.05.2013</a:t>
            </a:fld>
            <a:endParaRPr lang="tr-TR"/>
          </a:p>
        </p:txBody>
      </p:sp>
      <p:sp>
        <p:nvSpPr>
          <p:cNvPr id="1033" name="Rectangle 9"/>
          <p:cNvSpPr>
            <a:spLocks noGrp="1" noChangeArrowheads="1"/>
          </p:cNvSpPr>
          <p:nvPr>
            <p:ph type="ftr" sz="quarter" idx="3"/>
          </p:nvPr>
        </p:nvSpPr>
        <p:spPr bwMode="auto">
          <a:xfrm>
            <a:off x="3124200" y="5886450"/>
            <a:ext cx="28956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200">
                <a:solidFill>
                  <a:srgbClr val="79551B"/>
                </a:solidFill>
                <a:latin typeface="+mn-lt"/>
              </a:defRPr>
            </a:lvl1pPr>
          </a:lstStyle>
          <a:p>
            <a:endParaRPr lang="tr-TR"/>
          </a:p>
        </p:txBody>
      </p:sp>
      <p:sp>
        <p:nvSpPr>
          <p:cNvPr id="1034" name="Rectangle 10"/>
          <p:cNvSpPr>
            <a:spLocks noGrp="1" noChangeArrowheads="1"/>
          </p:cNvSpPr>
          <p:nvPr>
            <p:ph type="sldNum" sz="quarter" idx="4"/>
          </p:nvPr>
        </p:nvSpPr>
        <p:spPr bwMode="auto">
          <a:xfrm>
            <a:off x="6477000" y="5886450"/>
            <a:ext cx="17526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solidFill>
                  <a:srgbClr val="79551B"/>
                </a:solidFill>
                <a:latin typeface="+mn-lt"/>
              </a:defRPr>
            </a:lvl1pPr>
          </a:lstStyle>
          <a:p>
            <a:fld id="{046281D7-3185-4674-ADE1-EDC8B95E17B8}" type="slidenum">
              <a:rPr lang="tr-TR" smtClean="0"/>
              <a:t>‹#›</a:t>
            </a:fld>
            <a:endParaRPr lang="tr-TR"/>
          </a:p>
        </p:txBody>
      </p:sp>
    </p:spTree>
  </p:cSld>
  <p:clrMap bg1="dk2" tx1="lt1" bg2="dk1"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fontAlgn="base" hangingPunct="1">
        <a:spcBef>
          <a:spcPct val="0"/>
        </a:spcBef>
        <a:spcAft>
          <a:spcPct val="0"/>
        </a:spcAft>
        <a:defRPr sz="3200">
          <a:solidFill>
            <a:srgbClr val="79551B"/>
          </a:solidFill>
          <a:latin typeface="+mj-lt"/>
          <a:ea typeface="+mj-ea"/>
          <a:cs typeface="+mj-cs"/>
        </a:defRPr>
      </a:lvl1pPr>
      <a:lvl2pPr algn="l" rtl="0" eaLnBrk="1" fontAlgn="base" hangingPunct="1">
        <a:spcBef>
          <a:spcPct val="0"/>
        </a:spcBef>
        <a:spcAft>
          <a:spcPct val="0"/>
        </a:spcAft>
        <a:defRPr sz="3200">
          <a:solidFill>
            <a:srgbClr val="79551B"/>
          </a:solidFill>
          <a:latin typeface="Palatino Linotype" pitchFamily="18" charset="0"/>
        </a:defRPr>
      </a:lvl2pPr>
      <a:lvl3pPr algn="l" rtl="0" eaLnBrk="1" fontAlgn="base" hangingPunct="1">
        <a:spcBef>
          <a:spcPct val="0"/>
        </a:spcBef>
        <a:spcAft>
          <a:spcPct val="0"/>
        </a:spcAft>
        <a:defRPr sz="3200">
          <a:solidFill>
            <a:srgbClr val="79551B"/>
          </a:solidFill>
          <a:latin typeface="Palatino Linotype" pitchFamily="18" charset="0"/>
        </a:defRPr>
      </a:lvl3pPr>
      <a:lvl4pPr algn="l" rtl="0" eaLnBrk="1" fontAlgn="base" hangingPunct="1">
        <a:spcBef>
          <a:spcPct val="0"/>
        </a:spcBef>
        <a:spcAft>
          <a:spcPct val="0"/>
        </a:spcAft>
        <a:defRPr sz="3200">
          <a:solidFill>
            <a:srgbClr val="79551B"/>
          </a:solidFill>
          <a:latin typeface="Palatino Linotype" pitchFamily="18" charset="0"/>
        </a:defRPr>
      </a:lvl4pPr>
      <a:lvl5pPr algn="l" rtl="0" eaLnBrk="1" fontAlgn="base" hangingPunct="1">
        <a:spcBef>
          <a:spcPct val="0"/>
        </a:spcBef>
        <a:spcAft>
          <a:spcPct val="0"/>
        </a:spcAft>
        <a:defRPr sz="3200">
          <a:solidFill>
            <a:srgbClr val="79551B"/>
          </a:solidFill>
          <a:latin typeface="Palatino Linotype" pitchFamily="18" charset="0"/>
        </a:defRPr>
      </a:lvl5pPr>
      <a:lvl6pPr marL="457200" algn="l" rtl="0" eaLnBrk="1" fontAlgn="base" hangingPunct="1">
        <a:spcBef>
          <a:spcPct val="0"/>
        </a:spcBef>
        <a:spcAft>
          <a:spcPct val="0"/>
        </a:spcAft>
        <a:defRPr sz="3200">
          <a:solidFill>
            <a:srgbClr val="79551B"/>
          </a:solidFill>
          <a:latin typeface="Palatino Linotype" pitchFamily="18" charset="0"/>
        </a:defRPr>
      </a:lvl6pPr>
      <a:lvl7pPr marL="914400" algn="l" rtl="0" eaLnBrk="1" fontAlgn="base" hangingPunct="1">
        <a:spcBef>
          <a:spcPct val="0"/>
        </a:spcBef>
        <a:spcAft>
          <a:spcPct val="0"/>
        </a:spcAft>
        <a:defRPr sz="3200">
          <a:solidFill>
            <a:srgbClr val="79551B"/>
          </a:solidFill>
          <a:latin typeface="Palatino Linotype" pitchFamily="18" charset="0"/>
        </a:defRPr>
      </a:lvl7pPr>
      <a:lvl8pPr marL="1371600" algn="l" rtl="0" eaLnBrk="1" fontAlgn="base" hangingPunct="1">
        <a:spcBef>
          <a:spcPct val="0"/>
        </a:spcBef>
        <a:spcAft>
          <a:spcPct val="0"/>
        </a:spcAft>
        <a:defRPr sz="3200">
          <a:solidFill>
            <a:srgbClr val="79551B"/>
          </a:solidFill>
          <a:latin typeface="Palatino Linotype" pitchFamily="18" charset="0"/>
        </a:defRPr>
      </a:lvl8pPr>
      <a:lvl9pPr marL="1828800" algn="l" rtl="0" eaLnBrk="1" fontAlgn="base" hangingPunct="1">
        <a:spcBef>
          <a:spcPct val="0"/>
        </a:spcBef>
        <a:spcAft>
          <a:spcPct val="0"/>
        </a:spcAft>
        <a:defRPr sz="3200">
          <a:solidFill>
            <a:srgbClr val="79551B"/>
          </a:solidFill>
          <a:latin typeface="Palatino Linotype" pitchFamily="18" charset="0"/>
        </a:defRPr>
      </a:lvl9pPr>
    </p:titleStyle>
    <p:bodyStyle>
      <a:lvl1pPr marL="342900" indent="-342900" algn="l" rtl="0" eaLnBrk="1" fontAlgn="base" hangingPunct="1">
        <a:spcBef>
          <a:spcPct val="20000"/>
        </a:spcBef>
        <a:spcAft>
          <a:spcPct val="0"/>
        </a:spcAft>
        <a:buChar char="•"/>
        <a:defRPr sz="2800">
          <a:solidFill>
            <a:srgbClr val="79551B"/>
          </a:solidFill>
          <a:latin typeface="+mn-lt"/>
          <a:ea typeface="+mn-ea"/>
          <a:cs typeface="+mn-cs"/>
        </a:defRPr>
      </a:lvl1pPr>
      <a:lvl2pPr marL="742950" indent="-285750" algn="l" rtl="0" eaLnBrk="1" fontAlgn="base" hangingPunct="1">
        <a:spcBef>
          <a:spcPct val="20000"/>
        </a:spcBef>
        <a:spcAft>
          <a:spcPct val="0"/>
        </a:spcAft>
        <a:buChar char="–"/>
        <a:defRPr sz="2400">
          <a:solidFill>
            <a:srgbClr val="79551B"/>
          </a:solidFill>
          <a:latin typeface="+mn-lt"/>
        </a:defRPr>
      </a:lvl2pPr>
      <a:lvl3pPr marL="1143000" indent="-228600" algn="l" rtl="0" eaLnBrk="1" fontAlgn="base" hangingPunct="1">
        <a:spcBef>
          <a:spcPct val="20000"/>
        </a:spcBef>
        <a:spcAft>
          <a:spcPct val="0"/>
        </a:spcAft>
        <a:buChar char="•"/>
        <a:defRPr sz="2000">
          <a:solidFill>
            <a:srgbClr val="79551B"/>
          </a:solidFill>
          <a:latin typeface="+mn-lt"/>
        </a:defRPr>
      </a:lvl3pPr>
      <a:lvl4pPr marL="1600200" indent="-228600" algn="l" rtl="0" eaLnBrk="1" fontAlgn="base" hangingPunct="1">
        <a:spcBef>
          <a:spcPct val="20000"/>
        </a:spcBef>
        <a:spcAft>
          <a:spcPct val="0"/>
        </a:spcAft>
        <a:buChar char="–"/>
        <a:defRPr>
          <a:solidFill>
            <a:srgbClr val="79551B"/>
          </a:solidFill>
          <a:latin typeface="+mn-lt"/>
        </a:defRPr>
      </a:lvl4pPr>
      <a:lvl5pPr marL="2057400" indent="-228600" algn="l" rtl="0" eaLnBrk="1" fontAlgn="base" hangingPunct="1">
        <a:spcBef>
          <a:spcPct val="20000"/>
        </a:spcBef>
        <a:spcAft>
          <a:spcPct val="0"/>
        </a:spcAft>
        <a:buChar char="»"/>
        <a:defRPr sz="1600">
          <a:solidFill>
            <a:srgbClr val="79551B"/>
          </a:solidFill>
          <a:latin typeface="+mn-lt"/>
        </a:defRPr>
      </a:lvl5pPr>
      <a:lvl6pPr marL="2514600" indent="-228600" algn="l" rtl="0" eaLnBrk="1" fontAlgn="base" hangingPunct="1">
        <a:spcBef>
          <a:spcPct val="20000"/>
        </a:spcBef>
        <a:spcAft>
          <a:spcPct val="0"/>
        </a:spcAft>
        <a:buChar char="»"/>
        <a:defRPr sz="1600">
          <a:solidFill>
            <a:srgbClr val="79551B"/>
          </a:solidFill>
          <a:latin typeface="+mn-lt"/>
        </a:defRPr>
      </a:lvl6pPr>
      <a:lvl7pPr marL="2971800" indent="-228600" algn="l" rtl="0" eaLnBrk="1" fontAlgn="base" hangingPunct="1">
        <a:spcBef>
          <a:spcPct val="20000"/>
        </a:spcBef>
        <a:spcAft>
          <a:spcPct val="0"/>
        </a:spcAft>
        <a:buChar char="»"/>
        <a:defRPr sz="1600">
          <a:solidFill>
            <a:srgbClr val="79551B"/>
          </a:solidFill>
          <a:latin typeface="+mn-lt"/>
        </a:defRPr>
      </a:lvl7pPr>
      <a:lvl8pPr marL="3429000" indent="-228600" algn="l" rtl="0" eaLnBrk="1" fontAlgn="base" hangingPunct="1">
        <a:spcBef>
          <a:spcPct val="20000"/>
        </a:spcBef>
        <a:spcAft>
          <a:spcPct val="0"/>
        </a:spcAft>
        <a:buChar char="»"/>
        <a:defRPr sz="1600">
          <a:solidFill>
            <a:srgbClr val="79551B"/>
          </a:solidFill>
          <a:latin typeface="+mn-lt"/>
        </a:defRPr>
      </a:lvl8pPr>
      <a:lvl9pPr marL="3886200" indent="-228600" algn="l" rtl="0" eaLnBrk="1" fontAlgn="base" hangingPunct="1">
        <a:spcBef>
          <a:spcPct val="20000"/>
        </a:spcBef>
        <a:spcAft>
          <a:spcPct val="0"/>
        </a:spcAft>
        <a:buChar char="»"/>
        <a:defRPr sz="1600">
          <a:solidFill>
            <a:srgbClr val="79551B"/>
          </a:solidFill>
          <a:latin typeface="+mn-lt"/>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hyperlink" Target="http://tr.wikipedia.org/wiki/Varl%C4%B1k_Vergisi#cite_note-1" TargetMode="Externa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tr.wikipedia.org/w/index.php?title=Dosya:Cumhuriyet_1943.png&amp;filetimestamp=20110313003956" TargetMode="Externa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1403648" y="1752600"/>
            <a:ext cx="6825952" cy="838200"/>
          </a:xfrm>
        </p:spPr>
        <p:txBody>
          <a:bodyPr/>
          <a:lstStyle/>
          <a:p>
            <a:r>
              <a:rPr lang="tr-TR" sz="5400" dirty="0" smtClean="0">
                <a:latin typeface="Eras Medium ITC" pitchFamily="34" charset="0"/>
              </a:rPr>
              <a:t>1940’lar Türkiye’si</a:t>
            </a:r>
            <a:endParaRPr lang="tr-TR" sz="5400" dirty="0">
              <a:latin typeface="Eras Medium ITC" pitchFamily="34" charset="0"/>
            </a:endParaRPr>
          </a:p>
        </p:txBody>
      </p:sp>
      <p:sp>
        <p:nvSpPr>
          <p:cNvPr id="3" name="Alt Başlık 2"/>
          <p:cNvSpPr>
            <a:spLocks noGrp="1"/>
          </p:cNvSpPr>
          <p:nvPr>
            <p:ph type="subTitle" idx="1"/>
          </p:nvPr>
        </p:nvSpPr>
        <p:spPr>
          <a:xfrm>
            <a:off x="971600" y="2743200"/>
            <a:ext cx="7258000" cy="1549896"/>
          </a:xfrm>
        </p:spPr>
        <p:txBody>
          <a:bodyPr/>
          <a:lstStyle/>
          <a:p>
            <a:r>
              <a:rPr lang="tr-TR" sz="3600" b="1" dirty="0" smtClean="0">
                <a:latin typeface="Eras Medium ITC" pitchFamily="34" charset="0"/>
              </a:rPr>
              <a:t>Prof. Dr. Turgut Göksu</a:t>
            </a:r>
            <a:endParaRPr lang="tr-TR" sz="3600" b="1" dirty="0">
              <a:latin typeface="Eras Medium ITC" pitchFamily="34" charset="0"/>
            </a:endParaRPr>
          </a:p>
        </p:txBody>
      </p:sp>
    </p:spTree>
    <p:extLst>
      <p:ext uri="{BB962C8B-B14F-4D97-AF65-F5344CB8AC3E}">
        <p14:creationId xmlns:p14="http://schemas.microsoft.com/office/powerpoint/2010/main" val="404946342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631858" y="548680"/>
            <a:ext cx="8116606" cy="6001643"/>
          </a:xfrm>
          <a:prstGeom prst="rect">
            <a:avLst/>
          </a:prstGeom>
        </p:spPr>
        <p:txBody>
          <a:bodyPr wrap="square">
            <a:spAutoFit/>
          </a:bodyPr>
          <a:lstStyle/>
          <a:p>
            <a:r>
              <a:rPr lang="tr-TR" sz="2400" b="1" dirty="0">
                <a:solidFill>
                  <a:schemeClr val="accent1">
                    <a:lumMod val="50000"/>
                  </a:schemeClr>
                </a:solidFill>
                <a:latin typeface="Calibri" pitchFamily="34" charset="0"/>
              </a:rPr>
              <a:t>1946</a:t>
            </a:r>
          </a:p>
          <a:p>
            <a:r>
              <a:rPr lang="tr-TR" sz="2400" dirty="0">
                <a:solidFill>
                  <a:schemeClr val="accent1">
                    <a:lumMod val="50000"/>
                  </a:schemeClr>
                </a:solidFill>
                <a:latin typeface="Calibri" pitchFamily="34" charset="0"/>
              </a:rPr>
              <a:t>7 Ocak - Demokrat Parti (DP) kuruldu. </a:t>
            </a:r>
          </a:p>
          <a:p>
            <a:r>
              <a:rPr lang="tr-TR" sz="2400" dirty="0">
                <a:solidFill>
                  <a:schemeClr val="accent1">
                    <a:lumMod val="50000"/>
                  </a:schemeClr>
                </a:solidFill>
                <a:latin typeface="Calibri" pitchFamily="34" charset="0"/>
              </a:rPr>
              <a:t>8 Ocak - Parti kurucuları, DP Başkanlığı'na Celal Bayar'ı seçtiler.</a:t>
            </a:r>
          </a:p>
          <a:p>
            <a:r>
              <a:rPr lang="tr-TR" sz="2400" dirty="0">
                <a:solidFill>
                  <a:schemeClr val="accent1">
                    <a:lumMod val="50000"/>
                  </a:schemeClr>
                </a:solidFill>
                <a:latin typeface="Calibri" pitchFamily="34" charset="0"/>
              </a:rPr>
              <a:t>25 Ocak - İş ve İşçi Bulma Kurumu kuruldu.</a:t>
            </a:r>
          </a:p>
          <a:p>
            <a:r>
              <a:rPr lang="tr-TR" sz="2400" dirty="0">
                <a:solidFill>
                  <a:schemeClr val="accent1">
                    <a:lumMod val="50000"/>
                  </a:schemeClr>
                </a:solidFill>
                <a:latin typeface="Calibri" pitchFamily="34" charset="0"/>
              </a:rPr>
              <a:t>31 Mayıs - </a:t>
            </a:r>
            <a:r>
              <a:rPr lang="tr-TR" sz="2400" dirty="0" smtClean="0">
                <a:solidFill>
                  <a:schemeClr val="accent1">
                    <a:lumMod val="50000"/>
                  </a:schemeClr>
                </a:solidFill>
                <a:latin typeface="Calibri" pitchFamily="34" charset="0"/>
              </a:rPr>
              <a:t>Türkiye'de ilk defa tek dereceli milletvekili seçimi kabul edildi.</a:t>
            </a:r>
            <a:endParaRPr lang="tr-TR" sz="2400" dirty="0">
              <a:solidFill>
                <a:schemeClr val="accent1">
                  <a:lumMod val="50000"/>
                </a:schemeClr>
              </a:solidFill>
              <a:latin typeface="Calibri" pitchFamily="34" charset="0"/>
            </a:endParaRPr>
          </a:p>
          <a:p>
            <a:r>
              <a:rPr lang="tr-TR" sz="2400" dirty="0">
                <a:solidFill>
                  <a:schemeClr val="accent1">
                    <a:lumMod val="50000"/>
                  </a:schemeClr>
                </a:solidFill>
                <a:latin typeface="Calibri" pitchFamily="34" charset="0"/>
              </a:rPr>
              <a:t>10 Haziran - TBMM, 2 oya karşı 383 oy ile seçimi yenileme kararı aldı.</a:t>
            </a:r>
          </a:p>
          <a:p>
            <a:r>
              <a:rPr lang="tr-TR" sz="2400" dirty="0">
                <a:solidFill>
                  <a:schemeClr val="accent1">
                    <a:lumMod val="50000"/>
                  </a:schemeClr>
                </a:solidFill>
                <a:latin typeface="Calibri" pitchFamily="34" charset="0"/>
              </a:rPr>
              <a:t>13 Haziran - Üniversitelere özerklik veren </a:t>
            </a:r>
            <a:r>
              <a:rPr lang="tr-TR" sz="2400" dirty="0" smtClean="0">
                <a:solidFill>
                  <a:schemeClr val="accent1">
                    <a:lumMod val="50000"/>
                  </a:schemeClr>
                </a:solidFill>
                <a:latin typeface="Calibri" pitchFamily="34" charset="0"/>
              </a:rPr>
              <a:t>kanun kabul </a:t>
            </a:r>
            <a:r>
              <a:rPr lang="tr-TR" sz="2400" dirty="0">
                <a:solidFill>
                  <a:schemeClr val="accent1">
                    <a:lumMod val="50000"/>
                  </a:schemeClr>
                </a:solidFill>
                <a:latin typeface="Calibri" pitchFamily="34" charset="0"/>
              </a:rPr>
              <a:t>edildi.</a:t>
            </a:r>
          </a:p>
          <a:p>
            <a:r>
              <a:rPr lang="tr-TR" sz="2400" dirty="0">
                <a:solidFill>
                  <a:schemeClr val="accent1">
                    <a:lumMod val="50000"/>
                  </a:schemeClr>
                </a:solidFill>
                <a:latin typeface="Calibri" pitchFamily="34" charset="0"/>
              </a:rPr>
              <a:t>9 Temmuz - Ankara Valisi Nevzat Tandoğan intihar etti.</a:t>
            </a:r>
          </a:p>
          <a:p>
            <a:r>
              <a:rPr lang="tr-TR" sz="2400" dirty="0">
                <a:solidFill>
                  <a:schemeClr val="accent1">
                    <a:lumMod val="50000"/>
                  </a:schemeClr>
                </a:solidFill>
                <a:latin typeface="Calibri" pitchFamily="34" charset="0"/>
              </a:rPr>
              <a:t>21 Temmuz - </a:t>
            </a:r>
            <a:r>
              <a:rPr lang="tr-TR" sz="2400" dirty="0" smtClean="0">
                <a:solidFill>
                  <a:schemeClr val="accent1">
                    <a:lumMod val="50000"/>
                  </a:schemeClr>
                </a:solidFill>
                <a:latin typeface="Calibri" pitchFamily="34" charset="0"/>
              </a:rPr>
              <a:t>TC </a:t>
            </a:r>
            <a:r>
              <a:rPr lang="tr-TR" sz="2400" dirty="0">
                <a:solidFill>
                  <a:schemeClr val="accent1">
                    <a:lumMod val="50000"/>
                  </a:schemeClr>
                </a:solidFill>
                <a:latin typeface="Calibri" pitchFamily="34" charset="0"/>
              </a:rPr>
              <a:t>tarihinde muhalefetin de katıldığı ilk tek dereceli genel seçim yapıldı: CHP: 396, DP: 61 Bağımsız:7 </a:t>
            </a:r>
            <a:r>
              <a:rPr lang="tr-TR" sz="2400" dirty="0" smtClean="0">
                <a:solidFill>
                  <a:schemeClr val="accent1">
                    <a:lumMod val="50000"/>
                  </a:schemeClr>
                </a:solidFill>
                <a:latin typeface="Calibri" pitchFamily="34" charset="0"/>
              </a:rPr>
              <a:t>milletvekili </a:t>
            </a:r>
            <a:r>
              <a:rPr lang="tr-TR" sz="2400" dirty="0">
                <a:solidFill>
                  <a:schemeClr val="accent1">
                    <a:lumMod val="50000"/>
                  </a:schemeClr>
                </a:solidFill>
                <a:latin typeface="Calibri" pitchFamily="34" charset="0"/>
              </a:rPr>
              <a:t>(1946 </a:t>
            </a:r>
            <a:r>
              <a:rPr lang="tr-TR" sz="2400" dirty="0" smtClean="0">
                <a:solidFill>
                  <a:schemeClr val="accent1">
                    <a:lumMod val="50000"/>
                  </a:schemeClr>
                </a:solidFill>
                <a:latin typeface="Calibri" pitchFamily="34" charset="0"/>
              </a:rPr>
              <a:t>Seçimleri</a:t>
            </a:r>
            <a:r>
              <a:rPr lang="tr-TR" sz="2400" dirty="0">
                <a:solidFill>
                  <a:schemeClr val="accent1">
                    <a:lumMod val="50000"/>
                  </a:schemeClr>
                </a:solidFill>
                <a:latin typeface="Calibri" pitchFamily="34" charset="0"/>
              </a:rPr>
              <a:t>).</a:t>
            </a:r>
          </a:p>
          <a:p>
            <a:r>
              <a:rPr lang="tr-TR" sz="2400" dirty="0">
                <a:solidFill>
                  <a:schemeClr val="accent1">
                    <a:lumMod val="50000"/>
                  </a:schemeClr>
                </a:solidFill>
                <a:latin typeface="Calibri" pitchFamily="34" charset="0"/>
              </a:rPr>
              <a:t>5 Ağustos - TBMM açıldı. İsmet İnönü yeniden Cumhurbaşkanı seçildi. </a:t>
            </a:r>
          </a:p>
          <a:p>
            <a:r>
              <a:rPr lang="tr-TR" sz="2400" dirty="0">
                <a:solidFill>
                  <a:schemeClr val="accent1">
                    <a:lumMod val="50000"/>
                  </a:schemeClr>
                </a:solidFill>
                <a:latin typeface="Calibri" pitchFamily="34" charset="0"/>
              </a:rPr>
              <a:t>7 Eylül - Türk lirası devalüe edildi. </a:t>
            </a:r>
            <a:r>
              <a:rPr lang="tr-TR" sz="2400" dirty="0" smtClean="0">
                <a:solidFill>
                  <a:schemeClr val="accent1">
                    <a:lumMod val="50000"/>
                  </a:schemeClr>
                </a:solidFill>
                <a:latin typeface="Calibri" pitchFamily="34" charset="0"/>
              </a:rPr>
              <a:t>"7 </a:t>
            </a:r>
            <a:r>
              <a:rPr lang="tr-TR" sz="2400" dirty="0">
                <a:solidFill>
                  <a:schemeClr val="accent1">
                    <a:lumMod val="50000"/>
                  </a:schemeClr>
                </a:solidFill>
                <a:latin typeface="Calibri" pitchFamily="34" charset="0"/>
              </a:rPr>
              <a:t>Eylül Kararı" </a:t>
            </a:r>
          </a:p>
        </p:txBody>
      </p:sp>
    </p:spTree>
    <p:extLst>
      <p:ext uri="{BB962C8B-B14F-4D97-AF65-F5344CB8AC3E}">
        <p14:creationId xmlns:p14="http://schemas.microsoft.com/office/powerpoint/2010/main" val="340321112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656763" y="620688"/>
            <a:ext cx="7776864" cy="3539430"/>
          </a:xfrm>
          <a:prstGeom prst="rect">
            <a:avLst/>
          </a:prstGeom>
        </p:spPr>
        <p:txBody>
          <a:bodyPr wrap="square">
            <a:spAutoFit/>
          </a:bodyPr>
          <a:lstStyle/>
          <a:p>
            <a:r>
              <a:rPr lang="tr-TR" sz="2800" b="1" dirty="0">
                <a:solidFill>
                  <a:schemeClr val="accent1">
                    <a:lumMod val="50000"/>
                  </a:schemeClr>
                </a:solidFill>
                <a:latin typeface="Calibri" pitchFamily="34" charset="0"/>
              </a:rPr>
              <a:t>1949</a:t>
            </a:r>
          </a:p>
          <a:p>
            <a:r>
              <a:rPr lang="tr-TR" sz="2800" dirty="0">
                <a:solidFill>
                  <a:schemeClr val="accent1">
                    <a:lumMod val="50000"/>
                  </a:schemeClr>
                </a:solidFill>
                <a:latin typeface="Calibri" pitchFamily="34" charset="0"/>
              </a:rPr>
              <a:t>1 Şubat - İlkokullarda isteğe bağlı olarak "din dersi" okutulmasına karar verildi</a:t>
            </a:r>
          </a:p>
          <a:p>
            <a:r>
              <a:rPr lang="tr-TR" sz="2800" dirty="0">
                <a:solidFill>
                  <a:schemeClr val="accent1">
                    <a:lumMod val="50000"/>
                  </a:schemeClr>
                </a:solidFill>
                <a:latin typeface="Calibri" pitchFamily="34" charset="0"/>
              </a:rPr>
              <a:t>7 Haziran - İhtiyarlık Sigortası Kanunu kabul edildi.</a:t>
            </a:r>
          </a:p>
          <a:p>
            <a:r>
              <a:rPr lang="tr-TR" sz="2800" dirty="0" smtClean="0">
                <a:solidFill>
                  <a:schemeClr val="accent1">
                    <a:lumMod val="50000"/>
                  </a:schemeClr>
                </a:solidFill>
                <a:latin typeface="Calibri" pitchFamily="34" charset="0"/>
              </a:rPr>
              <a:t>8 </a:t>
            </a:r>
            <a:r>
              <a:rPr lang="tr-TR" sz="2800" dirty="0">
                <a:solidFill>
                  <a:schemeClr val="accent1">
                    <a:lumMod val="50000"/>
                  </a:schemeClr>
                </a:solidFill>
                <a:latin typeface="Calibri" pitchFamily="34" charset="0"/>
              </a:rPr>
              <a:t>Haziran - Türkiye Cumhuriyeti Emekli Sandığı Kanunu kabul edildi</a:t>
            </a:r>
          </a:p>
          <a:p>
            <a:r>
              <a:rPr lang="tr-TR" sz="2800" dirty="0">
                <a:solidFill>
                  <a:schemeClr val="accent1">
                    <a:lumMod val="50000"/>
                  </a:schemeClr>
                </a:solidFill>
                <a:latin typeface="Calibri" pitchFamily="34" charset="0"/>
              </a:rPr>
              <a:t>18 Temmuz - Türkiye, Kuzey Atlantik Antlaşması </a:t>
            </a:r>
            <a:r>
              <a:rPr lang="tr-TR" sz="2800" dirty="0" smtClean="0">
                <a:solidFill>
                  <a:schemeClr val="accent1">
                    <a:lumMod val="50000"/>
                  </a:schemeClr>
                </a:solidFill>
                <a:latin typeface="Calibri" pitchFamily="34" charset="0"/>
              </a:rPr>
              <a:t>Teşkilatı (NATO</a:t>
            </a:r>
            <a:r>
              <a:rPr lang="tr-TR" sz="2800" dirty="0">
                <a:solidFill>
                  <a:schemeClr val="accent1">
                    <a:lumMod val="50000"/>
                  </a:schemeClr>
                </a:solidFill>
                <a:latin typeface="Calibri" pitchFamily="34" charset="0"/>
              </a:rPr>
              <a:t>) dışında bırakıldı</a:t>
            </a:r>
          </a:p>
        </p:txBody>
      </p:sp>
    </p:spTree>
    <p:extLst>
      <p:ext uri="{BB962C8B-B14F-4D97-AF65-F5344CB8AC3E}">
        <p14:creationId xmlns:p14="http://schemas.microsoft.com/office/powerpoint/2010/main" val="12907597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611560" y="335846"/>
            <a:ext cx="7848872" cy="6063198"/>
          </a:xfrm>
          <a:prstGeom prst="rect">
            <a:avLst/>
          </a:prstGeom>
        </p:spPr>
        <p:txBody>
          <a:bodyPr wrap="square">
            <a:spAutoFit/>
          </a:bodyPr>
          <a:lstStyle/>
          <a:p>
            <a:r>
              <a:rPr lang="tr-TR" sz="2800" b="1" dirty="0">
                <a:solidFill>
                  <a:schemeClr val="accent1">
                    <a:lumMod val="50000"/>
                  </a:schemeClr>
                </a:solidFill>
              </a:rPr>
              <a:t>1940</a:t>
            </a:r>
            <a:endParaRPr lang="tr-TR" sz="2800" dirty="0">
              <a:solidFill>
                <a:schemeClr val="accent1">
                  <a:lumMod val="50000"/>
                </a:schemeClr>
              </a:solidFill>
            </a:endParaRPr>
          </a:p>
          <a:p>
            <a:r>
              <a:rPr lang="tr-TR" sz="2800" b="1" dirty="0">
                <a:solidFill>
                  <a:schemeClr val="accent1">
                    <a:lumMod val="50000"/>
                  </a:schemeClr>
                </a:solidFill>
              </a:rPr>
              <a:t>Milli Korunma Kanunu</a:t>
            </a:r>
            <a:r>
              <a:rPr lang="tr-TR" sz="2800" dirty="0">
                <a:solidFill>
                  <a:schemeClr val="accent1">
                    <a:lumMod val="50000"/>
                  </a:schemeClr>
                </a:solidFill>
              </a:rPr>
              <a:t> dönemin ekonomisi sebebiyle </a:t>
            </a:r>
            <a:r>
              <a:rPr lang="tr-TR" sz="2800" dirty="0" smtClean="0">
                <a:solidFill>
                  <a:schemeClr val="accent1">
                    <a:lumMod val="50000"/>
                  </a:schemeClr>
                </a:solidFill>
              </a:rPr>
              <a:t>18 Ocak </a:t>
            </a:r>
            <a:r>
              <a:rPr lang="tr-TR" sz="2800" dirty="0">
                <a:solidFill>
                  <a:schemeClr val="accent1">
                    <a:lumMod val="50000"/>
                  </a:schemeClr>
                </a:solidFill>
              </a:rPr>
              <a:t>1940'ta Cumhuriyet Halk Fırkası iktidarının çıkarttığı ve hükümete fiyatları tespitte, ürünlere el koymada, hatta mecburi çalışma yükümlülüğü getirmede sınırsız yetkiler veren kanun. Devlet müdahaleleri bu kanunla meşruiyet kazanmıştır.</a:t>
            </a:r>
          </a:p>
          <a:p>
            <a:r>
              <a:rPr lang="tr-TR" sz="2400" dirty="0">
                <a:solidFill>
                  <a:schemeClr val="accent1">
                    <a:lumMod val="50000"/>
                  </a:schemeClr>
                </a:solidFill>
              </a:rPr>
              <a:t> </a:t>
            </a:r>
          </a:p>
          <a:p>
            <a:r>
              <a:rPr lang="tr-TR" sz="2000" dirty="0">
                <a:solidFill>
                  <a:schemeClr val="accent1">
                    <a:lumMod val="50000"/>
                  </a:schemeClr>
                </a:solidFill>
              </a:rPr>
              <a:t>Milli Korunma Kanunu’nun 6.maddesinde yer alan “Halk ve Milli Müdafaa ihtiyaçlarını temine matuf bilumum ticari ve sınai muameleleri ifa etmek ve Hükümet tarafından bu kanundaki salahiyetler dairesinde verilecek diğer işleri görmek üzere İcra Vekilleri Heyeti kararıyla hükmi şahsiyeti haiz müesseseler ihdas olunabilir” hükmüne dayanılarak bazı kurumlar oluşturulmuştur. Petrol Ofisi ve Et ve Balık Kurumu bu kapsamda değerlendirilebilir.</a:t>
            </a:r>
          </a:p>
        </p:txBody>
      </p:sp>
    </p:spTree>
    <p:extLst>
      <p:ext uri="{BB962C8B-B14F-4D97-AF65-F5344CB8AC3E}">
        <p14:creationId xmlns:p14="http://schemas.microsoft.com/office/powerpoint/2010/main" val="23506776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683568" y="620688"/>
            <a:ext cx="7776864" cy="4031873"/>
          </a:xfrm>
          <a:prstGeom prst="rect">
            <a:avLst/>
          </a:prstGeom>
        </p:spPr>
        <p:txBody>
          <a:bodyPr wrap="square">
            <a:spAutoFit/>
          </a:bodyPr>
          <a:lstStyle/>
          <a:p>
            <a:r>
              <a:rPr lang="tr-TR" sz="3200" b="1" dirty="0">
                <a:solidFill>
                  <a:schemeClr val="accent1">
                    <a:lumMod val="50000"/>
                  </a:schemeClr>
                </a:solidFill>
              </a:rPr>
              <a:t>1941</a:t>
            </a:r>
          </a:p>
          <a:p>
            <a:r>
              <a:rPr lang="tr-TR" sz="3200" dirty="0">
                <a:solidFill>
                  <a:schemeClr val="accent1">
                    <a:lumMod val="50000"/>
                  </a:schemeClr>
                </a:solidFill>
              </a:rPr>
              <a:t>4 Mart - Alman büyükelçisi </a:t>
            </a:r>
            <a:r>
              <a:rPr lang="tr-TR" sz="3200" dirty="0" err="1" smtClean="0">
                <a:solidFill>
                  <a:schemeClr val="accent1">
                    <a:lumMod val="50000"/>
                  </a:schemeClr>
                </a:solidFill>
              </a:rPr>
              <a:t>Von</a:t>
            </a:r>
            <a:r>
              <a:rPr lang="tr-TR" sz="3200" dirty="0" smtClean="0">
                <a:solidFill>
                  <a:schemeClr val="accent1">
                    <a:lumMod val="50000"/>
                  </a:schemeClr>
                </a:solidFill>
              </a:rPr>
              <a:t> </a:t>
            </a:r>
            <a:r>
              <a:rPr lang="tr-TR" sz="3200" dirty="0" err="1" smtClean="0">
                <a:solidFill>
                  <a:schemeClr val="accent1">
                    <a:lumMod val="50000"/>
                  </a:schemeClr>
                </a:solidFill>
              </a:rPr>
              <a:t>Papen</a:t>
            </a:r>
            <a:r>
              <a:rPr lang="tr-TR" sz="3200" dirty="0" smtClean="0">
                <a:solidFill>
                  <a:schemeClr val="accent1">
                    <a:lumMod val="50000"/>
                  </a:schemeClr>
                </a:solidFill>
              </a:rPr>
              <a:t>, </a:t>
            </a:r>
            <a:r>
              <a:rPr lang="tr-TR" sz="3200" dirty="0">
                <a:solidFill>
                  <a:schemeClr val="accent1">
                    <a:lumMod val="50000"/>
                  </a:schemeClr>
                </a:solidFill>
              </a:rPr>
              <a:t>İsmet İnönü'ye, Adolf Hitler'in mesajını getirdi.</a:t>
            </a:r>
          </a:p>
          <a:p>
            <a:r>
              <a:rPr lang="tr-TR" sz="3200" dirty="0">
                <a:solidFill>
                  <a:schemeClr val="accent1">
                    <a:lumMod val="50000"/>
                  </a:schemeClr>
                </a:solidFill>
              </a:rPr>
              <a:t>18 Haziran - Türk-Alman Dostluk Paktı imzalandı.</a:t>
            </a:r>
          </a:p>
          <a:p>
            <a:r>
              <a:rPr lang="tr-TR" sz="3200" dirty="0">
                <a:solidFill>
                  <a:schemeClr val="accent1">
                    <a:lumMod val="50000"/>
                  </a:schemeClr>
                </a:solidFill>
              </a:rPr>
              <a:t>22 Haziran - Türkiye tarafsızlığını resmen bildirdi.</a:t>
            </a:r>
          </a:p>
        </p:txBody>
      </p:sp>
    </p:spTree>
    <p:extLst>
      <p:ext uri="{BB962C8B-B14F-4D97-AF65-F5344CB8AC3E}">
        <p14:creationId xmlns:p14="http://schemas.microsoft.com/office/powerpoint/2010/main" val="21381044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683568" y="548680"/>
            <a:ext cx="7776864" cy="4031873"/>
          </a:xfrm>
          <a:prstGeom prst="rect">
            <a:avLst/>
          </a:prstGeom>
        </p:spPr>
        <p:txBody>
          <a:bodyPr wrap="square">
            <a:spAutoFit/>
          </a:bodyPr>
          <a:lstStyle/>
          <a:p>
            <a:r>
              <a:rPr lang="tr-TR" sz="3200" b="1" dirty="0">
                <a:solidFill>
                  <a:schemeClr val="accent1">
                    <a:lumMod val="50000"/>
                  </a:schemeClr>
                </a:solidFill>
                <a:latin typeface="Calibri" pitchFamily="34" charset="0"/>
              </a:rPr>
              <a:t>1942</a:t>
            </a:r>
          </a:p>
          <a:p>
            <a:r>
              <a:rPr lang="tr-TR" sz="3200" dirty="0">
                <a:solidFill>
                  <a:schemeClr val="accent1">
                    <a:lumMod val="50000"/>
                  </a:schemeClr>
                </a:solidFill>
                <a:latin typeface="Calibri" pitchFamily="34" charset="0"/>
              </a:rPr>
              <a:t>17 Ocak - Ankara'da ekmek vesikaya bağlandı.</a:t>
            </a:r>
          </a:p>
          <a:p>
            <a:r>
              <a:rPr lang="tr-TR" sz="3200" dirty="0">
                <a:solidFill>
                  <a:schemeClr val="accent1">
                    <a:lumMod val="50000"/>
                  </a:schemeClr>
                </a:solidFill>
                <a:latin typeface="Calibri" pitchFamily="34" charset="0"/>
              </a:rPr>
              <a:t>1 Ekim - Vesika ile ekmek dağıtılmakta olan bütün illerde halka ekmeklik hububat verilmeye başlandı.</a:t>
            </a:r>
          </a:p>
          <a:p>
            <a:r>
              <a:rPr lang="tr-TR" sz="3200" dirty="0">
                <a:solidFill>
                  <a:schemeClr val="accent1">
                    <a:lumMod val="50000"/>
                  </a:schemeClr>
                </a:solidFill>
                <a:latin typeface="Calibri" pitchFamily="34" charset="0"/>
              </a:rPr>
              <a:t>11 Kasım - Varlık Vergisi Kanunu kabul edildi.</a:t>
            </a:r>
          </a:p>
          <a:p>
            <a:r>
              <a:rPr lang="tr-TR" sz="3200" dirty="0">
                <a:solidFill>
                  <a:schemeClr val="accent1">
                    <a:lumMod val="50000"/>
                  </a:schemeClr>
                </a:solidFill>
                <a:latin typeface="Calibri" pitchFamily="34" charset="0"/>
              </a:rPr>
              <a:t>13 Kasım - Devlet personeline parasız elbise ve kundura verildi.</a:t>
            </a:r>
          </a:p>
        </p:txBody>
      </p:sp>
    </p:spTree>
    <p:extLst>
      <p:ext uri="{BB962C8B-B14F-4D97-AF65-F5344CB8AC3E}">
        <p14:creationId xmlns:p14="http://schemas.microsoft.com/office/powerpoint/2010/main" val="32668964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673861" y="692696"/>
            <a:ext cx="7776864" cy="5632311"/>
          </a:xfrm>
          <a:prstGeom prst="rect">
            <a:avLst/>
          </a:prstGeom>
        </p:spPr>
        <p:txBody>
          <a:bodyPr wrap="square">
            <a:spAutoFit/>
          </a:bodyPr>
          <a:lstStyle/>
          <a:p>
            <a:r>
              <a:rPr lang="tr-TR" sz="2400" b="1" dirty="0" smtClean="0">
                <a:solidFill>
                  <a:schemeClr val="accent1">
                    <a:lumMod val="50000"/>
                  </a:schemeClr>
                </a:solidFill>
                <a:latin typeface="Calibri" pitchFamily="34" charset="0"/>
              </a:rPr>
              <a:t>Varlık Vergisi Kanunu’nun Gerekçesi </a:t>
            </a:r>
            <a:endParaRPr lang="tr-TR" sz="2400" dirty="0">
              <a:solidFill>
                <a:schemeClr val="accent1">
                  <a:lumMod val="50000"/>
                </a:schemeClr>
              </a:solidFill>
              <a:latin typeface="Calibri" pitchFamily="34" charset="0"/>
            </a:endParaRPr>
          </a:p>
          <a:p>
            <a:r>
              <a:rPr lang="tr-TR" sz="2400" dirty="0" smtClean="0">
                <a:solidFill>
                  <a:schemeClr val="accent1">
                    <a:lumMod val="50000"/>
                  </a:schemeClr>
                </a:solidFill>
                <a:latin typeface="Calibri" pitchFamily="34" charset="0"/>
              </a:rPr>
              <a:t>Resmi </a:t>
            </a:r>
            <a:r>
              <a:rPr lang="tr-TR" sz="2400" dirty="0">
                <a:solidFill>
                  <a:schemeClr val="accent1">
                    <a:lumMod val="50000"/>
                  </a:schemeClr>
                </a:solidFill>
                <a:latin typeface="Calibri" pitchFamily="34" charset="0"/>
              </a:rPr>
              <a:t>gerekçesi, hükümet tarafından "olağanüstü savaş koşullarının yarattığı yüksek kârlılığı vergilemek" olarak dile getirilmiştir. Oysa basına kapalı olarak yapılan CHP grup toplantısında başbakan </a:t>
            </a:r>
            <a:r>
              <a:rPr lang="tr-TR" sz="2400" u="sng" dirty="0">
                <a:solidFill>
                  <a:schemeClr val="accent1">
                    <a:lumMod val="50000"/>
                  </a:schemeClr>
                </a:solidFill>
                <a:latin typeface="Calibri" pitchFamily="34" charset="0"/>
              </a:rPr>
              <a:t>Şükrü Saracoğlu</a:t>
            </a:r>
            <a:r>
              <a:rPr lang="tr-TR" sz="2400" dirty="0">
                <a:solidFill>
                  <a:schemeClr val="accent1">
                    <a:lumMod val="50000"/>
                  </a:schemeClr>
                </a:solidFill>
                <a:latin typeface="Calibri" pitchFamily="34" charset="0"/>
              </a:rPr>
              <a:t>'nun vurguladığı gerekçeler farklıdır:</a:t>
            </a:r>
          </a:p>
          <a:p>
            <a:r>
              <a:rPr lang="tr-TR" sz="2400" dirty="0">
                <a:solidFill>
                  <a:schemeClr val="accent1">
                    <a:lumMod val="50000"/>
                  </a:schemeClr>
                </a:solidFill>
                <a:latin typeface="Calibri" pitchFamily="34" charset="0"/>
              </a:rPr>
              <a:t>"Bu kanun aynı zamanda bir devrim kanunudur. Bize ekonomik bağımsızlığımızı kazandıracak bir fırsat karşısındayız. Piyasamıza egemen olan yabancıları böylece ortadan kaldırarak, Türk piyasasını Türklerin eline vereceğiz."</a:t>
            </a:r>
            <a:r>
              <a:rPr lang="tr-TR" sz="2400" u="sng" baseline="30000" dirty="0">
                <a:solidFill>
                  <a:schemeClr val="accent1">
                    <a:lumMod val="50000"/>
                  </a:schemeClr>
                </a:solidFill>
                <a:latin typeface="Calibri" pitchFamily="34" charset="0"/>
                <a:hlinkClick r:id="rId2"/>
              </a:rPr>
              <a:t>[1]</a:t>
            </a:r>
            <a:endParaRPr lang="tr-TR" sz="2400" dirty="0">
              <a:solidFill>
                <a:schemeClr val="accent1">
                  <a:lumMod val="50000"/>
                </a:schemeClr>
              </a:solidFill>
              <a:latin typeface="Calibri" pitchFamily="34" charset="0"/>
            </a:endParaRPr>
          </a:p>
          <a:p>
            <a:r>
              <a:rPr lang="tr-TR" sz="2400" dirty="0">
                <a:solidFill>
                  <a:schemeClr val="accent1">
                    <a:lumMod val="50000"/>
                  </a:schemeClr>
                </a:solidFill>
                <a:latin typeface="Calibri" pitchFamily="34" charset="0"/>
              </a:rPr>
              <a:t>"Bu memleket tarafından gösterilen misafirperverlikten faydalanarak zengin oldukları halde, ona karşı bu nazik anda vazifelerini yapmaktan kaçınacak kimseler hakkında bu kanun, bütün şiddetiyle uygulanacaktır</a:t>
            </a:r>
          </a:p>
        </p:txBody>
      </p:sp>
    </p:spTree>
    <p:extLst>
      <p:ext uri="{BB962C8B-B14F-4D97-AF65-F5344CB8AC3E}">
        <p14:creationId xmlns:p14="http://schemas.microsoft.com/office/powerpoint/2010/main" val="5579542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755576" y="692696"/>
            <a:ext cx="7704856" cy="4832092"/>
          </a:xfrm>
          <a:prstGeom prst="rect">
            <a:avLst/>
          </a:prstGeom>
        </p:spPr>
        <p:txBody>
          <a:bodyPr wrap="square">
            <a:spAutoFit/>
          </a:bodyPr>
          <a:lstStyle/>
          <a:p>
            <a:r>
              <a:rPr lang="tr-TR" sz="2800" dirty="0">
                <a:solidFill>
                  <a:schemeClr val="accent1">
                    <a:lumMod val="50000"/>
                  </a:schemeClr>
                </a:solidFill>
                <a:latin typeface="Calibri" pitchFamily="34" charset="0"/>
              </a:rPr>
              <a:t>1942 yazı boyunca İstanbul gazetelerinde hırsızlık, karaborsacılık, vurgunculuk ve ihtikârla ilgili haber ve yazılar ön plana çıkarıldı. Hemen her gün ve her gazetede "karaborsacı Yahudi" tiplemesini içeren karikatürler yayınlandı</a:t>
            </a:r>
            <a:r>
              <a:rPr lang="tr-TR" sz="2800" dirty="0" smtClean="0">
                <a:solidFill>
                  <a:schemeClr val="accent1">
                    <a:lumMod val="50000"/>
                  </a:schemeClr>
                </a:solidFill>
                <a:latin typeface="Calibri" pitchFamily="34" charset="0"/>
              </a:rPr>
              <a:t>.</a:t>
            </a:r>
          </a:p>
          <a:p>
            <a:endParaRPr lang="tr-TR" sz="2800" dirty="0" smtClean="0">
              <a:solidFill>
                <a:schemeClr val="accent1">
                  <a:lumMod val="50000"/>
                </a:schemeClr>
              </a:solidFill>
              <a:latin typeface="Calibri" pitchFamily="34" charset="0"/>
            </a:endParaRPr>
          </a:p>
          <a:p>
            <a:r>
              <a:rPr lang="tr-TR" sz="2800" dirty="0">
                <a:solidFill>
                  <a:schemeClr val="accent1">
                    <a:lumMod val="50000"/>
                  </a:schemeClr>
                </a:solidFill>
                <a:latin typeface="Calibri" pitchFamily="34" charset="0"/>
              </a:rPr>
              <a:t>İstanbul'da </a:t>
            </a:r>
            <a:r>
              <a:rPr lang="tr-TR" sz="2800" dirty="0" smtClean="0">
                <a:solidFill>
                  <a:schemeClr val="accent1">
                    <a:lumMod val="50000"/>
                  </a:schemeClr>
                </a:solidFill>
                <a:latin typeface="Calibri" pitchFamily="34" charset="0"/>
              </a:rPr>
              <a:t>tahakkuk </a:t>
            </a:r>
            <a:r>
              <a:rPr lang="tr-TR" sz="2800" dirty="0">
                <a:solidFill>
                  <a:schemeClr val="accent1">
                    <a:lumMod val="50000"/>
                  </a:schemeClr>
                </a:solidFill>
                <a:latin typeface="Calibri" pitchFamily="34" charset="0"/>
              </a:rPr>
              <a:t>eden vergilerin %87'si </a:t>
            </a:r>
            <a:r>
              <a:rPr lang="tr-TR" sz="2800" dirty="0" smtClean="0">
                <a:solidFill>
                  <a:schemeClr val="accent1">
                    <a:lumMod val="50000"/>
                  </a:schemeClr>
                </a:solidFill>
                <a:latin typeface="Calibri" pitchFamily="34" charset="0"/>
              </a:rPr>
              <a:t>gayrimüslim, </a:t>
            </a:r>
            <a:r>
              <a:rPr lang="tr-TR" sz="2800" dirty="0">
                <a:solidFill>
                  <a:schemeClr val="accent1">
                    <a:lumMod val="50000"/>
                  </a:schemeClr>
                </a:solidFill>
                <a:latin typeface="Calibri" pitchFamily="34" charset="0"/>
              </a:rPr>
              <a:t>%7'si </a:t>
            </a:r>
            <a:r>
              <a:rPr lang="tr-TR" sz="2800" dirty="0" smtClean="0">
                <a:solidFill>
                  <a:schemeClr val="accent1">
                    <a:lumMod val="50000"/>
                  </a:schemeClr>
                </a:solidFill>
                <a:latin typeface="Calibri" pitchFamily="34" charset="0"/>
              </a:rPr>
              <a:t>Müslim </a:t>
            </a:r>
            <a:r>
              <a:rPr lang="tr-TR" sz="2800" dirty="0">
                <a:solidFill>
                  <a:schemeClr val="accent1">
                    <a:lumMod val="50000"/>
                  </a:schemeClr>
                </a:solidFill>
                <a:latin typeface="Calibri" pitchFamily="34" charset="0"/>
              </a:rPr>
              <a:t>mükelleflere </a:t>
            </a:r>
            <a:r>
              <a:rPr lang="tr-TR" sz="2800" dirty="0" smtClean="0">
                <a:solidFill>
                  <a:schemeClr val="accent1">
                    <a:lumMod val="50000"/>
                  </a:schemeClr>
                </a:solidFill>
                <a:latin typeface="Calibri" pitchFamily="34" charset="0"/>
              </a:rPr>
              <a:t>yüklenmişti (MGD). </a:t>
            </a:r>
            <a:r>
              <a:rPr lang="tr-TR" sz="2800" dirty="0">
                <a:solidFill>
                  <a:schemeClr val="accent1">
                    <a:lumMod val="50000"/>
                  </a:schemeClr>
                </a:solidFill>
                <a:latin typeface="Calibri" pitchFamily="34" charset="0"/>
              </a:rPr>
              <a:t>Geri kalan %6 değişik kalemlerde olup, bunların da çoğu </a:t>
            </a:r>
            <a:r>
              <a:rPr lang="tr-TR" sz="2800" dirty="0" smtClean="0">
                <a:solidFill>
                  <a:schemeClr val="accent1">
                    <a:lumMod val="50000"/>
                  </a:schemeClr>
                </a:solidFill>
                <a:latin typeface="Calibri" pitchFamily="34" charset="0"/>
              </a:rPr>
              <a:t>gayrimüslim </a:t>
            </a:r>
            <a:r>
              <a:rPr lang="tr-TR" sz="2800" dirty="0">
                <a:solidFill>
                  <a:schemeClr val="accent1">
                    <a:lumMod val="50000"/>
                  </a:schemeClr>
                </a:solidFill>
                <a:latin typeface="Calibri" pitchFamily="34" charset="0"/>
              </a:rPr>
              <a:t>azınlıklar ve </a:t>
            </a:r>
            <a:r>
              <a:rPr lang="tr-TR" sz="2800" dirty="0" smtClean="0">
                <a:solidFill>
                  <a:schemeClr val="accent1">
                    <a:lumMod val="50000"/>
                  </a:schemeClr>
                </a:solidFill>
                <a:latin typeface="Calibri" pitchFamily="34" charset="0"/>
              </a:rPr>
              <a:t>ecnebiler</a:t>
            </a:r>
          </a:p>
          <a:p>
            <a:endParaRPr lang="tr-TR" sz="2800" dirty="0">
              <a:solidFill>
                <a:schemeClr val="accent1">
                  <a:lumMod val="50000"/>
                </a:schemeClr>
              </a:solidFill>
              <a:latin typeface="Calibri" pitchFamily="34" charset="0"/>
            </a:endParaRPr>
          </a:p>
        </p:txBody>
      </p:sp>
    </p:spTree>
    <p:extLst>
      <p:ext uri="{BB962C8B-B14F-4D97-AF65-F5344CB8AC3E}">
        <p14:creationId xmlns:p14="http://schemas.microsoft.com/office/powerpoint/2010/main" val="39068073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755576" y="692696"/>
            <a:ext cx="7632848" cy="4154984"/>
          </a:xfrm>
          <a:prstGeom prst="rect">
            <a:avLst/>
          </a:prstGeom>
        </p:spPr>
        <p:txBody>
          <a:bodyPr wrap="square">
            <a:spAutoFit/>
          </a:bodyPr>
          <a:lstStyle/>
          <a:p>
            <a:r>
              <a:rPr lang="tr-TR" sz="2400" b="1" dirty="0">
                <a:solidFill>
                  <a:schemeClr val="accent1">
                    <a:lumMod val="50000"/>
                  </a:schemeClr>
                </a:solidFill>
                <a:latin typeface="Calibri" pitchFamily="34" charset="0"/>
              </a:rPr>
              <a:t>Verginin sonuçları</a:t>
            </a:r>
            <a:endParaRPr lang="tr-TR" sz="2400" dirty="0">
              <a:solidFill>
                <a:schemeClr val="accent1">
                  <a:lumMod val="50000"/>
                </a:schemeClr>
              </a:solidFill>
              <a:latin typeface="Calibri" pitchFamily="34" charset="0"/>
            </a:endParaRPr>
          </a:p>
          <a:p>
            <a:r>
              <a:rPr lang="tr-TR" sz="2400" u="sng" dirty="0">
                <a:solidFill>
                  <a:schemeClr val="accent1">
                    <a:lumMod val="50000"/>
                  </a:schemeClr>
                </a:solidFill>
                <a:latin typeface="Calibri" pitchFamily="34" charset="0"/>
              </a:rPr>
              <a:t>27 Ocak</a:t>
            </a:r>
            <a:r>
              <a:rPr lang="tr-TR" sz="2400" dirty="0">
                <a:solidFill>
                  <a:schemeClr val="accent1">
                    <a:lumMod val="50000"/>
                  </a:schemeClr>
                </a:solidFill>
                <a:latin typeface="Calibri" pitchFamily="34" charset="0"/>
              </a:rPr>
              <a:t> ile </a:t>
            </a:r>
            <a:r>
              <a:rPr lang="tr-TR" sz="2400" u="sng" dirty="0">
                <a:solidFill>
                  <a:schemeClr val="accent1">
                    <a:lumMod val="50000"/>
                  </a:schemeClr>
                </a:solidFill>
                <a:latin typeface="Calibri" pitchFamily="34" charset="0"/>
              </a:rPr>
              <a:t>3 Temmuz</a:t>
            </a:r>
            <a:r>
              <a:rPr lang="tr-TR" sz="2400" dirty="0">
                <a:solidFill>
                  <a:schemeClr val="accent1">
                    <a:lumMod val="50000"/>
                  </a:schemeClr>
                </a:solidFill>
                <a:latin typeface="Calibri" pitchFamily="34" charset="0"/>
              </a:rPr>
              <a:t> </a:t>
            </a:r>
            <a:r>
              <a:rPr lang="tr-TR" sz="2400" u="sng" dirty="0">
                <a:solidFill>
                  <a:schemeClr val="accent1">
                    <a:lumMod val="50000"/>
                  </a:schemeClr>
                </a:solidFill>
                <a:latin typeface="Calibri" pitchFamily="34" charset="0"/>
              </a:rPr>
              <a:t>1943</a:t>
            </a:r>
            <a:r>
              <a:rPr lang="tr-TR" sz="2400" dirty="0">
                <a:solidFill>
                  <a:schemeClr val="accent1">
                    <a:lumMod val="50000"/>
                  </a:schemeClr>
                </a:solidFill>
                <a:latin typeface="Calibri" pitchFamily="34" charset="0"/>
              </a:rPr>
              <a:t> arasında, tümü </a:t>
            </a:r>
            <a:r>
              <a:rPr lang="tr-TR" sz="2400" dirty="0" smtClean="0">
                <a:solidFill>
                  <a:schemeClr val="accent1">
                    <a:lumMod val="50000"/>
                  </a:schemeClr>
                </a:solidFill>
                <a:latin typeface="Calibri" pitchFamily="34" charset="0"/>
              </a:rPr>
              <a:t>gayrimüslimlerden </a:t>
            </a:r>
            <a:r>
              <a:rPr lang="tr-TR" sz="2400" dirty="0">
                <a:solidFill>
                  <a:schemeClr val="accent1">
                    <a:lumMod val="50000"/>
                  </a:schemeClr>
                </a:solidFill>
                <a:latin typeface="Calibri" pitchFamily="34" charset="0"/>
              </a:rPr>
              <a:t>oluşan toplam 1229 kişi çalışmak üzere Erzurum </a:t>
            </a:r>
            <a:r>
              <a:rPr lang="tr-TR" sz="2400" u="sng" dirty="0">
                <a:solidFill>
                  <a:schemeClr val="accent1">
                    <a:lumMod val="50000"/>
                  </a:schemeClr>
                </a:solidFill>
                <a:latin typeface="Calibri" pitchFamily="34" charset="0"/>
              </a:rPr>
              <a:t>Aşkale</a:t>
            </a:r>
            <a:r>
              <a:rPr lang="tr-TR" sz="2400" dirty="0">
                <a:solidFill>
                  <a:schemeClr val="accent1">
                    <a:lumMod val="50000"/>
                  </a:schemeClr>
                </a:solidFill>
                <a:latin typeface="Calibri" pitchFamily="34" charset="0"/>
              </a:rPr>
              <a:t>'ye yollandı. </a:t>
            </a:r>
            <a:endParaRPr lang="tr-TR" sz="2400" dirty="0" smtClean="0">
              <a:solidFill>
                <a:schemeClr val="accent1">
                  <a:lumMod val="50000"/>
                </a:schemeClr>
              </a:solidFill>
              <a:latin typeface="Calibri" pitchFamily="34" charset="0"/>
            </a:endParaRPr>
          </a:p>
          <a:p>
            <a:r>
              <a:rPr lang="tr-TR" sz="2400" dirty="0" smtClean="0">
                <a:solidFill>
                  <a:schemeClr val="accent1">
                    <a:lumMod val="50000"/>
                  </a:schemeClr>
                </a:solidFill>
                <a:latin typeface="Calibri" pitchFamily="34" charset="0"/>
              </a:rPr>
              <a:t>Varlık </a:t>
            </a:r>
            <a:r>
              <a:rPr lang="tr-TR" sz="2400" dirty="0">
                <a:solidFill>
                  <a:schemeClr val="accent1">
                    <a:lumMod val="50000"/>
                  </a:schemeClr>
                </a:solidFill>
                <a:latin typeface="Calibri" pitchFamily="34" charset="0"/>
              </a:rPr>
              <a:t>Vergisi </a:t>
            </a:r>
            <a:r>
              <a:rPr lang="tr-TR" sz="2400" dirty="0" smtClean="0">
                <a:solidFill>
                  <a:schemeClr val="accent1">
                    <a:lumMod val="50000"/>
                  </a:schemeClr>
                </a:solidFill>
                <a:latin typeface="Calibri" pitchFamily="34" charset="0"/>
              </a:rPr>
              <a:t>Kanunu </a:t>
            </a:r>
            <a:r>
              <a:rPr lang="tr-TR" sz="2400" dirty="0">
                <a:solidFill>
                  <a:schemeClr val="accent1">
                    <a:lumMod val="50000"/>
                  </a:schemeClr>
                </a:solidFill>
                <a:latin typeface="Calibri" pitchFamily="34" charset="0"/>
              </a:rPr>
              <a:t>ile toplam 314.900.000 TL vergi tahsil edildi. Bu sayının %70'i İstanbul'da toplandı. Toplam tahsilat, 394 milyon TL olan 1942 devlet bütçesinin %80'ini buluyordu.</a:t>
            </a:r>
          </a:p>
          <a:p>
            <a:r>
              <a:rPr lang="tr-TR" sz="2400" dirty="0">
                <a:solidFill>
                  <a:schemeClr val="accent1">
                    <a:lumMod val="50000"/>
                  </a:schemeClr>
                </a:solidFill>
                <a:latin typeface="Calibri" pitchFamily="34" charset="0"/>
              </a:rPr>
              <a:t>1935 sayımında Türkiye nüfusuna oranı %1,98 olan </a:t>
            </a:r>
            <a:r>
              <a:rPr lang="tr-TR" sz="2400" dirty="0" smtClean="0">
                <a:solidFill>
                  <a:schemeClr val="accent1">
                    <a:lumMod val="50000"/>
                  </a:schemeClr>
                </a:solidFill>
                <a:latin typeface="Calibri" pitchFamily="34" charset="0"/>
              </a:rPr>
              <a:t>gayrimüslim </a:t>
            </a:r>
            <a:r>
              <a:rPr lang="tr-TR" sz="2400" dirty="0">
                <a:solidFill>
                  <a:schemeClr val="accent1">
                    <a:lumMod val="50000"/>
                  </a:schemeClr>
                </a:solidFill>
                <a:latin typeface="Calibri" pitchFamily="34" charset="0"/>
              </a:rPr>
              <a:t>azınlıklar, vergiden sonra başlayan göç nedeniyle 1945'te %1,56'ya ve 1955'te %1,08'e düştü.</a:t>
            </a:r>
          </a:p>
        </p:txBody>
      </p:sp>
      <p:pic>
        <p:nvPicPr>
          <p:cNvPr id="3" name="Resim 2" descr="http://upload.wikimedia.org/wikipedia/tr/thumb/c/c2/Cumhuriyet_1943.png/150px-Cumhuriyet_1943.png">
            <a:hlinkClick r:id="rId2"/>
          </p:cNvPr>
          <p:cNvPicPr/>
          <p:nvPr/>
        </p:nvPicPr>
        <p:blipFill>
          <a:blip r:embed="rId3">
            <a:extLst>
              <a:ext uri="{28A0092B-C50C-407E-A947-70E740481C1C}">
                <a14:useLocalDpi xmlns:a14="http://schemas.microsoft.com/office/drawing/2010/main" val="0"/>
              </a:ext>
            </a:extLst>
          </a:blip>
          <a:srcRect/>
          <a:stretch>
            <a:fillRect/>
          </a:stretch>
        </p:blipFill>
        <p:spPr bwMode="auto">
          <a:xfrm>
            <a:off x="6732240" y="4847680"/>
            <a:ext cx="2411760" cy="2010320"/>
          </a:xfrm>
          <a:prstGeom prst="rect">
            <a:avLst/>
          </a:prstGeom>
          <a:noFill/>
          <a:ln>
            <a:noFill/>
          </a:ln>
        </p:spPr>
      </p:pic>
    </p:spTree>
    <p:extLst>
      <p:ext uri="{BB962C8B-B14F-4D97-AF65-F5344CB8AC3E}">
        <p14:creationId xmlns:p14="http://schemas.microsoft.com/office/powerpoint/2010/main" val="20043002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683568" y="620688"/>
            <a:ext cx="7776864" cy="4832092"/>
          </a:xfrm>
          <a:prstGeom prst="rect">
            <a:avLst/>
          </a:prstGeom>
        </p:spPr>
        <p:txBody>
          <a:bodyPr wrap="square">
            <a:spAutoFit/>
          </a:bodyPr>
          <a:lstStyle/>
          <a:p>
            <a:r>
              <a:rPr lang="tr-TR" sz="2800" b="1" dirty="0">
                <a:solidFill>
                  <a:schemeClr val="accent1">
                    <a:lumMod val="50000"/>
                  </a:schemeClr>
                </a:solidFill>
                <a:latin typeface="Calibri" pitchFamily="34" charset="0"/>
              </a:rPr>
              <a:t>1943</a:t>
            </a:r>
          </a:p>
          <a:p>
            <a:r>
              <a:rPr lang="tr-TR" sz="2800" dirty="0">
                <a:solidFill>
                  <a:schemeClr val="accent1">
                    <a:lumMod val="50000"/>
                  </a:schemeClr>
                </a:solidFill>
                <a:latin typeface="Calibri" pitchFamily="34" charset="0"/>
              </a:rPr>
              <a:t>8 Ocak - Yoksullara ucuz ekmek verilmesi kararnamesi yayınlandı.</a:t>
            </a:r>
          </a:p>
          <a:p>
            <a:r>
              <a:rPr lang="tr-TR" sz="2800" dirty="0">
                <a:solidFill>
                  <a:schemeClr val="accent1">
                    <a:lumMod val="50000"/>
                  </a:schemeClr>
                </a:solidFill>
                <a:latin typeface="Calibri" pitchFamily="34" charset="0"/>
              </a:rPr>
              <a:t>1 Şubat - İsmet İnönü ile Winston Churchill görüşmesi Adana'da başladı</a:t>
            </a:r>
          </a:p>
          <a:p>
            <a:r>
              <a:rPr lang="tr-TR" sz="2800" dirty="0">
                <a:solidFill>
                  <a:schemeClr val="accent1">
                    <a:lumMod val="50000"/>
                  </a:schemeClr>
                </a:solidFill>
                <a:latin typeface="Calibri" pitchFamily="34" charset="0"/>
              </a:rPr>
              <a:t>7 Aralık - Kahire'de Franklin D. Roosevelt-Winston Churchill-İsmet İnönü </a:t>
            </a:r>
            <a:r>
              <a:rPr lang="tr-TR" sz="2800" dirty="0" smtClean="0">
                <a:solidFill>
                  <a:schemeClr val="accent1">
                    <a:lumMod val="50000"/>
                  </a:schemeClr>
                </a:solidFill>
                <a:latin typeface="Calibri" pitchFamily="34" charset="0"/>
              </a:rPr>
              <a:t>buluştu</a:t>
            </a:r>
          </a:p>
          <a:p>
            <a:endParaRPr lang="tr-TR" sz="2800" dirty="0">
              <a:solidFill>
                <a:schemeClr val="accent1">
                  <a:lumMod val="50000"/>
                </a:schemeClr>
              </a:solidFill>
              <a:latin typeface="Calibri" pitchFamily="34" charset="0"/>
            </a:endParaRPr>
          </a:p>
          <a:p>
            <a:r>
              <a:rPr lang="tr-TR" sz="2800" b="1" dirty="0">
                <a:solidFill>
                  <a:schemeClr val="accent1">
                    <a:lumMod val="50000"/>
                  </a:schemeClr>
                </a:solidFill>
                <a:latin typeface="Calibri" pitchFamily="34" charset="0"/>
              </a:rPr>
              <a:t>1944</a:t>
            </a:r>
          </a:p>
          <a:p>
            <a:r>
              <a:rPr lang="tr-TR" sz="2800" dirty="0">
                <a:solidFill>
                  <a:schemeClr val="accent1">
                    <a:lumMod val="50000"/>
                  </a:schemeClr>
                </a:solidFill>
                <a:latin typeface="Calibri" pitchFamily="34" charset="0"/>
              </a:rPr>
              <a:t>2 Ağustos - TBMM, Türkiye-Almanya arasındaki ilişkilerin kesilmesine karar verdi</a:t>
            </a:r>
          </a:p>
        </p:txBody>
      </p:sp>
    </p:spTree>
    <p:extLst>
      <p:ext uri="{BB962C8B-B14F-4D97-AF65-F5344CB8AC3E}">
        <p14:creationId xmlns:p14="http://schemas.microsoft.com/office/powerpoint/2010/main" val="445720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755576" y="620688"/>
            <a:ext cx="7704856" cy="4893647"/>
          </a:xfrm>
          <a:prstGeom prst="rect">
            <a:avLst/>
          </a:prstGeom>
        </p:spPr>
        <p:txBody>
          <a:bodyPr wrap="square">
            <a:spAutoFit/>
          </a:bodyPr>
          <a:lstStyle/>
          <a:p>
            <a:r>
              <a:rPr lang="tr-TR" sz="2400" b="1" dirty="0">
                <a:solidFill>
                  <a:schemeClr val="accent1">
                    <a:lumMod val="50000"/>
                  </a:schemeClr>
                </a:solidFill>
                <a:latin typeface="Calibri" pitchFamily="34" charset="0"/>
              </a:rPr>
              <a:t>1945</a:t>
            </a:r>
          </a:p>
          <a:p>
            <a:r>
              <a:rPr lang="tr-TR" sz="2400" dirty="0">
                <a:solidFill>
                  <a:schemeClr val="accent1">
                    <a:lumMod val="50000"/>
                  </a:schemeClr>
                </a:solidFill>
                <a:latin typeface="Calibri" pitchFamily="34" charset="0"/>
              </a:rPr>
              <a:t>3 Ocak - TBMM, Japonya ile ilişkileri kesmeye karar verdi.</a:t>
            </a:r>
          </a:p>
          <a:p>
            <a:r>
              <a:rPr lang="tr-TR" sz="2400" dirty="0">
                <a:solidFill>
                  <a:schemeClr val="accent1">
                    <a:lumMod val="50000"/>
                  </a:schemeClr>
                </a:solidFill>
                <a:latin typeface="Calibri" pitchFamily="34" charset="0"/>
              </a:rPr>
              <a:t>10 Ocak - Anayasa'nın dili </a:t>
            </a:r>
            <a:r>
              <a:rPr lang="tr-TR" sz="2400" dirty="0" smtClean="0">
                <a:solidFill>
                  <a:schemeClr val="accent1">
                    <a:lumMod val="50000"/>
                  </a:schemeClr>
                </a:solidFill>
                <a:latin typeface="Calibri" pitchFamily="34" charset="0"/>
              </a:rPr>
              <a:t>sadeleştirildi. </a:t>
            </a:r>
            <a:r>
              <a:rPr lang="tr-TR" sz="2400" dirty="0">
                <a:solidFill>
                  <a:schemeClr val="accent1">
                    <a:lumMod val="50000"/>
                  </a:schemeClr>
                </a:solidFill>
                <a:latin typeface="Calibri" pitchFamily="34" charset="0"/>
              </a:rPr>
              <a:t>Bazı ay </a:t>
            </a:r>
            <a:r>
              <a:rPr lang="tr-TR" sz="2400" dirty="0" smtClean="0">
                <a:solidFill>
                  <a:schemeClr val="accent1">
                    <a:lumMod val="50000"/>
                  </a:schemeClr>
                </a:solidFill>
                <a:latin typeface="Calibri" pitchFamily="34" charset="0"/>
              </a:rPr>
              <a:t>adları değiştirildi. </a:t>
            </a:r>
            <a:r>
              <a:rPr lang="tr-TR" sz="2400" dirty="0">
                <a:solidFill>
                  <a:schemeClr val="accent1">
                    <a:lumMod val="50000"/>
                  </a:schemeClr>
                </a:solidFill>
                <a:latin typeface="Calibri" pitchFamily="34" charset="0"/>
              </a:rPr>
              <a:t>Teşrinievvel (Ekim), Teşrinisani (Kasım), Kanunuevvel (Aralık), Kanunusani (Ocak) </a:t>
            </a:r>
          </a:p>
          <a:p>
            <a:r>
              <a:rPr lang="tr-TR" sz="2400" dirty="0">
                <a:solidFill>
                  <a:schemeClr val="accent1">
                    <a:lumMod val="50000"/>
                  </a:schemeClr>
                </a:solidFill>
                <a:latin typeface="Calibri" pitchFamily="34" charset="0"/>
              </a:rPr>
              <a:t>23 Şubat - Almanya ve Japonya'ya savaş ilanı </a:t>
            </a:r>
          </a:p>
          <a:p>
            <a:r>
              <a:rPr lang="tr-TR" sz="2400" dirty="0" smtClean="0">
                <a:solidFill>
                  <a:schemeClr val="accent1">
                    <a:lumMod val="50000"/>
                  </a:schemeClr>
                </a:solidFill>
                <a:latin typeface="Calibri" pitchFamily="34" charset="0"/>
              </a:rPr>
              <a:t>26 </a:t>
            </a:r>
            <a:r>
              <a:rPr lang="tr-TR" sz="2400" dirty="0">
                <a:solidFill>
                  <a:schemeClr val="accent1">
                    <a:lumMod val="50000"/>
                  </a:schemeClr>
                </a:solidFill>
                <a:latin typeface="Calibri" pitchFamily="34" charset="0"/>
              </a:rPr>
              <a:t>Haziran - Türkiye, San Francisco'da Birleşmiş Milletler Antlaşması'nı imzaladı.</a:t>
            </a:r>
          </a:p>
          <a:p>
            <a:r>
              <a:rPr lang="tr-TR" sz="2400" dirty="0">
                <a:solidFill>
                  <a:schemeClr val="accent1">
                    <a:lumMod val="50000"/>
                  </a:schemeClr>
                </a:solidFill>
                <a:latin typeface="Calibri" pitchFamily="34" charset="0"/>
              </a:rPr>
              <a:t>15 Ağustos - Adnan Menderes ve Fuat Köprülü'nün CHP'den ihraçları üzerine Celal Bayar da, İzmir milletvekilliğinden istifa etti.</a:t>
            </a:r>
          </a:p>
          <a:p>
            <a:r>
              <a:rPr lang="tr-TR" sz="2400" dirty="0">
                <a:solidFill>
                  <a:schemeClr val="accent1">
                    <a:lumMod val="50000"/>
                  </a:schemeClr>
                </a:solidFill>
                <a:latin typeface="Calibri" pitchFamily="34" charset="0"/>
              </a:rPr>
              <a:t>3 Aralık - Celal Bayar, CHP Genel Sekreterliği'ne gönderdiği kısa bir yazı ile partiden istifa etti.</a:t>
            </a:r>
          </a:p>
        </p:txBody>
      </p:sp>
    </p:spTree>
    <p:extLst>
      <p:ext uri="{BB962C8B-B14F-4D97-AF65-F5344CB8AC3E}">
        <p14:creationId xmlns:p14="http://schemas.microsoft.com/office/powerpoint/2010/main" val="2216491775"/>
      </p:ext>
    </p:extLst>
  </p:cSld>
  <p:clrMapOvr>
    <a:masterClrMapping/>
  </p:clrMapOvr>
</p:sld>
</file>

<file path=ppt/theme/theme1.xml><?xml version="1.0" encoding="utf-8"?>
<a:theme xmlns:a="http://schemas.openxmlformats.org/drawingml/2006/main" name="Korint sütunları tasarım şablonu">
  <a:themeElements>
    <a:clrScheme name="Ofis Teması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fontScheme name="Ofis Teması">
      <a:majorFont>
        <a:latin typeface="Palatino Linotype"/>
        <a:ea typeface=""/>
        <a:cs typeface=""/>
      </a:majorFont>
      <a:minorFont>
        <a:latin typeface="Palatino Linotype"/>
        <a:ea typeface=""/>
        <a:cs typeface=""/>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Ofis Teması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Ofis Teması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Ofis Teması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Ofis Teması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Ofis Teması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Ofis Teması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Ofis Teması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Ofis Teması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Ofis Teması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Ofis Teması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Ofis Teması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Ofis Teması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Korint sütunları tasarım şablonu</Template>
  <TotalTime>46</TotalTime>
  <Words>696</Words>
  <Application>Microsoft Office PowerPoint</Application>
  <PresentationFormat>Ekran Gösterisi (4:3)</PresentationFormat>
  <Paragraphs>56</Paragraphs>
  <Slides>11</Slides>
  <Notes>0</Notes>
  <HiddenSlides>0</HiddenSlides>
  <MMClips>0</MMClips>
  <ScaleCrop>false</ScaleCrop>
  <HeadingPairs>
    <vt:vector size="4" baseType="variant">
      <vt:variant>
        <vt:lpstr>Tema</vt:lpstr>
      </vt:variant>
      <vt:variant>
        <vt:i4>1</vt:i4>
      </vt:variant>
      <vt:variant>
        <vt:lpstr>Slayt Başlıkları</vt:lpstr>
      </vt:variant>
      <vt:variant>
        <vt:i4>11</vt:i4>
      </vt:variant>
    </vt:vector>
  </HeadingPairs>
  <TitlesOfParts>
    <vt:vector size="12" baseType="lpstr">
      <vt:lpstr>Korint sütunları tasarım şablonu</vt:lpstr>
      <vt:lpstr>1940’lar Türkiye’si</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1940’lar Türkiye’si</dc:title>
  <dc:creator>pa</dc:creator>
  <cp:lastModifiedBy>pa</cp:lastModifiedBy>
  <cp:revision>5</cp:revision>
  <dcterms:created xsi:type="dcterms:W3CDTF">2013-04-02T19:51:14Z</dcterms:created>
  <dcterms:modified xsi:type="dcterms:W3CDTF">2013-05-14T08:10:53Z</dcterms:modified>
</cp:coreProperties>
</file>