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6D54-DE82-4846-8F85-59175ED058FB}" type="datetimeFigureOut">
              <a:rPr lang="tr-TR" smtClean="0"/>
              <a:t>2.11.2015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B79543-6C03-4B6D-ABE7-918D00A55E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2778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B79543-6C03-4B6D-ABE7-918D00A55E8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446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7D83-6A5E-4619-9E44-6FE0BB4A9549}" type="datetime1">
              <a:rPr lang="tr-TR" smtClean="0"/>
              <a:t>2.11.2015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836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62429-F316-4BAC-B0E5-C2C9793880A0}" type="datetime1">
              <a:rPr lang="tr-TR" smtClean="0"/>
              <a:t>2.11.2015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061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5148-5350-4300-8BEB-E47971197335}" type="datetime1">
              <a:rPr lang="tr-TR" smtClean="0"/>
              <a:t>2.11.2015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99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7B7C5-B615-4DEE-A18B-938E6C01A1DA}" type="datetime1">
              <a:rPr lang="tr-TR" smtClean="0"/>
              <a:t>2.11.2015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742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1F735-0638-4A2A-B2B7-50DB9CD758C6}" type="datetime1">
              <a:rPr lang="tr-TR" smtClean="0"/>
              <a:t>2.11.2015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80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30115-D729-49CD-A7AC-813522AEAB84}" type="datetime1">
              <a:rPr lang="tr-TR" smtClean="0"/>
              <a:t>2.11.2015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4630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65EA-F510-44CC-BA4D-4A9B3DD05762}" type="datetime1">
              <a:rPr lang="tr-TR" smtClean="0"/>
              <a:t>2.11.2015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7417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17219-7F65-46C5-8EF7-3CC6903D423A}" type="datetime1">
              <a:rPr lang="tr-TR" smtClean="0"/>
              <a:t>2.11.2015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892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46FF9-C5F7-4142-B2B5-8992EDE54580}" type="datetime1">
              <a:rPr lang="tr-TR" smtClean="0"/>
              <a:t>2.11.2015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5074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CCE-0942-46D9-B901-BCF9A0725B0B}" type="datetime1">
              <a:rPr lang="tr-TR" smtClean="0"/>
              <a:t>2.11.2015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284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822BF-280F-48C1-9DB5-18E401085FC0}" type="datetime1">
              <a:rPr lang="tr-TR" smtClean="0"/>
              <a:t>2.11.2015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859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B107B-41FC-4F53-B463-B51BD4D5E21A}" type="datetime1">
              <a:rPr lang="tr-TR" smtClean="0"/>
              <a:t>2.11.2015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6FEDE-93F9-437B-8EBB-99BC1279A4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469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KAMU POLİTİKASINDA ROL OYNAYAN AKTÖRLER 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Dr. Turgut Göksu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3206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10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726141" y="658906"/>
            <a:ext cx="10475259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SİVİL (GAYR-İ RESMİ) AKTÖRLER </a:t>
            </a:r>
          </a:p>
          <a:p>
            <a:r>
              <a:rPr lang="tr-TR" dirty="0" smtClean="0"/>
              <a:t>Siyasal Partiler </a:t>
            </a:r>
          </a:p>
          <a:p>
            <a:r>
              <a:rPr lang="tr-TR" dirty="0" smtClean="0"/>
              <a:t>Bireyler (Seçmenler-Vatandaşlar) </a:t>
            </a:r>
          </a:p>
          <a:p>
            <a:r>
              <a:rPr lang="tr-TR" dirty="0" smtClean="0"/>
              <a:t>Baskı Grupları - Sivil Toplum Örgütleri </a:t>
            </a:r>
          </a:p>
          <a:p>
            <a:r>
              <a:rPr lang="tr-TR" dirty="0" smtClean="0"/>
              <a:t>Medya</a:t>
            </a:r>
          </a:p>
          <a:p>
            <a:endParaRPr lang="tr-TR" dirty="0"/>
          </a:p>
          <a:p>
            <a:r>
              <a:rPr lang="tr-TR" sz="3200" b="1" dirty="0" smtClean="0"/>
              <a:t>Baskı Grupları - Sivil Toplum Örgütleri </a:t>
            </a:r>
          </a:p>
          <a:p>
            <a:r>
              <a:rPr lang="tr-TR" sz="3200" dirty="0" smtClean="0"/>
              <a:t>Sosyal, ekonomik…</a:t>
            </a:r>
          </a:p>
          <a:p>
            <a:r>
              <a:rPr lang="tr-TR" sz="3200" dirty="0" smtClean="0"/>
              <a:t>Örgütlü toplum ve demokratik kültür</a:t>
            </a:r>
          </a:p>
          <a:p>
            <a:r>
              <a:rPr lang="tr-TR" sz="3200" dirty="0" smtClean="0"/>
              <a:t>Çoğulcu-çoğunlukçu demokrasi</a:t>
            </a:r>
          </a:p>
          <a:p>
            <a:r>
              <a:rPr lang="tr-TR" sz="3200" dirty="0" smtClean="0"/>
              <a:t>Totaliter sistemler</a:t>
            </a:r>
          </a:p>
          <a:p>
            <a:r>
              <a:rPr lang="tr-TR" sz="3200" dirty="0" smtClean="0"/>
              <a:t>Devlet ve sivil toplum anlayışı</a:t>
            </a:r>
          </a:p>
          <a:p>
            <a:r>
              <a:rPr lang="tr-TR" sz="3200" dirty="0" smtClean="0"/>
              <a:t>Tam sivil ve yarı resmi STK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95211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0" y="-27686"/>
            <a:ext cx="5905500" cy="3333750"/>
          </a:xfrm>
          <a:prstGeom prst="rect">
            <a:avLst/>
          </a:prstGeom>
        </p:spPr>
      </p:pic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11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376517" y="564776"/>
            <a:ext cx="11551023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SİVİL (GAYR-İ RESMİ) AKTÖRLER </a:t>
            </a:r>
          </a:p>
          <a:p>
            <a:r>
              <a:rPr lang="tr-TR" dirty="0" smtClean="0"/>
              <a:t>Siyasal Partiler </a:t>
            </a:r>
          </a:p>
          <a:p>
            <a:r>
              <a:rPr lang="tr-TR" dirty="0" smtClean="0"/>
              <a:t>Bireyler (Seçmenler-Vatandaşlar) </a:t>
            </a:r>
          </a:p>
          <a:p>
            <a:r>
              <a:rPr lang="tr-TR" dirty="0" smtClean="0"/>
              <a:t>Baskı Grupları - Sivil Toplum Örgütleri </a:t>
            </a:r>
          </a:p>
          <a:p>
            <a:r>
              <a:rPr lang="tr-TR" dirty="0" smtClean="0"/>
              <a:t>Medya</a:t>
            </a:r>
          </a:p>
          <a:p>
            <a:endParaRPr lang="tr-TR" sz="2000" dirty="0" smtClean="0"/>
          </a:p>
          <a:p>
            <a:r>
              <a:rPr lang="tr-TR" sz="2800" b="1" dirty="0" smtClean="0"/>
              <a:t>Medya</a:t>
            </a:r>
          </a:p>
          <a:p>
            <a:r>
              <a:rPr lang="tr-TR" sz="2800" dirty="0" smtClean="0"/>
              <a:t>Dördüncü kuvvet</a:t>
            </a:r>
          </a:p>
          <a:p>
            <a:r>
              <a:rPr lang="tr-TR" sz="2800" dirty="0" smtClean="0"/>
              <a:t>Yapılan yayınların halk ve kamu yönetimine (hükümet ve bürokrasi) etkisi</a:t>
            </a:r>
          </a:p>
          <a:p>
            <a:r>
              <a:rPr lang="tr-TR" sz="2800" dirty="0" smtClean="0"/>
              <a:t>Basın özgürlüğü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Etkisi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Sınırları</a:t>
            </a:r>
          </a:p>
          <a:p>
            <a:r>
              <a:rPr lang="tr-TR" sz="2800" dirty="0" smtClean="0"/>
              <a:t>	Haber alma, manipülasyon (ekonomik, siyasi haber)</a:t>
            </a:r>
          </a:p>
          <a:p>
            <a:endParaRPr lang="tr-TR" sz="2000" dirty="0" smtClean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8166" y="3711388"/>
            <a:ext cx="2493834" cy="30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084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12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564777" y="578224"/>
            <a:ext cx="96549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 smtClean="0"/>
              <a:t>ULUSLARARASI AKTÖRLER</a:t>
            </a:r>
          </a:p>
          <a:p>
            <a:endParaRPr lang="tr-TR" sz="3200" dirty="0" smtClean="0"/>
          </a:p>
          <a:p>
            <a:r>
              <a:rPr lang="tr-TR" sz="3200" dirty="0" smtClean="0"/>
              <a:t>Literatür</a:t>
            </a:r>
          </a:p>
          <a:p>
            <a:r>
              <a:rPr lang="tr-TR" sz="3200" dirty="0" smtClean="0"/>
              <a:t>Küreselleşme </a:t>
            </a:r>
          </a:p>
          <a:p>
            <a:r>
              <a:rPr lang="tr-TR" sz="3200" dirty="0" smtClean="0"/>
              <a:t>Devletler ve UA Örgütler</a:t>
            </a:r>
          </a:p>
          <a:p>
            <a:r>
              <a:rPr lang="tr-TR" sz="3200" dirty="0" smtClean="0"/>
              <a:t>BM, ILO, IMF, NATO, AGİT, UNESCO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23045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2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578224" y="820271"/>
            <a:ext cx="1099969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 smtClean="0"/>
              <a:t>Kamu politikası sürecinin kapsadığı </a:t>
            </a:r>
            <a:r>
              <a:rPr lang="tr-TR" sz="3600" u="sng" dirty="0" smtClean="0"/>
              <a:t>iki alan </a:t>
            </a:r>
            <a:r>
              <a:rPr lang="tr-TR" sz="3600" dirty="0" smtClean="0"/>
              <a:t>vardır: </a:t>
            </a:r>
          </a:p>
          <a:p>
            <a:endParaRPr lang="tr-TR" sz="3600" dirty="0"/>
          </a:p>
          <a:p>
            <a:pPr marL="363538" indent="-363538"/>
            <a:r>
              <a:rPr lang="tr-TR" sz="3600" dirty="0" smtClean="0"/>
              <a:t>Hem seçilmiş hem de atanmış politikacı, bürokrat ve diğerleri tarafından devlet içinde gerçekleştirilen faaliyetler (</a:t>
            </a:r>
            <a:r>
              <a:rPr lang="tr-TR" sz="3600" b="1" dirty="0" smtClean="0"/>
              <a:t>Resmi Aktörler</a:t>
            </a:r>
            <a:r>
              <a:rPr lang="tr-TR" sz="3600" dirty="0" smtClean="0"/>
              <a:t>)</a:t>
            </a:r>
          </a:p>
          <a:p>
            <a:pPr marL="363538" indent="-363538"/>
            <a:endParaRPr lang="tr-TR" sz="3600" dirty="0" smtClean="0"/>
          </a:p>
          <a:p>
            <a:pPr marL="363538" indent="-363538"/>
            <a:r>
              <a:rPr lang="tr-TR" sz="3600" dirty="0" smtClean="0"/>
              <a:t>Politikalarla ilgili olarak bir kısım baskı gruplarının devleti etkilemek ve pazarlık yapma amaçlı çabaları (</a:t>
            </a:r>
            <a:r>
              <a:rPr lang="tr-TR" sz="3600" b="1" dirty="0" smtClean="0"/>
              <a:t>Gayrı Resmi Aktörler</a:t>
            </a:r>
            <a:r>
              <a:rPr lang="tr-TR" sz="3600" dirty="0" smtClean="0"/>
              <a:t>)</a:t>
            </a:r>
          </a:p>
          <a:p>
            <a:pPr marL="363538" indent="-363538"/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2587194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3</a:t>
            </a:fld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554801" y="414158"/>
            <a:ext cx="773307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KAMU POLİTİKASINDA ROL OYNAYAN AKTÖRLER</a:t>
            </a:r>
          </a:p>
          <a:p>
            <a:r>
              <a:rPr lang="tr-TR" sz="2800" b="1" dirty="0" smtClean="0"/>
              <a:t> </a:t>
            </a:r>
          </a:p>
          <a:p>
            <a:r>
              <a:rPr lang="tr-TR" sz="2800" b="1" dirty="0" smtClean="0"/>
              <a:t>RESMİ AKTÖRLER </a:t>
            </a:r>
          </a:p>
          <a:p>
            <a:r>
              <a:rPr lang="tr-TR" sz="2800" dirty="0" smtClean="0"/>
              <a:t>Parlamento </a:t>
            </a:r>
          </a:p>
          <a:p>
            <a:r>
              <a:rPr lang="tr-TR" sz="2800" dirty="0" smtClean="0"/>
              <a:t>Yargı Kurumları </a:t>
            </a:r>
          </a:p>
          <a:p>
            <a:r>
              <a:rPr lang="tr-TR" sz="2800" dirty="0" smtClean="0"/>
              <a:t>Hükümet ve Kamu Bürokrasisi </a:t>
            </a:r>
          </a:p>
          <a:p>
            <a:endParaRPr lang="tr-TR" dirty="0" smtClean="0"/>
          </a:p>
          <a:p>
            <a:r>
              <a:rPr lang="tr-TR" sz="2800" b="1" dirty="0" smtClean="0"/>
              <a:t>SİVİL (GAYR-İ RESMİ) AKTÖRLER </a:t>
            </a:r>
          </a:p>
          <a:p>
            <a:r>
              <a:rPr lang="tr-TR" sz="2800" dirty="0" smtClean="0"/>
              <a:t>Siyasal Partiler </a:t>
            </a:r>
          </a:p>
          <a:p>
            <a:r>
              <a:rPr lang="tr-TR" sz="2800" dirty="0" smtClean="0"/>
              <a:t>Bireyler (Seçmenler-Vatandaşlar) </a:t>
            </a:r>
          </a:p>
          <a:p>
            <a:r>
              <a:rPr lang="tr-TR" sz="2800" dirty="0" smtClean="0"/>
              <a:t>Baskı Grupları - Sivil Toplum Örgütleri </a:t>
            </a:r>
          </a:p>
          <a:p>
            <a:r>
              <a:rPr lang="tr-TR" sz="2800" dirty="0" smtClean="0"/>
              <a:t>Medya </a:t>
            </a:r>
          </a:p>
          <a:p>
            <a:endParaRPr lang="tr-TR" sz="2000" b="1" dirty="0"/>
          </a:p>
          <a:p>
            <a:r>
              <a:rPr lang="tr-TR" sz="2800" b="1" dirty="0" smtClean="0"/>
              <a:t>ULUSLARARASI AKTÖRLER 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420746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4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484094" y="389966"/>
            <a:ext cx="1134931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RESMİ AKTÖRLER </a:t>
            </a:r>
          </a:p>
          <a:p>
            <a:r>
              <a:rPr lang="tr-TR" dirty="0" smtClean="0"/>
              <a:t>Parlamento </a:t>
            </a:r>
          </a:p>
          <a:p>
            <a:r>
              <a:rPr lang="tr-TR" dirty="0" smtClean="0"/>
              <a:t>Yargı Kurumları </a:t>
            </a:r>
          </a:p>
          <a:p>
            <a:r>
              <a:rPr lang="tr-TR" dirty="0" smtClean="0"/>
              <a:t>Hükümet ve Kamu Bürokrasisi</a:t>
            </a:r>
          </a:p>
          <a:p>
            <a:endParaRPr lang="tr-TR" dirty="0" smtClean="0"/>
          </a:p>
          <a:p>
            <a:r>
              <a:rPr lang="tr-TR" sz="3200" b="1" dirty="0" smtClean="0"/>
              <a:t>Parlamento</a:t>
            </a:r>
            <a:r>
              <a:rPr lang="tr-TR" sz="3200" dirty="0" smtClean="0"/>
              <a:t> </a:t>
            </a:r>
          </a:p>
          <a:p>
            <a:r>
              <a:rPr lang="tr-TR" sz="3200" dirty="0" smtClean="0"/>
              <a:t>Toplumda herhangi bir alanda talep, ihtiyaç, sorun veya beklenti toplumun gündemine gelirse ve kalıcı olursa, aracı resmi veya sivil kurumlar tarafından devlete (hükümete veya kamu kurumlarına) iletilir. </a:t>
            </a:r>
          </a:p>
          <a:p>
            <a:endParaRPr lang="tr-TR" sz="3200" dirty="0" smtClean="0"/>
          </a:p>
          <a:p>
            <a:r>
              <a:rPr lang="tr-TR" sz="3200" dirty="0" smtClean="0"/>
              <a:t>Eğer konu yasal bir düzenleme gerektiriyorsa konu parlamentonun gündemine gelmesi gerektiğinden hükümet konuyu tasarı haline getirip meclisin gündemine getirir.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04343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5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510988" y="524435"/>
            <a:ext cx="113224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TBMM’deki ilgili komisyonlar konuyu araştırır, tartışır, görüşür ve karara bağlar. Belli bir mutabakata vardıktan sonra genel kurula gelir. </a:t>
            </a:r>
          </a:p>
          <a:p>
            <a:r>
              <a:rPr lang="tr-TR" sz="3200" dirty="0" smtClean="0"/>
              <a:t>Genel kurulda ya kabul edilir ya reddedilir.</a:t>
            </a:r>
          </a:p>
          <a:p>
            <a:endParaRPr lang="tr-TR" sz="3200" dirty="0" smtClean="0"/>
          </a:p>
          <a:p>
            <a:r>
              <a:rPr lang="tr-TR" sz="3200" dirty="0" smtClean="0"/>
              <a:t>Yürütmenin etkisi?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91141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6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484093" y="363070"/>
            <a:ext cx="11013142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RESMİ AKTÖRLER </a:t>
            </a:r>
          </a:p>
          <a:p>
            <a:r>
              <a:rPr lang="tr-TR" dirty="0" smtClean="0"/>
              <a:t>Parlamento </a:t>
            </a:r>
          </a:p>
          <a:p>
            <a:r>
              <a:rPr lang="tr-TR" dirty="0" smtClean="0"/>
              <a:t>Yargı Kurumları </a:t>
            </a:r>
          </a:p>
          <a:p>
            <a:r>
              <a:rPr lang="tr-TR" dirty="0" smtClean="0"/>
              <a:t>Hükümet ve Kamu Bürokrasisi</a:t>
            </a:r>
          </a:p>
          <a:p>
            <a:endParaRPr lang="tr-TR" dirty="0" smtClean="0"/>
          </a:p>
          <a:p>
            <a:r>
              <a:rPr lang="tr-TR" sz="3200" b="1" dirty="0" smtClean="0"/>
              <a:t>Yargı Kurumları </a:t>
            </a:r>
          </a:p>
          <a:p>
            <a:r>
              <a:rPr lang="tr-TR" sz="3200" dirty="0" smtClean="0"/>
              <a:t>Anayasa Mahkemesi, Danıştay, Bölge İdare ve İdare Mahkemeleri</a:t>
            </a:r>
          </a:p>
          <a:p>
            <a:endParaRPr lang="tr-TR" sz="3200" dirty="0" smtClean="0"/>
          </a:p>
          <a:p>
            <a:r>
              <a:rPr lang="tr-TR" sz="3200" dirty="0" smtClean="0"/>
              <a:t>İptal Kararları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95695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7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430306" y="551329"/>
            <a:ext cx="11322423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 </a:t>
            </a:r>
            <a:r>
              <a:rPr lang="tr-TR" b="1" dirty="0" smtClean="0"/>
              <a:t>RESMİ AKTÖRLER </a:t>
            </a:r>
          </a:p>
          <a:p>
            <a:r>
              <a:rPr lang="tr-TR" dirty="0" smtClean="0"/>
              <a:t>Parlamento </a:t>
            </a:r>
          </a:p>
          <a:p>
            <a:r>
              <a:rPr lang="tr-TR" dirty="0" smtClean="0"/>
              <a:t>Yargı Kurumları </a:t>
            </a:r>
          </a:p>
          <a:p>
            <a:r>
              <a:rPr lang="tr-TR" dirty="0" smtClean="0"/>
              <a:t>Hükümet ve Kamu Bürokrasisi</a:t>
            </a:r>
          </a:p>
          <a:p>
            <a:endParaRPr lang="tr-TR" dirty="0" smtClean="0"/>
          </a:p>
          <a:p>
            <a:r>
              <a:rPr lang="tr-TR" sz="3200" b="1" dirty="0" smtClean="0"/>
              <a:t>Hükümet ve Kamu Bürokrasisi</a:t>
            </a:r>
          </a:p>
          <a:p>
            <a:pPr marL="363538" indent="-363538"/>
            <a:r>
              <a:rPr lang="tr-TR" sz="3200" dirty="0" smtClean="0"/>
              <a:t>Kamu politikalarının oluşturulmasında en önemli rol hükümet ile kamu bürokrasisi (askeri ve idari) tarafından oynanmaktadır.</a:t>
            </a:r>
          </a:p>
          <a:p>
            <a:pPr marL="363538" indent="-363538"/>
            <a:endParaRPr lang="tr-TR" sz="3200" dirty="0" smtClean="0"/>
          </a:p>
          <a:p>
            <a:pPr marL="363538" indent="-363538"/>
            <a:r>
              <a:rPr lang="tr-TR" sz="3200" dirty="0" smtClean="0"/>
              <a:t>İdari bürokrasi (askeri ve sivil) siyasi bürokrasi ilişkileri??</a:t>
            </a:r>
          </a:p>
          <a:p>
            <a:pPr marL="363538" indent="-363538"/>
            <a:endParaRPr lang="tr-TR" sz="3200" dirty="0" smtClean="0"/>
          </a:p>
          <a:p>
            <a:pPr marL="363538" indent="-363538"/>
            <a:r>
              <a:rPr lang="tr-TR" sz="3200" dirty="0" smtClean="0"/>
              <a:t>Kamu politikalarının </a:t>
            </a:r>
            <a:r>
              <a:rPr lang="tr-TR" sz="3200" u="sng" dirty="0" smtClean="0"/>
              <a:t>şekillendirilmesinde</a:t>
            </a:r>
            <a:r>
              <a:rPr lang="tr-TR" sz="3200" dirty="0" smtClean="0"/>
              <a:t> hem de </a:t>
            </a:r>
            <a:r>
              <a:rPr lang="tr-TR" sz="3200" u="sng" dirty="0" smtClean="0"/>
              <a:t>uygulanmasında</a:t>
            </a:r>
            <a:r>
              <a:rPr lang="tr-TR" sz="3200" dirty="0" smtClean="0"/>
              <a:t> kamu kurumları ve görevlilerinin rolü??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9507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8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510988" y="510988"/>
            <a:ext cx="110938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SİVİL (GAYR-İ RESMİ) AKTÖRLER </a:t>
            </a:r>
          </a:p>
          <a:p>
            <a:r>
              <a:rPr lang="tr-TR" dirty="0" smtClean="0"/>
              <a:t>Siyasal Partiler </a:t>
            </a:r>
          </a:p>
          <a:p>
            <a:r>
              <a:rPr lang="tr-TR" dirty="0" smtClean="0"/>
              <a:t>Bireyler (Seçmenler-Vatandaşlar) </a:t>
            </a:r>
          </a:p>
          <a:p>
            <a:r>
              <a:rPr lang="tr-TR" dirty="0" smtClean="0"/>
              <a:t>Baskı Grupları - Sivil Toplum Örgütleri </a:t>
            </a:r>
          </a:p>
          <a:p>
            <a:r>
              <a:rPr lang="tr-TR" dirty="0" smtClean="0"/>
              <a:t>Medya</a:t>
            </a:r>
          </a:p>
          <a:p>
            <a:endParaRPr lang="tr-TR" dirty="0" smtClean="0"/>
          </a:p>
          <a:p>
            <a:r>
              <a:rPr lang="tr-TR" sz="3600" b="1" dirty="0" smtClean="0"/>
              <a:t>Siyasal Partiler </a:t>
            </a:r>
          </a:p>
          <a:p>
            <a:endParaRPr lang="tr-TR" sz="3600" dirty="0"/>
          </a:p>
          <a:p>
            <a:r>
              <a:rPr lang="tr-TR" sz="3600" dirty="0" smtClean="0"/>
              <a:t>Demokrasinin vazgeçilmez unsurları</a:t>
            </a:r>
          </a:p>
          <a:p>
            <a:r>
              <a:rPr lang="tr-TR" sz="3600" dirty="0" smtClean="0"/>
              <a:t>Çoğulcu demokrasi ve SP yeri</a:t>
            </a:r>
          </a:p>
          <a:p>
            <a:r>
              <a:rPr lang="tr-TR" sz="3600" dirty="0" smtClean="0"/>
              <a:t>SP, Parlamento ve baraj</a:t>
            </a:r>
          </a:p>
          <a:p>
            <a:r>
              <a:rPr lang="tr-TR" sz="3600" dirty="0" smtClean="0"/>
              <a:t>İktidar-muhalefet</a:t>
            </a:r>
          </a:p>
          <a:p>
            <a:r>
              <a:rPr lang="tr-TR" sz="3600" dirty="0" smtClean="0"/>
              <a:t>Parti kültürü</a:t>
            </a:r>
          </a:p>
        </p:txBody>
      </p:sp>
    </p:spTree>
    <p:extLst>
      <p:ext uri="{BB962C8B-B14F-4D97-AF65-F5344CB8AC3E}">
        <p14:creationId xmlns:p14="http://schemas.microsoft.com/office/powerpoint/2010/main" val="3178025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Turgut Göksu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6FEDE-93F9-437B-8EBB-99BC1279A473}" type="slidenum">
              <a:rPr lang="tr-TR" smtClean="0"/>
              <a:t>9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645459" y="484094"/>
            <a:ext cx="1094590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SİVİL (GAYR-İ RESMİ) AKTÖRLER </a:t>
            </a:r>
          </a:p>
          <a:p>
            <a:r>
              <a:rPr lang="tr-TR" dirty="0" smtClean="0"/>
              <a:t>Siyasal Partiler </a:t>
            </a:r>
          </a:p>
          <a:p>
            <a:r>
              <a:rPr lang="tr-TR" dirty="0" smtClean="0"/>
              <a:t>Bireyler (Seçmenler-Vatandaşlar) </a:t>
            </a:r>
          </a:p>
          <a:p>
            <a:r>
              <a:rPr lang="tr-TR" dirty="0" smtClean="0"/>
              <a:t>Baskı Grupları - Sivil Toplum Örgütleri </a:t>
            </a:r>
          </a:p>
          <a:p>
            <a:r>
              <a:rPr lang="tr-TR" dirty="0" smtClean="0"/>
              <a:t>Medya</a:t>
            </a:r>
          </a:p>
          <a:p>
            <a:endParaRPr lang="tr-TR" dirty="0" smtClean="0"/>
          </a:p>
          <a:p>
            <a:r>
              <a:rPr lang="tr-TR" sz="3200" b="1" dirty="0" smtClean="0"/>
              <a:t>Bireyler (Seçmenler-Vatandaşlar) </a:t>
            </a:r>
          </a:p>
          <a:p>
            <a:endParaRPr lang="tr-TR" sz="3200" dirty="0" smtClean="0"/>
          </a:p>
          <a:p>
            <a:r>
              <a:rPr lang="tr-TR" sz="3200" dirty="0" smtClean="0"/>
              <a:t>Bireyin etkisi</a:t>
            </a:r>
          </a:p>
          <a:p>
            <a:r>
              <a:rPr lang="tr-TR" sz="3200" dirty="0" smtClean="0"/>
              <a:t>Doğrudan-dolaylı demokrasi</a:t>
            </a:r>
          </a:p>
          <a:p>
            <a:r>
              <a:rPr lang="tr-TR" sz="3200" dirty="0" smtClean="0"/>
              <a:t>Oy ver 4-5 yıl bekle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67090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474</Words>
  <Application>Microsoft Office PowerPoint</Application>
  <PresentationFormat>Geniş ekran</PresentationFormat>
  <Paragraphs>133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KAMU POLİTİKASINDA ROL OYNAYAN AKTÖRLER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Unattended Installer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KAMU POLİTİKASINDA ROL OYNAYAN AKTÖRLER</dc:title>
  <dc:creator>Turgut Göksu</dc:creator>
  <cp:lastModifiedBy>Turgut Göksu</cp:lastModifiedBy>
  <cp:revision>12</cp:revision>
  <dcterms:created xsi:type="dcterms:W3CDTF">2015-10-22T09:57:00Z</dcterms:created>
  <dcterms:modified xsi:type="dcterms:W3CDTF">2015-11-02T20:23:58Z</dcterms:modified>
</cp:coreProperties>
</file>