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4A998-5095-46A5-AB5F-4CEDC64F68C8}" type="datetimeFigureOut">
              <a:rPr lang="tr-TR" smtClean="0"/>
              <a:t>12.11.2015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9D1A94-FEDF-4C06-B8A6-6C9AAA374E84}" type="slidenum">
              <a:rPr lang="tr-TR" smtClean="0"/>
              <a:t>‹#›</a:t>
            </a:fld>
            <a:endParaRPr lang="tr-TR"/>
          </a:p>
        </p:txBody>
      </p:sp>
    </p:spTree>
    <p:extLst>
      <p:ext uri="{BB962C8B-B14F-4D97-AF65-F5344CB8AC3E}">
        <p14:creationId xmlns:p14="http://schemas.microsoft.com/office/powerpoint/2010/main" val="362018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A9D1A94-FEDF-4C06-B8A6-6C9AAA374E84}" type="slidenum">
              <a:rPr lang="tr-TR" smtClean="0"/>
              <a:t>1</a:t>
            </a:fld>
            <a:endParaRPr lang="tr-TR"/>
          </a:p>
        </p:txBody>
      </p:sp>
    </p:spTree>
    <p:extLst>
      <p:ext uri="{BB962C8B-B14F-4D97-AF65-F5344CB8AC3E}">
        <p14:creationId xmlns:p14="http://schemas.microsoft.com/office/powerpoint/2010/main" val="397594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2A1C671-2A6D-43D4-BB1F-5333D86CB107}" type="datetime1">
              <a:rPr lang="tr-TR" smtClean="0"/>
              <a:t>12.11.2015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348456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184489-FD47-44BD-A2D9-748D979E3B14}" type="datetime1">
              <a:rPr lang="tr-TR" smtClean="0"/>
              <a:t>12.11.2015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227874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5D1C8C-64EE-4579-BE1E-338DBCD0B91A}" type="datetime1">
              <a:rPr lang="tr-TR" smtClean="0"/>
              <a:t>12.11.2015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408604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835C46-D1A9-4CB6-92C8-28D6C0F12F5E}" type="datetime1">
              <a:rPr lang="tr-TR" smtClean="0"/>
              <a:t>12.11.2015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95680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185E16D-A9DB-49D4-9EDD-06BD77A44D66}" type="datetime1">
              <a:rPr lang="tr-TR" smtClean="0"/>
              <a:t>12.11.2015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292981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34D36E-E99F-4C69-8D53-1475790533CE}" type="datetime1">
              <a:rPr lang="tr-TR" smtClean="0"/>
              <a:t>12.11.2015</a:t>
            </a:fld>
            <a:endParaRPr lang="tr-TR"/>
          </a:p>
        </p:txBody>
      </p:sp>
      <p:sp>
        <p:nvSpPr>
          <p:cNvPr id="6" name="Altbilgi Yer Tutucusu 5"/>
          <p:cNvSpPr>
            <a:spLocks noGrp="1"/>
          </p:cNvSpPr>
          <p:nvPr>
            <p:ph type="ftr" sz="quarter" idx="11"/>
          </p:nvPr>
        </p:nvSpPr>
        <p:spPr/>
        <p:txBody>
          <a:bodyPr/>
          <a:lstStyle/>
          <a:p>
            <a:r>
              <a:rPr lang="tr-TR" smtClean="0"/>
              <a:t>Prof. Dr. Turgut Göksu</a:t>
            </a:r>
            <a:endParaRPr lang="tr-TR"/>
          </a:p>
        </p:txBody>
      </p:sp>
      <p:sp>
        <p:nvSpPr>
          <p:cNvPr id="7" name="Slayt Numarası Yer Tutucusu 6"/>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4145567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B480829-A07E-4CAD-8EBE-0FED6879303F}" type="datetime1">
              <a:rPr lang="tr-TR" smtClean="0"/>
              <a:t>12.11.2015</a:t>
            </a:fld>
            <a:endParaRPr lang="tr-TR"/>
          </a:p>
        </p:txBody>
      </p:sp>
      <p:sp>
        <p:nvSpPr>
          <p:cNvPr id="8" name="Altbilgi Yer Tutucusu 7"/>
          <p:cNvSpPr>
            <a:spLocks noGrp="1"/>
          </p:cNvSpPr>
          <p:nvPr>
            <p:ph type="ftr" sz="quarter" idx="11"/>
          </p:nvPr>
        </p:nvSpPr>
        <p:spPr/>
        <p:txBody>
          <a:bodyPr/>
          <a:lstStyle/>
          <a:p>
            <a:r>
              <a:rPr lang="tr-TR" smtClean="0"/>
              <a:t>Prof. Dr. Turgut Göksu</a:t>
            </a:r>
            <a:endParaRPr lang="tr-TR"/>
          </a:p>
        </p:txBody>
      </p:sp>
      <p:sp>
        <p:nvSpPr>
          <p:cNvPr id="9" name="Slayt Numarası Yer Tutucusu 8"/>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156770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14BCCE7-95E8-4487-8649-F49DEA96D6EF}" type="datetime1">
              <a:rPr lang="tr-TR" smtClean="0"/>
              <a:t>12.11.2015</a:t>
            </a:fld>
            <a:endParaRPr lang="tr-TR"/>
          </a:p>
        </p:txBody>
      </p:sp>
      <p:sp>
        <p:nvSpPr>
          <p:cNvPr id="4" name="Altbilgi Yer Tutucusu 3"/>
          <p:cNvSpPr>
            <a:spLocks noGrp="1"/>
          </p:cNvSpPr>
          <p:nvPr>
            <p:ph type="ftr" sz="quarter" idx="11"/>
          </p:nvPr>
        </p:nvSpPr>
        <p:spPr/>
        <p:txBody>
          <a:bodyPr/>
          <a:lstStyle/>
          <a:p>
            <a:r>
              <a:rPr lang="tr-TR" smtClean="0"/>
              <a:t>Prof. Dr. Turgut Göksu</a:t>
            </a:r>
            <a:endParaRPr lang="tr-TR"/>
          </a:p>
        </p:txBody>
      </p:sp>
      <p:sp>
        <p:nvSpPr>
          <p:cNvPr id="5" name="Slayt Numarası Yer Tutucusu 4"/>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159691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C2D93E5-D12B-4564-AC7C-73141E7919B8}" type="datetime1">
              <a:rPr lang="tr-TR" smtClean="0"/>
              <a:t>12.11.2015</a:t>
            </a:fld>
            <a:endParaRPr lang="tr-TR"/>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112055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88956E1-13F0-4D84-9854-DDE7872C4A62}" type="datetime1">
              <a:rPr lang="tr-TR" smtClean="0"/>
              <a:t>12.11.2015</a:t>
            </a:fld>
            <a:endParaRPr lang="tr-TR"/>
          </a:p>
        </p:txBody>
      </p:sp>
      <p:sp>
        <p:nvSpPr>
          <p:cNvPr id="6" name="Altbilgi Yer Tutucusu 5"/>
          <p:cNvSpPr>
            <a:spLocks noGrp="1"/>
          </p:cNvSpPr>
          <p:nvPr>
            <p:ph type="ftr" sz="quarter" idx="11"/>
          </p:nvPr>
        </p:nvSpPr>
        <p:spPr/>
        <p:txBody>
          <a:bodyPr/>
          <a:lstStyle/>
          <a:p>
            <a:r>
              <a:rPr lang="tr-TR" smtClean="0"/>
              <a:t>Prof. Dr. Turgut Göksu</a:t>
            </a:r>
            <a:endParaRPr lang="tr-TR"/>
          </a:p>
        </p:txBody>
      </p:sp>
      <p:sp>
        <p:nvSpPr>
          <p:cNvPr id="7" name="Slayt Numarası Yer Tutucusu 6"/>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111361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7FA526-F76F-4559-B021-D70B639A83CD}" type="datetime1">
              <a:rPr lang="tr-TR" smtClean="0"/>
              <a:t>12.11.2015</a:t>
            </a:fld>
            <a:endParaRPr lang="tr-TR"/>
          </a:p>
        </p:txBody>
      </p:sp>
      <p:sp>
        <p:nvSpPr>
          <p:cNvPr id="6" name="Altbilgi Yer Tutucusu 5"/>
          <p:cNvSpPr>
            <a:spLocks noGrp="1"/>
          </p:cNvSpPr>
          <p:nvPr>
            <p:ph type="ftr" sz="quarter" idx="11"/>
          </p:nvPr>
        </p:nvSpPr>
        <p:spPr/>
        <p:txBody>
          <a:bodyPr/>
          <a:lstStyle/>
          <a:p>
            <a:r>
              <a:rPr lang="tr-TR" smtClean="0"/>
              <a:t>Prof. Dr. Turgut Göksu</a:t>
            </a:r>
            <a:endParaRPr lang="tr-TR"/>
          </a:p>
        </p:txBody>
      </p:sp>
      <p:sp>
        <p:nvSpPr>
          <p:cNvPr id="7" name="Slayt Numarası Yer Tutucusu 6"/>
          <p:cNvSpPr>
            <a:spLocks noGrp="1"/>
          </p:cNvSpPr>
          <p:nvPr>
            <p:ph type="sldNum" sz="quarter" idx="12"/>
          </p:nvPr>
        </p:nvSpPr>
        <p:spPr/>
        <p:txBody>
          <a:bodyPr/>
          <a:lstStyle/>
          <a:p>
            <a:fld id="{9D3B3BD8-DB94-4B99-9F14-20D19304419A}" type="slidenum">
              <a:rPr lang="tr-TR" smtClean="0"/>
              <a:t>‹#›</a:t>
            </a:fld>
            <a:endParaRPr lang="tr-TR"/>
          </a:p>
        </p:txBody>
      </p:sp>
    </p:spTree>
    <p:extLst>
      <p:ext uri="{BB962C8B-B14F-4D97-AF65-F5344CB8AC3E}">
        <p14:creationId xmlns:p14="http://schemas.microsoft.com/office/powerpoint/2010/main" val="396027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FDF06-5164-401E-965F-7A4D4D77268C}" type="datetime1">
              <a:rPr lang="tr-TR" smtClean="0"/>
              <a:t>12.11.2015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Turgut Göksu</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B3BD8-DB94-4B99-9F14-20D19304419A}" type="slidenum">
              <a:rPr lang="tr-TR" smtClean="0"/>
              <a:t>‹#›</a:t>
            </a:fld>
            <a:endParaRPr lang="tr-TR"/>
          </a:p>
        </p:txBody>
      </p:sp>
    </p:spTree>
    <p:extLst>
      <p:ext uri="{BB962C8B-B14F-4D97-AF65-F5344CB8AC3E}">
        <p14:creationId xmlns:p14="http://schemas.microsoft.com/office/powerpoint/2010/main" val="170302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b="1" dirty="0" smtClean="0"/>
              <a:t>5 KAMU POLİTİKASI ANALİZİ</a:t>
            </a:r>
            <a:endParaRPr lang="tr-TR" b="1" dirty="0"/>
          </a:p>
        </p:txBody>
      </p:sp>
      <p:sp>
        <p:nvSpPr>
          <p:cNvPr id="3" name="Alt Başlık 2"/>
          <p:cNvSpPr>
            <a:spLocks noGrp="1"/>
          </p:cNvSpPr>
          <p:nvPr>
            <p:ph type="subTitle" idx="1"/>
          </p:nvPr>
        </p:nvSpPr>
        <p:spPr/>
        <p:txBody>
          <a:bodyPr>
            <a:normAutofit/>
          </a:bodyPr>
          <a:lstStyle/>
          <a:p>
            <a:r>
              <a:rPr lang="tr-TR" sz="3600" b="1" dirty="0" smtClean="0"/>
              <a:t>PROF. DR. TURGUT GÖKSU</a:t>
            </a:r>
            <a:endParaRPr lang="tr-TR" sz="3600" b="1" dirty="0"/>
          </a:p>
        </p:txBody>
      </p:sp>
    </p:spTree>
    <p:extLst>
      <p:ext uri="{BB962C8B-B14F-4D97-AF65-F5344CB8AC3E}">
        <p14:creationId xmlns:p14="http://schemas.microsoft.com/office/powerpoint/2010/main" val="91946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10</a:t>
            </a:fld>
            <a:endParaRPr lang="tr-TR"/>
          </a:p>
        </p:txBody>
      </p:sp>
      <p:sp>
        <p:nvSpPr>
          <p:cNvPr id="4" name="Dikdörtgen 3"/>
          <p:cNvSpPr/>
          <p:nvPr/>
        </p:nvSpPr>
        <p:spPr>
          <a:xfrm>
            <a:off x="497541" y="564776"/>
            <a:ext cx="11093823" cy="5078313"/>
          </a:xfrm>
          <a:prstGeom prst="rect">
            <a:avLst/>
          </a:prstGeom>
        </p:spPr>
        <p:txBody>
          <a:bodyPr wrap="square">
            <a:spAutoFit/>
          </a:bodyPr>
          <a:lstStyle/>
          <a:p>
            <a:pPr algn="ctr"/>
            <a:r>
              <a:rPr lang="tr-TR" sz="3600" dirty="0" smtClean="0"/>
              <a:t>Usulüne uygun KP analizleriyle kamu politikaları hakkında güvenilir sonuçlar elde edilerek farklı kamu birimlerine ve politika alanlarına uygulanabilen </a:t>
            </a:r>
            <a:r>
              <a:rPr lang="tr-TR" sz="3600" u="sng" dirty="0" smtClean="0"/>
              <a:t>genel teoriler </a:t>
            </a:r>
            <a:r>
              <a:rPr lang="tr-TR" sz="3600" dirty="0" smtClean="0"/>
              <a:t>geliştirmesi beklenmektedir.</a:t>
            </a:r>
          </a:p>
          <a:p>
            <a:pPr algn="ctr"/>
            <a:endParaRPr lang="tr-TR" sz="3600" dirty="0" smtClean="0"/>
          </a:p>
          <a:p>
            <a:pPr algn="ctr"/>
            <a:r>
              <a:rPr lang="tr-TR" sz="3600" dirty="0" smtClean="0"/>
              <a:t>Kamu politikalarının analiz ve değerlendirme sonuçları bilimsel araştırma kriterlerine uygun bir şekilde ele alınıp kıyaslanırken, </a:t>
            </a:r>
            <a:r>
              <a:rPr lang="tr-TR" sz="3600" u="sng" dirty="0" smtClean="0"/>
              <a:t>döneminin şartları ile birlikte yorumlanması</a:t>
            </a:r>
            <a:r>
              <a:rPr lang="tr-TR" sz="3600" dirty="0" smtClean="0"/>
              <a:t> gerekmektedir. </a:t>
            </a:r>
            <a:endParaRPr lang="tr-TR" sz="3600" dirty="0"/>
          </a:p>
        </p:txBody>
      </p:sp>
    </p:spTree>
    <p:extLst>
      <p:ext uri="{BB962C8B-B14F-4D97-AF65-F5344CB8AC3E}">
        <p14:creationId xmlns:p14="http://schemas.microsoft.com/office/powerpoint/2010/main" val="245985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11</a:t>
            </a:fld>
            <a:endParaRPr lang="tr-TR"/>
          </a:p>
        </p:txBody>
      </p:sp>
      <p:sp>
        <p:nvSpPr>
          <p:cNvPr id="4" name="Dikdörtgen 3"/>
          <p:cNvSpPr/>
          <p:nvPr/>
        </p:nvSpPr>
        <p:spPr>
          <a:xfrm>
            <a:off x="363071" y="121024"/>
            <a:ext cx="11456894" cy="6494085"/>
          </a:xfrm>
          <a:prstGeom prst="rect">
            <a:avLst/>
          </a:prstGeom>
        </p:spPr>
        <p:txBody>
          <a:bodyPr wrap="square">
            <a:spAutoFit/>
          </a:bodyPr>
          <a:lstStyle/>
          <a:p>
            <a:r>
              <a:rPr lang="tr-TR" sz="3200" b="1" dirty="0" smtClean="0"/>
              <a:t>KAMU POLİTİKASI ANALİZ MODELLERİ </a:t>
            </a:r>
          </a:p>
          <a:p>
            <a:r>
              <a:rPr lang="tr-TR" sz="3200" dirty="0" smtClean="0"/>
              <a:t>Kamu politikası analiz modellerinin kullanım amaçları (</a:t>
            </a:r>
            <a:r>
              <a:rPr lang="tr-TR" sz="3200" dirty="0" err="1" smtClean="0"/>
              <a:t>Dye</a:t>
            </a:r>
            <a:r>
              <a:rPr lang="tr-TR" sz="3200" dirty="0" smtClean="0"/>
              <a:t>):</a:t>
            </a:r>
          </a:p>
          <a:p>
            <a:pPr marL="514350" indent="-514350">
              <a:buFont typeface="+mj-lt"/>
              <a:buAutoNum type="arabicPeriod"/>
            </a:pPr>
            <a:r>
              <a:rPr lang="tr-TR" sz="3200" dirty="0" smtClean="0"/>
              <a:t>Siyaset ve kamu politikası hakkındaki düşüncelerin netleştirilmesi ve basitleştirilmesi,</a:t>
            </a:r>
          </a:p>
          <a:p>
            <a:pPr marL="514350" indent="-514350">
              <a:buFont typeface="+mj-lt"/>
              <a:buAutoNum type="arabicPeriod"/>
            </a:pPr>
            <a:r>
              <a:rPr lang="tr-TR" sz="3200" dirty="0" smtClean="0"/>
              <a:t>Politika problemlerinin önemli boyutlarının tespit edilmesi,</a:t>
            </a:r>
          </a:p>
          <a:p>
            <a:pPr marL="514350" indent="-514350">
              <a:buFont typeface="+mj-lt"/>
              <a:buAutoNum type="arabicPeriod"/>
            </a:pPr>
            <a:r>
              <a:rPr lang="tr-TR" sz="3200" dirty="0" smtClean="0"/>
              <a:t>Siyasal yaşamın gerekleri üzerine odaklanarak kamu politikası sürecindeki aktörlerin birbirleri arasındaki iletişimlerine yardım etmesi, </a:t>
            </a:r>
          </a:p>
          <a:p>
            <a:pPr marL="514350" indent="-514350">
              <a:buFont typeface="+mj-lt"/>
              <a:buAutoNum type="arabicPeriod"/>
            </a:pPr>
            <a:r>
              <a:rPr lang="tr-TR" sz="3200" dirty="0" smtClean="0"/>
              <a:t>Neyin önemli ve neyin önemli olmadığını tavsiye ederek bir kamu politikasının daha iyi anlaşılması için ortaya konan </a:t>
            </a:r>
            <a:r>
              <a:rPr lang="tr-TR" sz="3200" u="sng" dirty="0" smtClean="0"/>
              <a:t>çabalara istikamet </a:t>
            </a:r>
            <a:r>
              <a:rPr lang="tr-TR" sz="3200" dirty="0" smtClean="0"/>
              <a:t>verilmesi, </a:t>
            </a:r>
          </a:p>
          <a:p>
            <a:pPr marL="514350" indent="-514350">
              <a:buFont typeface="+mj-lt"/>
              <a:buAutoNum type="arabicPeriod"/>
            </a:pPr>
            <a:r>
              <a:rPr lang="tr-TR" sz="3200" dirty="0" smtClean="0"/>
              <a:t>Kamu politikasına yönelik bazı tekliflerin sunulması ve bu tekliflerin sonuçlarının tahmin edilmesi.</a:t>
            </a:r>
            <a:endParaRPr lang="tr-TR" sz="3200" dirty="0"/>
          </a:p>
        </p:txBody>
      </p:sp>
    </p:spTree>
    <p:extLst>
      <p:ext uri="{BB962C8B-B14F-4D97-AF65-F5344CB8AC3E}">
        <p14:creationId xmlns:p14="http://schemas.microsoft.com/office/powerpoint/2010/main" val="384076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12</a:t>
            </a:fld>
            <a:endParaRPr lang="tr-TR"/>
          </a:p>
        </p:txBody>
      </p:sp>
      <p:sp>
        <p:nvSpPr>
          <p:cNvPr id="4" name="Dikdörtgen 3"/>
          <p:cNvSpPr/>
          <p:nvPr/>
        </p:nvSpPr>
        <p:spPr>
          <a:xfrm>
            <a:off x="484094" y="484094"/>
            <a:ext cx="11174506" cy="5693866"/>
          </a:xfrm>
          <a:prstGeom prst="rect">
            <a:avLst/>
          </a:prstGeom>
        </p:spPr>
        <p:txBody>
          <a:bodyPr wrap="square">
            <a:spAutoFit/>
          </a:bodyPr>
          <a:lstStyle/>
          <a:p>
            <a:pPr marL="538163" indent="-538163"/>
            <a:r>
              <a:rPr lang="tr-TR" sz="3200" dirty="0" smtClean="0"/>
              <a:t> Kamu politikaları pek çok değişik faktörün etkisi altındadır.</a:t>
            </a:r>
          </a:p>
          <a:p>
            <a:pPr marL="538163" indent="-538163"/>
            <a:endParaRPr lang="tr-TR" sz="2000" dirty="0" smtClean="0"/>
          </a:p>
          <a:p>
            <a:pPr marL="538163" indent="-538163"/>
            <a:r>
              <a:rPr lang="tr-TR" sz="3200" dirty="0" smtClean="0"/>
              <a:t> Dolayısıyla probleme etki ettiği düşünülen </a:t>
            </a:r>
            <a:r>
              <a:rPr lang="tr-TR" sz="3200" u="sng" dirty="0" smtClean="0"/>
              <a:t>farklı unsurların </a:t>
            </a:r>
            <a:r>
              <a:rPr lang="tr-TR" sz="3200" dirty="0" smtClean="0"/>
              <a:t>isabetli bir şekilde kamu politikası analizinde </a:t>
            </a:r>
            <a:r>
              <a:rPr lang="tr-TR" sz="3200" u="sng" dirty="0" smtClean="0"/>
              <a:t>hesaba katılması </a:t>
            </a:r>
            <a:r>
              <a:rPr lang="tr-TR" sz="3200" dirty="0" smtClean="0"/>
              <a:t>gerekir.</a:t>
            </a:r>
          </a:p>
          <a:p>
            <a:pPr marL="538163" indent="-538163"/>
            <a:endParaRPr lang="tr-TR" dirty="0" smtClean="0"/>
          </a:p>
          <a:p>
            <a:pPr marL="538163" indent="-538163"/>
            <a:r>
              <a:rPr lang="tr-TR" sz="3200" dirty="0" smtClean="0"/>
              <a:t>Farklı analiz modelleri belki de bu sebeplerle ortaya çıkmaktadır.</a:t>
            </a:r>
          </a:p>
          <a:p>
            <a:pPr marL="538163" indent="-538163"/>
            <a:endParaRPr lang="tr-TR" dirty="0" smtClean="0"/>
          </a:p>
          <a:p>
            <a:pPr marL="538163" indent="-538163"/>
            <a:r>
              <a:rPr lang="tr-TR" sz="3200" dirty="0" smtClean="0"/>
              <a:t>Kamu politikası analizinde kullanılan modellerin en iyisi ya da en kötüsü şeklinde bir tasnife gitmenin bir faydası yoktur.</a:t>
            </a:r>
          </a:p>
          <a:p>
            <a:pPr marL="538163" indent="-538163"/>
            <a:endParaRPr lang="tr-TR" dirty="0" smtClean="0"/>
          </a:p>
          <a:p>
            <a:pPr marL="538163" indent="-538163"/>
            <a:r>
              <a:rPr lang="tr-TR" sz="3200" dirty="0" smtClean="0"/>
              <a:t>Bir kamu politikası problemi modellenerek kavramsal çatısı, haritası oluşturulur ve problemin tüm yönlerinin kapsamlı bir şekilde anlaşılması sağlanır. </a:t>
            </a:r>
            <a:endParaRPr lang="tr-TR" sz="3200" dirty="0"/>
          </a:p>
        </p:txBody>
      </p:sp>
    </p:spTree>
    <p:extLst>
      <p:ext uri="{BB962C8B-B14F-4D97-AF65-F5344CB8AC3E}">
        <p14:creationId xmlns:p14="http://schemas.microsoft.com/office/powerpoint/2010/main" val="1759172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13</a:t>
            </a:fld>
            <a:endParaRPr lang="tr-TR"/>
          </a:p>
        </p:txBody>
      </p:sp>
      <p:sp>
        <p:nvSpPr>
          <p:cNvPr id="4" name="Dikdörtgen 3"/>
          <p:cNvSpPr/>
          <p:nvPr/>
        </p:nvSpPr>
        <p:spPr>
          <a:xfrm>
            <a:off x="443753" y="551329"/>
            <a:ext cx="11268635" cy="3416320"/>
          </a:xfrm>
          <a:prstGeom prst="rect">
            <a:avLst/>
          </a:prstGeom>
        </p:spPr>
        <p:txBody>
          <a:bodyPr wrap="square">
            <a:spAutoFit/>
          </a:bodyPr>
          <a:lstStyle/>
          <a:p>
            <a:r>
              <a:rPr lang="tr-TR" sz="3600" dirty="0" smtClean="0"/>
              <a:t>Kamu politikası analiz modelleri </a:t>
            </a:r>
          </a:p>
          <a:p>
            <a:pPr marL="514350" indent="-514350">
              <a:buFont typeface="+mj-lt"/>
              <a:buAutoNum type="arabicPeriod"/>
            </a:pPr>
            <a:r>
              <a:rPr lang="tr-TR" sz="3600" dirty="0" smtClean="0"/>
              <a:t>Grup modeli</a:t>
            </a:r>
          </a:p>
          <a:p>
            <a:pPr marL="514350" indent="-514350">
              <a:buFont typeface="+mj-lt"/>
              <a:buAutoNum type="arabicPeriod"/>
            </a:pPr>
            <a:r>
              <a:rPr lang="tr-TR" sz="3600" dirty="0" smtClean="0"/>
              <a:t>Kurumsal model</a:t>
            </a:r>
          </a:p>
          <a:p>
            <a:pPr marL="514350" indent="-514350">
              <a:buFont typeface="+mj-lt"/>
              <a:buAutoNum type="arabicPeriod"/>
            </a:pPr>
            <a:r>
              <a:rPr lang="tr-TR" sz="3600" dirty="0"/>
              <a:t>E</a:t>
            </a:r>
            <a:r>
              <a:rPr lang="tr-TR" sz="3600" dirty="0" smtClean="0"/>
              <a:t>lit (seçkinler) modeli </a:t>
            </a:r>
          </a:p>
          <a:p>
            <a:pPr marL="514350" indent="-514350">
              <a:buFont typeface="+mj-lt"/>
              <a:buAutoNum type="arabicPeriod"/>
            </a:pPr>
            <a:r>
              <a:rPr lang="tr-TR" sz="3600" dirty="0" smtClean="0"/>
              <a:t>Süreç (İşlevsel) modeli </a:t>
            </a:r>
          </a:p>
          <a:p>
            <a:pPr marL="514350" indent="-514350">
              <a:buFont typeface="+mj-lt"/>
              <a:buAutoNum type="arabicPeriod"/>
            </a:pPr>
            <a:r>
              <a:rPr lang="tr-TR" sz="3600" dirty="0" smtClean="0"/>
              <a:t>Sistem (Siyasal) modeli </a:t>
            </a:r>
            <a:endParaRPr lang="tr-TR" sz="3600" dirty="0"/>
          </a:p>
        </p:txBody>
      </p:sp>
    </p:spTree>
    <p:extLst>
      <p:ext uri="{BB962C8B-B14F-4D97-AF65-F5344CB8AC3E}">
        <p14:creationId xmlns:p14="http://schemas.microsoft.com/office/powerpoint/2010/main" val="143951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14</a:t>
            </a:fld>
            <a:endParaRPr lang="tr-TR"/>
          </a:p>
        </p:txBody>
      </p:sp>
      <p:sp>
        <p:nvSpPr>
          <p:cNvPr id="4" name="Dikdörtgen 3"/>
          <p:cNvSpPr/>
          <p:nvPr/>
        </p:nvSpPr>
        <p:spPr>
          <a:xfrm>
            <a:off x="515470" y="414158"/>
            <a:ext cx="11161059" cy="6124754"/>
          </a:xfrm>
          <a:prstGeom prst="rect">
            <a:avLst/>
          </a:prstGeom>
        </p:spPr>
        <p:txBody>
          <a:bodyPr wrap="square">
            <a:spAutoFit/>
          </a:bodyPr>
          <a:lstStyle/>
          <a:p>
            <a:r>
              <a:rPr lang="tr-TR" sz="2800" b="1" dirty="0" smtClean="0"/>
              <a:t>Grup Modeli </a:t>
            </a:r>
          </a:p>
          <a:p>
            <a:pPr marL="538163" indent="-538163"/>
            <a:r>
              <a:rPr lang="tr-TR" sz="2800" dirty="0" smtClean="0"/>
              <a:t>Kamu politikaları </a:t>
            </a:r>
            <a:r>
              <a:rPr lang="tr-TR" sz="2800" u="sng" dirty="0" smtClean="0"/>
              <a:t>grup mücadelelerinin bir sonucu </a:t>
            </a:r>
            <a:r>
              <a:rPr lang="tr-TR" sz="2800" dirty="0" smtClean="0"/>
              <a:t>olarak geliştirilebilmektedir. </a:t>
            </a:r>
          </a:p>
          <a:p>
            <a:pPr marL="538163" indent="-538163"/>
            <a:r>
              <a:rPr lang="tr-TR" sz="2800" dirty="0" smtClean="0"/>
              <a:t>Siyasal gruplar arası denge noktasında kamu politikalarının oluşabileceği, geliştirilebileceği belirtilmektedir. </a:t>
            </a:r>
            <a:endParaRPr lang="tr-TR" sz="2800" dirty="0" smtClean="0"/>
          </a:p>
          <a:p>
            <a:pPr marL="538163" indent="-538163"/>
            <a:r>
              <a:rPr lang="tr-TR" sz="2800" dirty="0" smtClean="0"/>
              <a:t>Adeta </a:t>
            </a:r>
            <a:r>
              <a:rPr lang="tr-TR" sz="2800" dirty="0" smtClean="0"/>
              <a:t>her bir grup kendi içinde bulundukları fraksiyonların hedefleri doğrultusunda kamu politikalarını yönlendirmeye çalışır.</a:t>
            </a:r>
          </a:p>
          <a:p>
            <a:pPr marL="538163" indent="-538163"/>
            <a:r>
              <a:rPr lang="tr-TR" sz="2800" dirty="0" smtClean="0"/>
              <a:t>Bireyler içinde bulundukları grubun adına hareket ediyorsa grup kadar etkili olabilirler.</a:t>
            </a:r>
          </a:p>
          <a:p>
            <a:pPr marL="538163" indent="-538163"/>
            <a:r>
              <a:rPr lang="tr-TR" sz="2800" u="sng" dirty="0" smtClean="0"/>
              <a:t>Sınırlılıklar ve sakıncalar</a:t>
            </a:r>
          </a:p>
          <a:p>
            <a:pPr marL="538163" indent="-538163"/>
            <a:r>
              <a:rPr lang="tr-TR" sz="2800" dirty="0" smtClean="0"/>
              <a:t>Sadece grup perspektifinden anlamaya çalışmak siyasal sistemdeki diğer unsurları yok saymak anlamına gelebilir.</a:t>
            </a:r>
          </a:p>
          <a:p>
            <a:pPr marL="538163" indent="-538163"/>
            <a:r>
              <a:rPr lang="tr-TR" sz="2800" dirty="0" smtClean="0"/>
              <a:t>Baskı gruplarının ve sivil toplum kuruluşlarının siyasal sisteme ve kamu politikaları üzerine olan etkisini unutmamak gerekir.</a:t>
            </a:r>
            <a:endParaRPr lang="tr-TR" sz="2800" dirty="0"/>
          </a:p>
        </p:txBody>
      </p:sp>
    </p:spTree>
    <p:extLst>
      <p:ext uri="{BB962C8B-B14F-4D97-AF65-F5344CB8AC3E}">
        <p14:creationId xmlns:p14="http://schemas.microsoft.com/office/powerpoint/2010/main" val="3842080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15</a:t>
            </a:fld>
            <a:endParaRPr lang="tr-TR"/>
          </a:p>
        </p:txBody>
      </p:sp>
      <p:sp>
        <p:nvSpPr>
          <p:cNvPr id="4" name="Dikdörtgen 3"/>
          <p:cNvSpPr/>
          <p:nvPr/>
        </p:nvSpPr>
        <p:spPr>
          <a:xfrm>
            <a:off x="564776" y="524435"/>
            <a:ext cx="11097341" cy="5940088"/>
          </a:xfrm>
          <a:prstGeom prst="rect">
            <a:avLst/>
          </a:prstGeom>
        </p:spPr>
        <p:txBody>
          <a:bodyPr wrap="square">
            <a:spAutoFit/>
          </a:bodyPr>
          <a:lstStyle/>
          <a:p>
            <a:r>
              <a:rPr lang="tr-TR" sz="3200" b="1" dirty="0" smtClean="0"/>
              <a:t>Kurumsal Model </a:t>
            </a:r>
          </a:p>
          <a:p>
            <a:endParaRPr lang="tr-TR" b="1" dirty="0" smtClean="0"/>
          </a:p>
          <a:p>
            <a:pPr marL="631825" indent="-631825"/>
            <a:r>
              <a:rPr lang="tr-TR" sz="3200" dirty="0" smtClean="0"/>
              <a:t>İdari kurumların ve onlar arasındaki ilişkilerin daha biçimsel ve yasal yönlerini tanımlamakla ilgilenen bir yaklaşımdır.</a:t>
            </a:r>
          </a:p>
          <a:p>
            <a:pPr marL="631825" indent="-631825"/>
            <a:endParaRPr lang="tr-TR" dirty="0" smtClean="0"/>
          </a:p>
          <a:p>
            <a:pPr marL="631825" indent="-631825"/>
            <a:r>
              <a:rPr lang="tr-TR" sz="3200" dirty="0" smtClean="0"/>
              <a:t>Bir kamu politikası analiz edilirken bu politikanın uygulanmasından sorumlu olan ilgili kurumların yapısal ve yasal incelemeleri ayrı bir önem kazanmaktadır. Bunlar araştırmacılara birçok ipucu vermekte ve gerçekçi bir analiz için önemli katkılar yapmaktadır</a:t>
            </a:r>
          </a:p>
          <a:p>
            <a:pPr marL="631825" indent="-631825"/>
            <a:endParaRPr lang="tr-TR" dirty="0" smtClean="0"/>
          </a:p>
          <a:p>
            <a:pPr marL="631825" indent="-631825"/>
            <a:r>
              <a:rPr lang="tr-TR" sz="3200" dirty="0" smtClean="0"/>
              <a:t>Kurumlar: parlamento, hükümet, bakanlıklar, mahkemeler, belediyeler ve buna benzer kurumlar. </a:t>
            </a:r>
          </a:p>
        </p:txBody>
      </p:sp>
    </p:spTree>
    <p:extLst>
      <p:ext uri="{BB962C8B-B14F-4D97-AF65-F5344CB8AC3E}">
        <p14:creationId xmlns:p14="http://schemas.microsoft.com/office/powerpoint/2010/main" val="291947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16</a:t>
            </a:fld>
            <a:endParaRPr lang="tr-TR"/>
          </a:p>
        </p:txBody>
      </p:sp>
      <p:sp>
        <p:nvSpPr>
          <p:cNvPr id="4" name="Dikdörtgen 3"/>
          <p:cNvSpPr/>
          <p:nvPr/>
        </p:nvSpPr>
        <p:spPr>
          <a:xfrm>
            <a:off x="510987" y="470647"/>
            <a:ext cx="11362766" cy="5693866"/>
          </a:xfrm>
          <a:prstGeom prst="rect">
            <a:avLst/>
          </a:prstGeom>
        </p:spPr>
        <p:txBody>
          <a:bodyPr wrap="square">
            <a:spAutoFit/>
          </a:bodyPr>
          <a:lstStyle/>
          <a:p>
            <a:r>
              <a:rPr lang="tr-TR" sz="2800" b="1" dirty="0" smtClean="0"/>
              <a:t>Kurumsal Model </a:t>
            </a:r>
          </a:p>
          <a:p>
            <a:pPr marL="538163" indent="-538163"/>
            <a:r>
              <a:rPr lang="tr-TR" sz="2800" dirty="0" smtClean="0"/>
              <a:t>Kurumsal model özellikle hükümetlerin yapısal olarak nasıl örgütlendiklerine, yasal güçlerine ve karar verme süreci için geliştirdikleri kurallara odaklanmaktadır </a:t>
            </a:r>
          </a:p>
          <a:p>
            <a:pPr marL="538163" indent="-538163"/>
            <a:r>
              <a:rPr lang="tr-TR" sz="2800" u="sng" dirty="0" smtClean="0"/>
              <a:t>Farklı kurumların farklı özellikleri </a:t>
            </a:r>
            <a:r>
              <a:rPr lang="tr-TR" sz="2800" dirty="0" smtClean="0"/>
              <a:t>kamu politikasını farklı şekillerde etkileyebilmektedir. </a:t>
            </a:r>
          </a:p>
          <a:p>
            <a:pPr marL="538163" indent="-538163"/>
            <a:r>
              <a:rPr lang="tr-TR" sz="2800" dirty="0" smtClean="0"/>
              <a:t>Hükümetlerin dışında da kurumsal modelin ilgilendiği kurumlar: piyasalar, kişisel firmalar ve şirketler, yerel ve ulusal düzey yönetimler, diğer siyasal partiler ve baskı grupları bulunmaktadır. </a:t>
            </a:r>
          </a:p>
          <a:p>
            <a:endParaRPr lang="tr-TR" sz="2800" u="sng" dirty="0" smtClean="0"/>
          </a:p>
          <a:p>
            <a:r>
              <a:rPr lang="tr-TR" sz="2800" u="sng" dirty="0" smtClean="0"/>
              <a:t>Eleştiri</a:t>
            </a:r>
          </a:p>
          <a:p>
            <a:r>
              <a:rPr lang="tr-TR" sz="2800" dirty="0" smtClean="0"/>
              <a:t>Tek başına kurumsal analiz kamu politikalarının incelenmesinde yeterli olmayabilir. </a:t>
            </a:r>
            <a:endParaRPr lang="tr-TR" sz="2800" dirty="0"/>
          </a:p>
        </p:txBody>
      </p:sp>
    </p:spTree>
    <p:extLst>
      <p:ext uri="{BB962C8B-B14F-4D97-AF65-F5344CB8AC3E}">
        <p14:creationId xmlns:p14="http://schemas.microsoft.com/office/powerpoint/2010/main" val="193046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17</a:t>
            </a:fld>
            <a:endParaRPr lang="tr-TR"/>
          </a:p>
        </p:txBody>
      </p:sp>
      <p:sp>
        <p:nvSpPr>
          <p:cNvPr id="4" name="Dikdörtgen 3"/>
          <p:cNvSpPr/>
          <p:nvPr/>
        </p:nvSpPr>
        <p:spPr>
          <a:xfrm>
            <a:off x="524434" y="524436"/>
            <a:ext cx="11134165" cy="6001643"/>
          </a:xfrm>
          <a:prstGeom prst="rect">
            <a:avLst/>
          </a:prstGeom>
        </p:spPr>
        <p:txBody>
          <a:bodyPr wrap="square">
            <a:spAutoFit/>
          </a:bodyPr>
          <a:lstStyle/>
          <a:p>
            <a:r>
              <a:rPr lang="tr-TR" sz="3200" b="1" dirty="0" smtClean="0"/>
              <a:t>Elit (Seçkinler) Modeli</a:t>
            </a:r>
          </a:p>
          <a:p>
            <a:r>
              <a:rPr lang="tr-TR" sz="3200" dirty="0" err="1" smtClean="0"/>
              <a:t>Mosca</a:t>
            </a:r>
            <a:r>
              <a:rPr lang="tr-TR" sz="3200" dirty="0" smtClean="0"/>
              <a:t> ve </a:t>
            </a:r>
            <a:r>
              <a:rPr lang="tr-TR" sz="3200" dirty="0" err="1" smtClean="0"/>
              <a:t>Pareto</a:t>
            </a:r>
            <a:r>
              <a:rPr lang="tr-TR" sz="3200" dirty="0" smtClean="0"/>
              <a:t>:  bütün toplumlarda iki sınıf insan vardır: yönetenler ve yönetilenler.</a:t>
            </a:r>
          </a:p>
          <a:p>
            <a:pPr marL="538163" indent="-538163"/>
            <a:r>
              <a:rPr lang="tr-TR" sz="3200" dirty="0" smtClean="0"/>
              <a:t>Bu yaklaşım, siyasal sistem içerisinde yönetici elit grubun kamu politikalarını nasıl etkilediği ve yönlendirdiği üzerinde durmaktadır. </a:t>
            </a:r>
          </a:p>
          <a:p>
            <a:pPr marL="538163" indent="-538163"/>
            <a:r>
              <a:rPr lang="tr-TR" sz="3200" dirty="0" smtClean="0"/>
              <a:t>Seçkin yöneticilerin kendilerine göre olan değerleri, tercihleri ve düşünceleri doğrudan kamu politikalarının sürecine şekil verebilmektedir </a:t>
            </a:r>
          </a:p>
          <a:p>
            <a:pPr marL="538163" indent="-538163"/>
            <a:r>
              <a:rPr lang="tr-TR" sz="3200" dirty="0" smtClean="0"/>
              <a:t>Bununla birlikte bu halkın çıkarları ile elit kişilerin menfaatlerinin çakıştığı şeklinde anlaşılmamalıdır. Elit grup da halkın refahı için gayret göstermektedir.  </a:t>
            </a:r>
          </a:p>
        </p:txBody>
      </p:sp>
    </p:spTree>
    <p:extLst>
      <p:ext uri="{BB962C8B-B14F-4D97-AF65-F5344CB8AC3E}">
        <p14:creationId xmlns:p14="http://schemas.microsoft.com/office/powerpoint/2010/main" val="1888030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18</a:t>
            </a:fld>
            <a:endParaRPr lang="tr-TR"/>
          </a:p>
        </p:txBody>
      </p:sp>
      <p:sp>
        <p:nvSpPr>
          <p:cNvPr id="4" name="Dikdörtgen 3"/>
          <p:cNvSpPr/>
          <p:nvPr/>
        </p:nvSpPr>
        <p:spPr>
          <a:xfrm>
            <a:off x="578225" y="537882"/>
            <a:ext cx="11196434" cy="5509200"/>
          </a:xfrm>
          <a:prstGeom prst="rect">
            <a:avLst/>
          </a:prstGeom>
        </p:spPr>
        <p:txBody>
          <a:bodyPr wrap="square">
            <a:spAutoFit/>
          </a:bodyPr>
          <a:lstStyle/>
          <a:p>
            <a:pPr marL="538163" indent="-538163"/>
            <a:r>
              <a:rPr lang="tr-TR" sz="3200" dirty="0" smtClean="0"/>
              <a:t>Demokratik </a:t>
            </a:r>
            <a:r>
              <a:rPr lang="tr-TR" sz="3200" dirty="0" err="1" smtClean="0"/>
              <a:t>elitizm</a:t>
            </a:r>
            <a:r>
              <a:rPr lang="tr-TR" sz="3200" dirty="0" smtClean="0"/>
              <a:t> (seçkincilik) </a:t>
            </a:r>
          </a:p>
          <a:p>
            <a:pPr marL="538163" indent="-538163"/>
            <a:r>
              <a:rPr lang="tr-TR" sz="3200" dirty="0" smtClean="0"/>
              <a:t>Ekonomik elitler</a:t>
            </a:r>
          </a:p>
          <a:p>
            <a:pPr marL="538163" indent="-538163"/>
            <a:endParaRPr lang="tr-TR" sz="3200" dirty="0" smtClean="0"/>
          </a:p>
          <a:p>
            <a:pPr marL="538163" indent="-538163"/>
            <a:r>
              <a:rPr lang="tr-TR" sz="3200" dirty="0" smtClean="0"/>
              <a:t>Sonuç olarak adeta kamu politikaları bu elit yöneticiler tarafından tespit edilir ve uygulanır. </a:t>
            </a:r>
          </a:p>
          <a:p>
            <a:pPr marL="538163" indent="-538163"/>
            <a:endParaRPr lang="tr-TR" sz="3200" dirty="0" smtClean="0"/>
          </a:p>
          <a:p>
            <a:pPr marL="538163" indent="-538163"/>
            <a:r>
              <a:rPr lang="tr-TR" sz="3200" dirty="0" smtClean="0"/>
              <a:t>Halkın gereksinimleri yerine bu egemen kitlenin istekleri ve menfaatleri ön plana çıkmaktadır. </a:t>
            </a:r>
          </a:p>
          <a:p>
            <a:pPr marL="538163" indent="-538163"/>
            <a:endParaRPr lang="tr-TR" sz="3200" dirty="0"/>
          </a:p>
          <a:p>
            <a:pPr marL="538163" indent="-538163"/>
            <a:r>
              <a:rPr lang="tr-TR" sz="3200" dirty="0" smtClean="0"/>
              <a:t>Dolayısıyla; elit modele göre bu </a:t>
            </a:r>
            <a:r>
              <a:rPr lang="tr-TR" sz="3200" u="sng" dirty="0" smtClean="0"/>
              <a:t>seçkin grubun amaçları ve hedefleri belirlenerek kamu politikası analizi yapılmaktadır</a:t>
            </a:r>
            <a:endParaRPr lang="tr-TR" sz="3200" u="sng" dirty="0"/>
          </a:p>
        </p:txBody>
      </p:sp>
    </p:spTree>
    <p:extLst>
      <p:ext uri="{BB962C8B-B14F-4D97-AF65-F5344CB8AC3E}">
        <p14:creationId xmlns:p14="http://schemas.microsoft.com/office/powerpoint/2010/main" val="1883896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19</a:t>
            </a:fld>
            <a:endParaRPr lang="tr-TR"/>
          </a:p>
        </p:txBody>
      </p:sp>
      <p:sp>
        <p:nvSpPr>
          <p:cNvPr id="4" name="Dikdörtgen 3"/>
          <p:cNvSpPr/>
          <p:nvPr/>
        </p:nvSpPr>
        <p:spPr>
          <a:xfrm>
            <a:off x="537882" y="537882"/>
            <a:ext cx="11096100" cy="5509200"/>
          </a:xfrm>
          <a:prstGeom prst="rect">
            <a:avLst/>
          </a:prstGeom>
        </p:spPr>
        <p:txBody>
          <a:bodyPr wrap="square">
            <a:spAutoFit/>
          </a:bodyPr>
          <a:lstStyle/>
          <a:p>
            <a:r>
              <a:rPr lang="tr-TR" sz="3200" b="1" dirty="0" smtClean="0"/>
              <a:t>Süreç  (İşlevsel) Modeli</a:t>
            </a:r>
          </a:p>
          <a:p>
            <a:endParaRPr lang="tr-TR" sz="3200" dirty="0" smtClean="0"/>
          </a:p>
          <a:p>
            <a:r>
              <a:rPr lang="tr-TR" sz="3200" dirty="0" smtClean="0"/>
              <a:t>Amaç, kamu politikasını aşamalara ayırmak ve bu aşamaları anlaşılabilir hale getirerek kamu politikasının en gerçekçi analizini yapmak. </a:t>
            </a:r>
          </a:p>
          <a:p>
            <a:r>
              <a:rPr lang="tr-TR" sz="3200" dirty="0" smtClean="0"/>
              <a:t>Aşamalar</a:t>
            </a:r>
          </a:p>
          <a:p>
            <a:pPr marL="514350" indent="-514350">
              <a:buFont typeface="+mj-lt"/>
              <a:buAutoNum type="arabicPeriod"/>
            </a:pPr>
            <a:r>
              <a:rPr lang="tr-TR" sz="3200" dirty="0" smtClean="0"/>
              <a:t>Sorunların tespiti</a:t>
            </a:r>
          </a:p>
          <a:p>
            <a:pPr marL="514350" indent="-514350">
              <a:buFont typeface="+mj-lt"/>
              <a:buAutoNum type="arabicPeriod"/>
            </a:pPr>
            <a:r>
              <a:rPr lang="tr-TR" sz="3200" dirty="0" smtClean="0"/>
              <a:t>Kamu politikası amaçlarının formüle edilmesi</a:t>
            </a:r>
          </a:p>
          <a:p>
            <a:pPr marL="514350" indent="-514350">
              <a:buFont typeface="+mj-lt"/>
              <a:buAutoNum type="arabicPeriod"/>
            </a:pPr>
            <a:r>
              <a:rPr lang="tr-TR" sz="3200" dirty="0" smtClean="0"/>
              <a:t>Kamu politikalarının meşruiyetini gerçekleştirme</a:t>
            </a:r>
          </a:p>
          <a:p>
            <a:pPr marL="514350" indent="-514350">
              <a:buFont typeface="+mj-lt"/>
              <a:buAutoNum type="arabicPeriod"/>
            </a:pPr>
            <a:r>
              <a:rPr lang="tr-TR" sz="3200" dirty="0" smtClean="0"/>
              <a:t>Kamu politikalarını uygulama</a:t>
            </a:r>
          </a:p>
          <a:p>
            <a:pPr marL="514350" indent="-514350">
              <a:buFont typeface="+mj-lt"/>
              <a:buAutoNum type="arabicPeriod"/>
            </a:pPr>
            <a:r>
              <a:rPr lang="tr-TR" sz="3200" dirty="0" smtClean="0"/>
              <a:t>Kamu politikalarının değerlendirilmesi</a:t>
            </a:r>
            <a:endParaRPr lang="tr-TR" sz="3200" dirty="0"/>
          </a:p>
        </p:txBody>
      </p:sp>
    </p:spTree>
    <p:extLst>
      <p:ext uri="{BB962C8B-B14F-4D97-AF65-F5344CB8AC3E}">
        <p14:creationId xmlns:p14="http://schemas.microsoft.com/office/powerpoint/2010/main" val="253405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Prof. Dr. Turgut Göksu</a:t>
            </a:r>
            <a:endParaRPr lang="tr-TR"/>
          </a:p>
        </p:txBody>
      </p:sp>
      <p:sp>
        <p:nvSpPr>
          <p:cNvPr id="5" name="Slayt Numarası Yer Tutucusu 4"/>
          <p:cNvSpPr>
            <a:spLocks noGrp="1"/>
          </p:cNvSpPr>
          <p:nvPr>
            <p:ph type="sldNum" sz="quarter" idx="12"/>
          </p:nvPr>
        </p:nvSpPr>
        <p:spPr/>
        <p:txBody>
          <a:bodyPr/>
          <a:lstStyle/>
          <a:p>
            <a:fld id="{9D3B3BD8-DB94-4B99-9F14-20D19304419A}" type="slidenum">
              <a:rPr lang="tr-TR" smtClean="0"/>
              <a:t>2</a:t>
            </a:fld>
            <a:endParaRPr lang="tr-TR"/>
          </a:p>
        </p:txBody>
      </p:sp>
      <p:sp>
        <p:nvSpPr>
          <p:cNvPr id="6" name="Dikdörtgen 5"/>
          <p:cNvSpPr/>
          <p:nvPr/>
        </p:nvSpPr>
        <p:spPr>
          <a:xfrm>
            <a:off x="510988" y="470647"/>
            <a:ext cx="11201400" cy="6001643"/>
          </a:xfrm>
          <a:prstGeom prst="rect">
            <a:avLst/>
          </a:prstGeom>
        </p:spPr>
        <p:txBody>
          <a:bodyPr wrap="square">
            <a:spAutoFit/>
          </a:bodyPr>
          <a:lstStyle/>
          <a:p>
            <a:pPr algn="ctr"/>
            <a:r>
              <a:rPr lang="tr-TR" sz="3200" dirty="0" smtClean="0"/>
              <a:t>Politika analizi yapmanın </a:t>
            </a:r>
            <a:r>
              <a:rPr lang="tr-TR" sz="3200" u="sng" dirty="0" smtClean="0"/>
              <a:t>temel hedef</a:t>
            </a:r>
            <a:r>
              <a:rPr lang="tr-TR" sz="3200" dirty="0" smtClean="0"/>
              <a:t>i karar verme mekanizmasına </a:t>
            </a:r>
            <a:r>
              <a:rPr lang="tr-TR" sz="3200" u="sng" dirty="0" smtClean="0"/>
              <a:t>nitelikli bilgi </a:t>
            </a:r>
            <a:r>
              <a:rPr lang="tr-TR" sz="3200" dirty="0" smtClean="0"/>
              <a:t>üretmektir.</a:t>
            </a:r>
          </a:p>
          <a:p>
            <a:pPr algn="ctr"/>
            <a:endParaRPr lang="tr-TR" sz="3200" dirty="0" smtClean="0"/>
          </a:p>
          <a:p>
            <a:pPr marL="538163" indent="-538163"/>
            <a:r>
              <a:rPr lang="tr-TR" sz="3200" dirty="0" smtClean="0"/>
              <a:t>İsabetli ve etkin politika analizi, uygun ve isabetli seçilmiş bilimsel yöntemlerin doğru bir şekilde entegre edilmesi ve uygulanması ile yapılabilir. </a:t>
            </a:r>
          </a:p>
          <a:p>
            <a:pPr marL="538163" indent="-538163"/>
            <a:endParaRPr lang="tr-TR" sz="3200" dirty="0" smtClean="0"/>
          </a:p>
          <a:p>
            <a:pPr marL="538163" indent="-538163"/>
            <a:r>
              <a:rPr lang="tr-TR" sz="3200" dirty="0" smtClean="0"/>
              <a:t>Bu sayede siyasi/idari hükümler verebilme kapasitesi artabilir.</a:t>
            </a:r>
          </a:p>
          <a:p>
            <a:pPr marL="538163" indent="-538163"/>
            <a:endParaRPr lang="tr-TR" sz="3200" dirty="0" smtClean="0"/>
          </a:p>
          <a:p>
            <a:pPr marL="538163" indent="-538163"/>
            <a:r>
              <a:rPr lang="tr-TR" sz="3200" dirty="0" smtClean="0"/>
              <a:t>Politikanın </a:t>
            </a:r>
            <a:r>
              <a:rPr lang="tr-TR" sz="3200" u="sng" dirty="0" smtClean="0"/>
              <a:t>toplumdaki etkisi</a:t>
            </a:r>
            <a:r>
              <a:rPr lang="tr-TR" sz="3200" dirty="0" smtClean="0"/>
              <a:t>ni ölçmek ve toplumda meydana getirdiği değişimi gözlemlemek ise </a:t>
            </a:r>
            <a:r>
              <a:rPr lang="tr-TR" sz="3200" u="sng" dirty="0" smtClean="0"/>
              <a:t>politika değerlendirmeleri</a:t>
            </a:r>
            <a:r>
              <a:rPr lang="tr-TR" sz="3200" dirty="0" smtClean="0"/>
              <a:t> adı altında ayrıca derinlemesine incelenir </a:t>
            </a:r>
            <a:endParaRPr lang="tr-TR" sz="3200" dirty="0"/>
          </a:p>
        </p:txBody>
      </p:sp>
    </p:spTree>
    <p:extLst>
      <p:ext uri="{BB962C8B-B14F-4D97-AF65-F5344CB8AC3E}">
        <p14:creationId xmlns:p14="http://schemas.microsoft.com/office/powerpoint/2010/main" val="363087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20</a:t>
            </a:fld>
            <a:endParaRPr lang="tr-TR"/>
          </a:p>
        </p:txBody>
      </p:sp>
      <p:sp>
        <p:nvSpPr>
          <p:cNvPr id="4" name="Dikdörtgen 3"/>
          <p:cNvSpPr/>
          <p:nvPr/>
        </p:nvSpPr>
        <p:spPr>
          <a:xfrm>
            <a:off x="430306" y="524435"/>
            <a:ext cx="11308976" cy="4031873"/>
          </a:xfrm>
          <a:prstGeom prst="rect">
            <a:avLst/>
          </a:prstGeom>
        </p:spPr>
        <p:txBody>
          <a:bodyPr wrap="square">
            <a:spAutoFit/>
          </a:bodyPr>
          <a:lstStyle/>
          <a:p>
            <a:pPr marL="538163" indent="-538163"/>
            <a:r>
              <a:rPr lang="tr-TR" sz="3200" dirty="0" smtClean="0"/>
              <a:t>Süreç modelinin en önemli özelliklerinden birisi de kamu politikası analizindeki aşamaların ve faaliyetlerin çok net ve anlaşılabilir modeller ve tiplemelerden oluşmasıdır</a:t>
            </a:r>
          </a:p>
          <a:p>
            <a:pPr marL="538163" indent="-538163"/>
            <a:endParaRPr lang="tr-TR" sz="3200" dirty="0" smtClean="0"/>
          </a:p>
          <a:p>
            <a:pPr marL="538163" indent="-538163"/>
            <a:r>
              <a:rPr lang="tr-TR" sz="3200" u="sng" dirty="0" smtClean="0"/>
              <a:t>Zafiyetler</a:t>
            </a:r>
          </a:p>
          <a:p>
            <a:pPr marL="538163" indent="-538163">
              <a:buFont typeface="Arial" panose="020B0604020202020204" pitchFamily="34" charset="0"/>
              <a:buChar char="•"/>
            </a:pPr>
            <a:r>
              <a:rPr lang="tr-TR" sz="3200" dirty="0" smtClean="0"/>
              <a:t>Adımlar arası geçişlerde çevresel değişkenlerin etkisini göz ardı etmesi</a:t>
            </a:r>
          </a:p>
          <a:p>
            <a:pPr marL="538163" indent="-538163">
              <a:buFont typeface="Arial" panose="020B0604020202020204" pitchFamily="34" charset="0"/>
              <a:buChar char="•"/>
            </a:pPr>
            <a:r>
              <a:rPr lang="tr-TR" sz="3200" dirty="0" smtClean="0"/>
              <a:t>Siyasetin politikaları şekillendirici etkisini göz ardı etmesi </a:t>
            </a:r>
            <a:endParaRPr lang="tr-TR" sz="3200" dirty="0"/>
          </a:p>
        </p:txBody>
      </p:sp>
    </p:spTree>
    <p:extLst>
      <p:ext uri="{BB962C8B-B14F-4D97-AF65-F5344CB8AC3E}">
        <p14:creationId xmlns:p14="http://schemas.microsoft.com/office/powerpoint/2010/main" val="4208395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21</a:t>
            </a:fld>
            <a:endParaRPr lang="tr-TR"/>
          </a:p>
        </p:txBody>
      </p:sp>
      <p:sp>
        <p:nvSpPr>
          <p:cNvPr id="4" name="Dikdörtgen 3"/>
          <p:cNvSpPr/>
          <p:nvPr/>
        </p:nvSpPr>
        <p:spPr>
          <a:xfrm>
            <a:off x="578225" y="524435"/>
            <a:ext cx="11066928" cy="5016758"/>
          </a:xfrm>
          <a:prstGeom prst="rect">
            <a:avLst/>
          </a:prstGeom>
        </p:spPr>
        <p:txBody>
          <a:bodyPr wrap="square">
            <a:spAutoFit/>
          </a:bodyPr>
          <a:lstStyle/>
          <a:p>
            <a:r>
              <a:rPr lang="tr-TR" sz="3200" dirty="0" smtClean="0"/>
              <a:t> </a:t>
            </a:r>
            <a:r>
              <a:rPr lang="tr-TR" sz="3200" b="1" dirty="0" smtClean="0"/>
              <a:t>Sistem (Siyasal) Modeli</a:t>
            </a:r>
          </a:p>
          <a:p>
            <a:endParaRPr lang="tr-TR" sz="3200" b="1" dirty="0" smtClean="0"/>
          </a:p>
          <a:p>
            <a:pPr marL="538163" indent="-538163"/>
            <a:r>
              <a:rPr lang="tr-TR" sz="3200" dirty="0" err="1" smtClean="0"/>
              <a:t>Easton</a:t>
            </a:r>
            <a:r>
              <a:rPr lang="tr-TR" sz="3200" dirty="0" smtClean="0"/>
              <a:t> siyasal sistemi, bir toplumda o toplumu birbirine bağlayan idari kararları alan ve toplumsal değerleri koruyan, karşılıklı ilişkide olan kurum ve çalışmaların bir uzlaşması olarak tanımlamaktadır</a:t>
            </a:r>
          </a:p>
          <a:p>
            <a:pPr marL="538163" indent="-538163"/>
            <a:r>
              <a:rPr lang="tr-TR" sz="3200" dirty="0" smtClean="0"/>
              <a:t>Siyasal sistem çevresiyle beraber bir bütündür.</a:t>
            </a:r>
          </a:p>
          <a:p>
            <a:pPr marL="538163" indent="-538163"/>
            <a:endParaRPr lang="tr-TR" sz="3200" dirty="0" smtClean="0"/>
          </a:p>
          <a:p>
            <a:pPr marL="538163" indent="-538163"/>
            <a:r>
              <a:rPr lang="tr-TR" sz="3200" dirty="0" smtClean="0"/>
              <a:t>Siyasal sistem, </a:t>
            </a:r>
            <a:r>
              <a:rPr lang="tr-TR" sz="3200" b="1" dirty="0" smtClean="0"/>
              <a:t>girdiler</a:t>
            </a:r>
            <a:r>
              <a:rPr lang="tr-TR" sz="3200" dirty="0" smtClean="0"/>
              <a:t> (talep ve destekler), </a:t>
            </a:r>
            <a:r>
              <a:rPr lang="tr-TR" sz="3200" b="1" dirty="0" smtClean="0"/>
              <a:t>çıktılar</a:t>
            </a:r>
            <a:r>
              <a:rPr lang="tr-TR" sz="3200" dirty="0" smtClean="0"/>
              <a:t> (kararlar ve çalışmalar) ve </a:t>
            </a:r>
            <a:r>
              <a:rPr lang="tr-TR" sz="3200" b="1" dirty="0" smtClean="0"/>
              <a:t>çevre</a:t>
            </a:r>
            <a:r>
              <a:rPr lang="tr-TR" sz="3200" dirty="0" smtClean="0"/>
              <a:t>dir. </a:t>
            </a:r>
            <a:endParaRPr lang="tr-TR" sz="3200" dirty="0"/>
          </a:p>
        </p:txBody>
      </p:sp>
    </p:spTree>
    <p:extLst>
      <p:ext uri="{BB962C8B-B14F-4D97-AF65-F5344CB8AC3E}">
        <p14:creationId xmlns:p14="http://schemas.microsoft.com/office/powerpoint/2010/main" val="3028896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22</a:t>
            </a:fld>
            <a:endParaRPr lang="tr-TR"/>
          </a:p>
        </p:txBody>
      </p:sp>
      <p:sp>
        <p:nvSpPr>
          <p:cNvPr id="4" name="Dikdörtgen 3"/>
          <p:cNvSpPr/>
          <p:nvPr/>
        </p:nvSpPr>
        <p:spPr>
          <a:xfrm>
            <a:off x="591671" y="645459"/>
            <a:ext cx="11107271" cy="3539430"/>
          </a:xfrm>
          <a:prstGeom prst="rect">
            <a:avLst/>
          </a:prstGeom>
        </p:spPr>
        <p:txBody>
          <a:bodyPr wrap="square">
            <a:spAutoFit/>
          </a:bodyPr>
          <a:lstStyle/>
          <a:p>
            <a:r>
              <a:rPr lang="tr-TR" sz="3200" dirty="0" smtClean="0"/>
              <a:t>Talepler (istemler) bireylerden ya da gruplardan gelmektedir.</a:t>
            </a:r>
          </a:p>
          <a:p>
            <a:endParaRPr lang="tr-TR" sz="3200" dirty="0" smtClean="0"/>
          </a:p>
          <a:p>
            <a:pPr marL="538163" indent="-538163"/>
            <a:r>
              <a:rPr lang="tr-TR" sz="3200" dirty="0" smtClean="0"/>
              <a:t>Sistem modelinde girdiler, çıktılar ve çevre arasında süreklilik arz eden bir mekanizma oluşur</a:t>
            </a:r>
          </a:p>
          <a:p>
            <a:pPr marL="538163" indent="-538163"/>
            <a:endParaRPr lang="tr-TR" sz="3200" dirty="0" smtClean="0"/>
          </a:p>
          <a:p>
            <a:pPr marL="538163" indent="-538163"/>
            <a:r>
              <a:rPr lang="tr-TR" sz="3200" dirty="0" smtClean="0"/>
              <a:t>Döngü ile beraber bu süreç kamu politikasının asla sona ermeyen akışını sağlar</a:t>
            </a:r>
            <a:endParaRPr lang="tr-TR" sz="3200" dirty="0"/>
          </a:p>
        </p:txBody>
      </p:sp>
    </p:spTree>
    <p:extLst>
      <p:ext uri="{BB962C8B-B14F-4D97-AF65-F5344CB8AC3E}">
        <p14:creationId xmlns:p14="http://schemas.microsoft.com/office/powerpoint/2010/main" val="91982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23</a:t>
            </a:fld>
            <a:endParaRPr lang="tr-TR"/>
          </a:p>
        </p:txBody>
      </p:sp>
      <p:sp>
        <p:nvSpPr>
          <p:cNvPr id="4" name="Metin kutusu 3"/>
          <p:cNvSpPr txBox="1"/>
          <p:nvPr/>
        </p:nvSpPr>
        <p:spPr>
          <a:xfrm>
            <a:off x="497541" y="645460"/>
            <a:ext cx="11164577" cy="5016758"/>
          </a:xfrm>
          <a:prstGeom prst="rect">
            <a:avLst/>
          </a:prstGeom>
          <a:noFill/>
        </p:spPr>
        <p:txBody>
          <a:bodyPr wrap="square" rtlCol="0">
            <a:spAutoFit/>
          </a:bodyPr>
          <a:lstStyle/>
          <a:p>
            <a:r>
              <a:rPr lang="tr-TR" sz="3200" b="1" dirty="0" smtClean="0"/>
              <a:t>SONUÇ</a:t>
            </a:r>
          </a:p>
          <a:p>
            <a:r>
              <a:rPr lang="tr-TR" sz="3200" dirty="0" smtClean="0"/>
              <a:t>Kamu politikası çalışmasında; </a:t>
            </a:r>
          </a:p>
          <a:p>
            <a:pPr marL="538163" indent="-538163">
              <a:buFont typeface="Arial" panose="020B0604020202020204" pitchFamily="34" charset="0"/>
              <a:buChar char="•"/>
            </a:pPr>
            <a:r>
              <a:rPr lang="tr-TR" sz="3200" dirty="0" smtClean="0"/>
              <a:t>Bilimsel literatürü geliştirmek, </a:t>
            </a:r>
          </a:p>
          <a:p>
            <a:pPr marL="538163" indent="-538163">
              <a:buFont typeface="Arial" panose="020B0604020202020204" pitchFamily="34" charset="0"/>
              <a:buChar char="•"/>
            </a:pPr>
            <a:r>
              <a:rPr lang="tr-TR" sz="3200" dirty="0" smtClean="0"/>
              <a:t>Nitelikli bilgi üretmek,</a:t>
            </a:r>
          </a:p>
          <a:p>
            <a:pPr marL="538163" indent="-538163">
              <a:buFont typeface="Arial" panose="020B0604020202020204" pitchFamily="34" charset="0"/>
              <a:buChar char="•"/>
            </a:pPr>
            <a:r>
              <a:rPr lang="tr-TR" sz="3200" dirty="0"/>
              <a:t>S</a:t>
            </a:r>
            <a:r>
              <a:rPr lang="tr-TR" sz="3200" dirty="0" smtClean="0"/>
              <a:t>pesifik politika önerisi ve/veya önerileri hazırlayıp geliştirmek önemli bir yer tutmaktadır (</a:t>
            </a:r>
            <a:r>
              <a:rPr lang="tr-TR" sz="3200" dirty="0" err="1" smtClean="0"/>
              <a:t>Dye</a:t>
            </a:r>
            <a:r>
              <a:rPr lang="tr-TR" sz="3200" dirty="0" smtClean="0"/>
              <a:t>, 2002: 4).</a:t>
            </a:r>
          </a:p>
          <a:p>
            <a:endParaRPr lang="tr-TR" sz="3200" dirty="0" smtClean="0"/>
          </a:p>
          <a:p>
            <a:r>
              <a:rPr lang="tr-TR" sz="3200" dirty="0"/>
              <a:t>P</a:t>
            </a:r>
            <a:r>
              <a:rPr lang="tr-TR" sz="3200" dirty="0" smtClean="0"/>
              <a:t>olitika problemi hakkında ne kadar çok boyutlu ve derinlemesine bilgi sahibi olunursa karar vermenin isabet oranı da o kadar artabilir.</a:t>
            </a:r>
            <a:endParaRPr lang="tr-TR" sz="3200" dirty="0"/>
          </a:p>
        </p:txBody>
      </p:sp>
    </p:spTree>
    <p:extLst>
      <p:ext uri="{BB962C8B-B14F-4D97-AF65-F5344CB8AC3E}">
        <p14:creationId xmlns:p14="http://schemas.microsoft.com/office/powerpoint/2010/main" val="1072253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24</a:t>
            </a:fld>
            <a:endParaRPr lang="tr-TR"/>
          </a:p>
        </p:txBody>
      </p:sp>
      <p:sp>
        <p:nvSpPr>
          <p:cNvPr id="4" name="Dikdörtgen 3"/>
          <p:cNvSpPr/>
          <p:nvPr/>
        </p:nvSpPr>
        <p:spPr>
          <a:xfrm>
            <a:off x="524435" y="551329"/>
            <a:ext cx="11134165" cy="3539430"/>
          </a:xfrm>
          <a:prstGeom prst="rect">
            <a:avLst/>
          </a:prstGeom>
        </p:spPr>
        <p:txBody>
          <a:bodyPr wrap="square">
            <a:spAutoFit/>
          </a:bodyPr>
          <a:lstStyle/>
          <a:p>
            <a:pPr algn="ctr"/>
            <a:r>
              <a:rPr lang="tr-TR" sz="3200" dirty="0" smtClean="0"/>
              <a:t>Politika analizi yapmanın sadece bir yolu yoktur. </a:t>
            </a:r>
          </a:p>
          <a:p>
            <a:pPr algn="ctr"/>
            <a:r>
              <a:rPr lang="tr-TR" sz="3200" dirty="0" smtClean="0"/>
              <a:t>Politika analizinde birçok yol ve yöntem kullanmak mümkündür. </a:t>
            </a:r>
          </a:p>
          <a:p>
            <a:endParaRPr lang="tr-TR" sz="3200" dirty="0"/>
          </a:p>
          <a:p>
            <a:pPr algn="ctr"/>
            <a:r>
              <a:rPr lang="tr-TR" sz="3200" dirty="0" smtClean="0"/>
              <a:t>Temelde politika analizinde iki element kesinlikle gözden </a:t>
            </a:r>
            <a:r>
              <a:rPr lang="tr-TR" sz="3200" dirty="0" smtClean="0"/>
              <a:t>kaçırılmamalıdır:</a:t>
            </a:r>
          </a:p>
          <a:p>
            <a:pPr algn="ctr"/>
            <a:r>
              <a:rPr lang="tr-TR" sz="3200" dirty="0" smtClean="0"/>
              <a:t>Birisi </a:t>
            </a:r>
            <a:r>
              <a:rPr lang="tr-TR" sz="3200" dirty="0" smtClean="0"/>
              <a:t>politika analizini yaptıran müşteri (birey ya da kurum olabilir) diğeri ise araştırma sorusunu doğru belirlemek. </a:t>
            </a:r>
            <a:endParaRPr lang="tr-TR" sz="3200" dirty="0"/>
          </a:p>
        </p:txBody>
      </p:sp>
    </p:spTree>
    <p:extLst>
      <p:ext uri="{BB962C8B-B14F-4D97-AF65-F5344CB8AC3E}">
        <p14:creationId xmlns:p14="http://schemas.microsoft.com/office/powerpoint/2010/main" val="298526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25</a:t>
            </a:fld>
            <a:endParaRPr lang="tr-TR"/>
          </a:p>
        </p:txBody>
      </p:sp>
      <p:sp>
        <p:nvSpPr>
          <p:cNvPr id="4" name="Dikdörtgen 3"/>
          <p:cNvSpPr/>
          <p:nvPr/>
        </p:nvSpPr>
        <p:spPr>
          <a:xfrm>
            <a:off x="457200" y="564776"/>
            <a:ext cx="11429999" cy="5201424"/>
          </a:xfrm>
          <a:prstGeom prst="rect">
            <a:avLst/>
          </a:prstGeom>
        </p:spPr>
        <p:txBody>
          <a:bodyPr wrap="square">
            <a:spAutoFit/>
          </a:bodyPr>
          <a:lstStyle/>
          <a:p>
            <a:r>
              <a:rPr lang="tr-TR" sz="3200" dirty="0" err="1" smtClean="0"/>
              <a:t>Patton</a:t>
            </a:r>
            <a:r>
              <a:rPr lang="tr-TR" sz="3200" dirty="0" smtClean="0"/>
              <a:t> ve </a:t>
            </a:r>
            <a:r>
              <a:rPr lang="tr-TR" sz="3200" dirty="0" err="1" smtClean="0"/>
              <a:t>Sawicki’in</a:t>
            </a:r>
            <a:r>
              <a:rPr lang="tr-TR" sz="3200" dirty="0" smtClean="0"/>
              <a:t> geliştirdiği beş aşamalı politika analiz yöntemi</a:t>
            </a:r>
          </a:p>
          <a:p>
            <a:pPr marL="342900" indent="-342900">
              <a:buAutoNum type="arabicPeriod"/>
            </a:pPr>
            <a:r>
              <a:rPr lang="tr-TR" sz="3200" dirty="0" smtClean="0"/>
              <a:t>Problemi belirlemek ve analiz etmek </a:t>
            </a:r>
          </a:p>
          <a:p>
            <a:pPr marL="342900" indent="-342900">
              <a:buAutoNum type="arabicPeriod"/>
            </a:pPr>
            <a:r>
              <a:rPr lang="tr-TR" sz="3200" dirty="0" smtClean="0"/>
              <a:t>Politika alternatiflerini geliştirmek </a:t>
            </a:r>
          </a:p>
          <a:p>
            <a:pPr marL="342900" indent="-342900">
              <a:buAutoNum type="arabicPeriod"/>
            </a:pPr>
            <a:r>
              <a:rPr lang="tr-TR" sz="3200" dirty="0" smtClean="0"/>
              <a:t>Alternatifleri değerlendirme kıstaslarını geliştirmek </a:t>
            </a:r>
          </a:p>
          <a:p>
            <a:pPr marL="342900" indent="-342900">
              <a:buAutoNum type="arabicPeriod"/>
            </a:pPr>
            <a:r>
              <a:rPr lang="tr-TR" sz="3200" dirty="0" smtClean="0"/>
              <a:t>Politika alternatiflerini değerlendirmek </a:t>
            </a:r>
          </a:p>
          <a:p>
            <a:pPr marL="342900" indent="-342900">
              <a:buAutoNum type="arabicPeriod"/>
            </a:pPr>
            <a:r>
              <a:rPr lang="tr-TR" sz="3200" dirty="0" smtClean="0"/>
              <a:t>En uygun politika alternatifini belirlemek</a:t>
            </a:r>
          </a:p>
          <a:p>
            <a:endParaRPr lang="tr-TR" sz="3200" dirty="0"/>
          </a:p>
          <a:p>
            <a:pPr algn="ctr"/>
            <a:r>
              <a:rPr lang="tr-TR" sz="3600" b="1" dirty="0" smtClean="0"/>
              <a:t>Karar vericilerin işine yarayacak karşılaştırmalı ve yönetilebilir nitelikli bilgiler üretmek politika analizinin en temel amacıdır.</a:t>
            </a:r>
            <a:endParaRPr lang="tr-TR" sz="3600" b="1" dirty="0"/>
          </a:p>
        </p:txBody>
      </p:sp>
    </p:spTree>
    <p:extLst>
      <p:ext uri="{BB962C8B-B14F-4D97-AF65-F5344CB8AC3E}">
        <p14:creationId xmlns:p14="http://schemas.microsoft.com/office/powerpoint/2010/main" val="131854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3</a:t>
            </a:fld>
            <a:endParaRPr lang="tr-TR"/>
          </a:p>
        </p:txBody>
      </p:sp>
      <p:sp>
        <p:nvSpPr>
          <p:cNvPr id="4" name="Dikdörtgen 3"/>
          <p:cNvSpPr/>
          <p:nvPr/>
        </p:nvSpPr>
        <p:spPr>
          <a:xfrm>
            <a:off x="497541" y="510988"/>
            <a:ext cx="11093824" cy="5632311"/>
          </a:xfrm>
          <a:prstGeom prst="rect">
            <a:avLst/>
          </a:prstGeom>
        </p:spPr>
        <p:txBody>
          <a:bodyPr wrap="square">
            <a:spAutoFit/>
          </a:bodyPr>
          <a:lstStyle/>
          <a:p>
            <a:pPr marL="538163" indent="-538163"/>
            <a:r>
              <a:rPr lang="tr-TR" sz="3600" b="1" dirty="0" smtClean="0"/>
              <a:t>Politika analisti </a:t>
            </a:r>
            <a:r>
              <a:rPr lang="tr-TR" sz="3600" dirty="0" smtClean="0"/>
              <a:t>karar verici değildir. </a:t>
            </a:r>
          </a:p>
          <a:p>
            <a:pPr marL="538163" indent="-538163"/>
            <a:endParaRPr lang="tr-TR" sz="3600" dirty="0" smtClean="0"/>
          </a:p>
          <a:p>
            <a:pPr marL="538163" indent="-538163"/>
            <a:r>
              <a:rPr lang="tr-TR" sz="3600" dirty="0"/>
              <a:t>P</a:t>
            </a:r>
            <a:r>
              <a:rPr lang="tr-TR" sz="3600" dirty="0" smtClean="0"/>
              <a:t>olitika analisti karar vericinin karar vermesine yardımcı olan nitelikli bilgileri hazırlayan ve bunları sistematik formatlarda, alternatiflerde sunandır. </a:t>
            </a:r>
          </a:p>
          <a:p>
            <a:pPr marL="538163" indent="-538163"/>
            <a:endParaRPr lang="tr-TR" sz="3600" dirty="0" smtClean="0"/>
          </a:p>
          <a:p>
            <a:pPr marL="538163" indent="-538163"/>
            <a:r>
              <a:rPr lang="tr-TR" sz="3600" dirty="0" smtClean="0"/>
              <a:t>Karar vericiler karar vermek için sübjektiflik ve objektiflik arasında bir yerlerde, olabilecek en uygun kararı, kendilerince içinde bulundukları şartların hususiyetlerini de dikkate alarak verirler.</a:t>
            </a:r>
            <a:endParaRPr lang="tr-TR" sz="3600" dirty="0"/>
          </a:p>
        </p:txBody>
      </p:sp>
    </p:spTree>
    <p:extLst>
      <p:ext uri="{BB962C8B-B14F-4D97-AF65-F5344CB8AC3E}">
        <p14:creationId xmlns:p14="http://schemas.microsoft.com/office/powerpoint/2010/main" val="3583582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Prof. Dr. Turgut Göksu</a:t>
            </a:r>
            <a:endParaRPr lang="tr-TR"/>
          </a:p>
        </p:txBody>
      </p:sp>
      <p:sp>
        <p:nvSpPr>
          <p:cNvPr id="5" name="Slayt Numarası Yer Tutucusu 4"/>
          <p:cNvSpPr>
            <a:spLocks noGrp="1"/>
          </p:cNvSpPr>
          <p:nvPr>
            <p:ph type="sldNum" sz="quarter" idx="12"/>
          </p:nvPr>
        </p:nvSpPr>
        <p:spPr/>
        <p:txBody>
          <a:bodyPr/>
          <a:lstStyle/>
          <a:p>
            <a:fld id="{9D3B3BD8-DB94-4B99-9F14-20D19304419A}" type="slidenum">
              <a:rPr lang="tr-TR" smtClean="0"/>
              <a:t>4</a:t>
            </a:fld>
            <a:endParaRPr lang="tr-TR"/>
          </a:p>
        </p:txBody>
      </p:sp>
      <p:sp>
        <p:nvSpPr>
          <p:cNvPr id="6" name="Metin kutusu 5"/>
          <p:cNvSpPr txBox="1"/>
          <p:nvPr/>
        </p:nvSpPr>
        <p:spPr>
          <a:xfrm>
            <a:off x="605118" y="1183341"/>
            <a:ext cx="10999695" cy="3416320"/>
          </a:xfrm>
          <a:prstGeom prst="rect">
            <a:avLst/>
          </a:prstGeom>
          <a:noFill/>
        </p:spPr>
        <p:txBody>
          <a:bodyPr wrap="square" rtlCol="0">
            <a:spAutoFit/>
          </a:bodyPr>
          <a:lstStyle/>
          <a:p>
            <a:r>
              <a:rPr lang="tr-TR" sz="3600" b="1" dirty="0" smtClean="0"/>
              <a:t>KAMU POLİTİKASI ANALİZİ TANIMLARI</a:t>
            </a:r>
          </a:p>
          <a:p>
            <a:endParaRPr lang="tr-TR" sz="3600" b="1" dirty="0" smtClean="0"/>
          </a:p>
          <a:p>
            <a:r>
              <a:rPr lang="tr-TR" sz="3600" b="1" dirty="0" smtClean="0"/>
              <a:t>Analiz (Tahlil);</a:t>
            </a:r>
          </a:p>
          <a:p>
            <a:pPr marL="538163" indent="-538163"/>
            <a:r>
              <a:rPr lang="tr-TR" sz="3600" dirty="0" smtClean="0"/>
              <a:t>Maddi veya fikri bir konuyu parçalara ayırarak, parçaları ve aralarındaki ilişkileri ayrıntılı bir şekilde inceleyerek sonuca gitmedir.</a:t>
            </a:r>
            <a:endParaRPr lang="tr-TR" sz="3600" dirty="0"/>
          </a:p>
        </p:txBody>
      </p:sp>
    </p:spTree>
    <p:extLst>
      <p:ext uri="{BB962C8B-B14F-4D97-AF65-F5344CB8AC3E}">
        <p14:creationId xmlns:p14="http://schemas.microsoft.com/office/powerpoint/2010/main" val="66731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5</a:t>
            </a:fld>
            <a:endParaRPr lang="tr-TR"/>
          </a:p>
        </p:txBody>
      </p:sp>
      <p:sp>
        <p:nvSpPr>
          <p:cNvPr id="4" name="Dikdörtgen 3"/>
          <p:cNvSpPr/>
          <p:nvPr/>
        </p:nvSpPr>
        <p:spPr>
          <a:xfrm>
            <a:off x="618565" y="591672"/>
            <a:ext cx="11187953" cy="5724644"/>
          </a:xfrm>
          <a:prstGeom prst="rect">
            <a:avLst/>
          </a:prstGeom>
        </p:spPr>
        <p:txBody>
          <a:bodyPr wrap="square">
            <a:spAutoFit/>
          </a:bodyPr>
          <a:lstStyle/>
          <a:p>
            <a:pPr marL="538163" indent="-538163"/>
            <a:r>
              <a:rPr lang="tr-TR" sz="3200" dirty="0" err="1" smtClean="0"/>
              <a:t>Dye</a:t>
            </a:r>
            <a:r>
              <a:rPr lang="tr-TR" sz="3200" dirty="0" smtClean="0"/>
              <a:t>, </a:t>
            </a:r>
            <a:r>
              <a:rPr lang="tr-TR" sz="3200" b="1" dirty="0" smtClean="0"/>
              <a:t>politika analizini </a:t>
            </a:r>
            <a:r>
              <a:rPr lang="tr-TR" sz="3200" dirty="0" smtClean="0"/>
              <a:t>üzerinde çalışılan politika konusunu tasvir edebilmek (nitelemek), analiz edebilmek ve sonucunda kamu politikasını açıklayabilmek olarak belirtmektedir.</a:t>
            </a:r>
          </a:p>
          <a:p>
            <a:pPr marL="538163" indent="-538163"/>
            <a:endParaRPr lang="tr-TR" dirty="0" smtClean="0"/>
          </a:p>
          <a:p>
            <a:pPr marL="538163" indent="-538163"/>
            <a:r>
              <a:rPr lang="tr-TR" sz="3200" dirty="0" smtClean="0"/>
              <a:t>Kamu politikası bir bütün olarak kabul edilirse bu bütünün anlaşılması için </a:t>
            </a:r>
            <a:r>
              <a:rPr lang="tr-TR" sz="3200" u="sng" dirty="0" smtClean="0"/>
              <a:t>parçalara bölünerek </a:t>
            </a:r>
            <a:r>
              <a:rPr lang="tr-TR" sz="3200" dirty="0" smtClean="0"/>
              <a:t>ayrıştırılması ve parça veya bölümlerin incelenerek detayların ortaya konması böylece </a:t>
            </a:r>
            <a:r>
              <a:rPr lang="tr-TR" sz="3200" u="sng" dirty="0" smtClean="0"/>
              <a:t>bütün hakkında fikir sahibi olma </a:t>
            </a:r>
            <a:r>
              <a:rPr lang="tr-TR" sz="3200" dirty="0" smtClean="0"/>
              <a:t>faaliyetine kamu politikası analizi denilebilir.</a:t>
            </a:r>
          </a:p>
          <a:p>
            <a:pPr marL="538163" indent="-538163"/>
            <a:endParaRPr lang="tr-TR" dirty="0" smtClean="0"/>
          </a:p>
          <a:p>
            <a:pPr marL="538163" indent="-538163"/>
            <a:r>
              <a:rPr lang="tr-TR" sz="3200" dirty="0" smtClean="0"/>
              <a:t>Politika analizi birçok farklı aktivitenin bir arada ve/veya sıralı bir şekilde kullanılmasını gerektirmektedir. </a:t>
            </a:r>
            <a:endParaRPr lang="tr-TR" sz="3200" dirty="0"/>
          </a:p>
        </p:txBody>
      </p:sp>
    </p:spTree>
    <p:extLst>
      <p:ext uri="{BB962C8B-B14F-4D97-AF65-F5344CB8AC3E}">
        <p14:creationId xmlns:p14="http://schemas.microsoft.com/office/powerpoint/2010/main" val="248998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6</a:t>
            </a:fld>
            <a:endParaRPr lang="tr-TR"/>
          </a:p>
        </p:txBody>
      </p:sp>
      <p:sp>
        <p:nvSpPr>
          <p:cNvPr id="4" name="Dikdörtgen 3"/>
          <p:cNvSpPr/>
          <p:nvPr/>
        </p:nvSpPr>
        <p:spPr>
          <a:xfrm>
            <a:off x="484093" y="443754"/>
            <a:ext cx="11134165" cy="5632311"/>
          </a:xfrm>
          <a:prstGeom prst="rect">
            <a:avLst/>
          </a:prstGeom>
        </p:spPr>
        <p:txBody>
          <a:bodyPr wrap="square">
            <a:spAutoFit/>
          </a:bodyPr>
          <a:lstStyle/>
          <a:p>
            <a:pPr marL="538163" indent="-538163"/>
            <a:r>
              <a:rPr lang="tr-TR" sz="3200" dirty="0" smtClean="0"/>
              <a:t>Politika analizi, kamu problemlerinin </a:t>
            </a:r>
            <a:r>
              <a:rPr lang="tr-TR" sz="3200" dirty="0" smtClean="0"/>
              <a:t>etkilerinin nedenlerini </a:t>
            </a:r>
            <a:r>
              <a:rPr lang="tr-TR" sz="3200" dirty="0" smtClean="0"/>
              <a:t>ortaya </a:t>
            </a:r>
            <a:r>
              <a:rPr lang="tr-TR" sz="3200" dirty="0" smtClean="0"/>
              <a:t>çıkarmak </a:t>
            </a:r>
            <a:r>
              <a:rPr lang="tr-TR" sz="3200" dirty="0" smtClean="0"/>
              <a:t>için </a:t>
            </a:r>
          </a:p>
          <a:p>
            <a:pPr marL="538163"/>
            <a:r>
              <a:rPr lang="tr-TR" sz="3200" dirty="0" smtClean="0"/>
              <a:t>gerekli </a:t>
            </a:r>
            <a:r>
              <a:rPr lang="tr-TR" sz="3200" b="1" dirty="0" smtClean="0"/>
              <a:t>verilerin toplanması</a:t>
            </a:r>
            <a:r>
              <a:rPr lang="tr-TR" sz="3200" dirty="0" smtClean="0"/>
              <a:t>, </a:t>
            </a:r>
          </a:p>
          <a:p>
            <a:pPr marL="538163"/>
            <a:r>
              <a:rPr lang="tr-TR" sz="3200" dirty="0" smtClean="0"/>
              <a:t>verilerin </a:t>
            </a:r>
            <a:r>
              <a:rPr lang="tr-TR" sz="3200" b="1" dirty="0" smtClean="0"/>
              <a:t>işleme tabi tutularak nitelikli bilgilerin üretilmesi </a:t>
            </a:r>
            <a:r>
              <a:rPr lang="tr-TR" sz="3200" dirty="0" smtClean="0"/>
              <a:t>ve </a:t>
            </a:r>
          </a:p>
          <a:p>
            <a:pPr marL="538163"/>
            <a:r>
              <a:rPr lang="tr-TR" sz="3200" b="1" dirty="0" smtClean="0"/>
              <a:t>yorumlanması</a:t>
            </a:r>
            <a:r>
              <a:rPr lang="tr-TR" sz="3200" dirty="0" smtClean="0"/>
              <a:t> aşamalarını kapsamaktadır.</a:t>
            </a:r>
          </a:p>
          <a:p>
            <a:pPr marL="538163"/>
            <a:endParaRPr lang="tr-TR" sz="2000" dirty="0"/>
          </a:p>
          <a:p>
            <a:pPr marL="538163" indent="-538163"/>
            <a:r>
              <a:rPr lang="tr-TR" sz="3200" dirty="0" smtClean="0"/>
              <a:t>Farklı disiplinlerin derinlikli ve özgün izdüşümlerinin bir arada kullanılması</a:t>
            </a:r>
          </a:p>
          <a:p>
            <a:pPr marL="538163" indent="-538163"/>
            <a:endParaRPr lang="tr-TR" sz="2000" dirty="0" smtClean="0"/>
          </a:p>
          <a:p>
            <a:pPr marL="538163" indent="-538163"/>
            <a:r>
              <a:rPr lang="tr-TR" sz="3200" b="1" dirty="0" smtClean="0"/>
              <a:t>Birincil analiz, </a:t>
            </a:r>
            <a:r>
              <a:rPr lang="tr-TR" sz="3200" dirty="0" smtClean="0"/>
              <a:t>özgün bir kamu politikası arayışı için yapılan analiz </a:t>
            </a:r>
          </a:p>
          <a:p>
            <a:pPr marL="538163" indent="-538163"/>
            <a:r>
              <a:rPr lang="tr-TR" sz="3200" b="1" dirty="0" smtClean="0"/>
              <a:t>İkincil analiz, </a:t>
            </a:r>
            <a:r>
              <a:rPr lang="tr-TR" sz="3200" dirty="0" smtClean="0"/>
              <a:t>hali hazır bir kamu politikasının desteklenmesine yönelik yapılan analiz</a:t>
            </a:r>
          </a:p>
        </p:txBody>
      </p:sp>
    </p:spTree>
    <p:extLst>
      <p:ext uri="{BB962C8B-B14F-4D97-AF65-F5344CB8AC3E}">
        <p14:creationId xmlns:p14="http://schemas.microsoft.com/office/powerpoint/2010/main" val="168108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7</a:t>
            </a:fld>
            <a:endParaRPr lang="tr-TR"/>
          </a:p>
        </p:txBody>
      </p:sp>
      <p:sp>
        <p:nvSpPr>
          <p:cNvPr id="4" name="Dikdörtgen 3"/>
          <p:cNvSpPr/>
          <p:nvPr/>
        </p:nvSpPr>
        <p:spPr>
          <a:xfrm>
            <a:off x="363070" y="227390"/>
            <a:ext cx="11389659" cy="5755422"/>
          </a:xfrm>
          <a:prstGeom prst="rect">
            <a:avLst/>
          </a:prstGeom>
        </p:spPr>
        <p:txBody>
          <a:bodyPr wrap="square">
            <a:spAutoFit/>
          </a:bodyPr>
          <a:lstStyle/>
          <a:p>
            <a:r>
              <a:rPr lang="tr-TR" sz="3200" dirty="0" smtClean="0"/>
              <a:t>Birincil kamu politikası analizinin üç ana özelliği (</a:t>
            </a:r>
            <a:r>
              <a:rPr lang="tr-TR" sz="3200" dirty="0" err="1" smtClean="0"/>
              <a:t>Dye</a:t>
            </a:r>
            <a:r>
              <a:rPr lang="tr-TR" sz="3200" dirty="0" smtClean="0"/>
              <a:t>): </a:t>
            </a:r>
          </a:p>
          <a:p>
            <a:pPr marL="457200" indent="-457200">
              <a:buFont typeface="Arial" panose="020B0604020202020204" pitchFamily="34" charset="0"/>
              <a:buChar char="•"/>
            </a:pPr>
            <a:r>
              <a:rPr lang="tr-TR" sz="3200" dirty="0" smtClean="0"/>
              <a:t>Kararlaştırılmış bir talimattan ziyade temelle ilgili “açıklamalar” yapmaya çalışma. </a:t>
            </a:r>
          </a:p>
          <a:p>
            <a:pPr marL="457200" indent="-457200">
              <a:buFont typeface="Arial" panose="020B0604020202020204" pitchFamily="34" charset="0"/>
              <a:buChar char="•"/>
            </a:pPr>
            <a:r>
              <a:rPr lang="tr-TR" sz="3200" dirty="0" smtClean="0"/>
              <a:t>Kamu politikasının sonuçlarının ve nedenlerinin anlaşılması için özgün, geçerli bir araştırma yapma. </a:t>
            </a:r>
          </a:p>
          <a:p>
            <a:pPr marL="457200" indent="-457200">
              <a:buFont typeface="Arial" panose="020B0604020202020204" pitchFamily="34" charset="0"/>
              <a:buChar char="•"/>
            </a:pPr>
            <a:r>
              <a:rPr lang="tr-TR" sz="3200" dirty="0" smtClean="0"/>
              <a:t>Kamu politikalarının sonuçları ve nedenlerinin anlaşılmasına yönelik genel teklifler geliştirme, test etme ve bu amaçlar doğrultusunda güvenilir araştırma bulgularını bir araya getirme çabası. </a:t>
            </a:r>
          </a:p>
          <a:p>
            <a:endParaRPr lang="tr-TR" sz="1600" dirty="0"/>
          </a:p>
          <a:p>
            <a:r>
              <a:rPr lang="tr-TR" sz="3200" u="sng" dirty="0" smtClean="0"/>
              <a:t>KP analistinden beklenen</a:t>
            </a:r>
            <a:r>
              <a:rPr lang="tr-TR" sz="3200" dirty="0" smtClean="0"/>
              <a:t>, değer yargılarından ve sübjektif yaklaşımlardan uzak durarak kamu politikalarını analiz etmesi.</a:t>
            </a:r>
            <a:endParaRPr lang="tr-TR" sz="3200" dirty="0"/>
          </a:p>
        </p:txBody>
      </p:sp>
    </p:spTree>
    <p:extLst>
      <p:ext uri="{BB962C8B-B14F-4D97-AF65-F5344CB8AC3E}">
        <p14:creationId xmlns:p14="http://schemas.microsoft.com/office/powerpoint/2010/main" val="46347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8</a:t>
            </a:fld>
            <a:endParaRPr lang="tr-TR"/>
          </a:p>
        </p:txBody>
      </p:sp>
      <p:sp>
        <p:nvSpPr>
          <p:cNvPr id="4" name="Dikdörtgen 3"/>
          <p:cNvSpPr/>
          <p:nvPr/>
        </p:nvSpPr>
        <p:spPr>
          <a:xfrm>
            <a:off x="389965" y="457201"/>
            <a:ext cx="11362765" cy="5693866"/>
          </a:xfrm>
          <a:prstGeom prst="rect">
            <a:avLst/>
          </a:prstGeom>
        </p:spPr>
        <p:txBody>
          <a:bodyPr wrap="square">
            <a:spAutoFit/>
          </a:bodyPr>
          <a:lstStyle/>
          <a:p>
            <a:r>
              <a:rPr lang="tr-TR" sz="2800" dirty="0" smtClean="0"/>
              <a:t> </a:t>
            </a:r>
            <a:r>
              <a:rPr lang="tr-TR" sz="2800" b="1" dirty="0" smtClean="0"/>
              <a:t>NEDEN KAMU POLİTİKASI ANALİZİ?</a:t>
            </a:r>
          </a:p>
          <a:p>
            <a:pPr marL="538163" indent="-538163"/>
            <a:r>
              <a:rPr lang="tr-TR" sz="2800" dirty="0" smtClean="0"/>
              <a:t>Kamu politikası analizi </a:t>
            </a:r>
            <a:r>
              <a:rPr lang="tr-TR" sz="2800" u="sng" dirty="0" smtClean="0"/>
              <a:t>hükümetlerin</a:t>
            </a:r>
            <a:r>
              <a:rPr lang="tr-TR" sz="2800" dirty="0" smtClean="0"/>
              <a:t> dış politika, savunma, güvenlik, konut, sağlık, eğitim gibi bütün kamu hizmetleriyle ilgili olarak olumlu veya olumsuz </a:t>
            </a:r>
            <a:r>
              <a:rPr lang="tr-TR" sz="2800" u="sng" dirty="0" smtClean="0"/>
              <a:t>yaptıkları şeyleri öğrenmeleri</a:t>
            </a:r>
            <a:r>
              <a:rPr lang="tr-TR" sz="2800" dirty="0" smtClean="0"/>
              <a:t>. </a:t>
            </a:r>
          </a:p>
          <a:p>
            <a:pPr marL="538163" indent="-538163"/>
            <a:r>
              <a:rPr lang="tr-TR" sz="2800" dirty="0" smtClean="0"/>
              <a:t>‘Bir kamu politikası analizi hükümetlerin ne yaptığını, niçin yaptıklarını ve bu yapılan şeyin vatandaşların yaşamında herhangi bir değişiklik yapıp yapmadığını öğrenmek ve anlamaktır’ </a:t>
            </a:r>
            <a:r>
              <a:rPr lang="tr-TR" sz="2800" dirty="0" err="1" smtClean="0"/>
              <a:t>Dye</a:t>
            </a:r>
            <a:endParaRPr lang="tr-TR" sz="2800" dirty="0" smtClean="0"/>
          </a:p>
          <a:p>
            <a:pPr marL="538163" indent="-538163"/>
            <a:r>
              <a:rPr lang="tr-TR" sz="2800" dirty="0" smtClean="0"/>
              <a:t>Kamu için geliştirilmesi düşünülen hizmetler ile ilgili </a:t>
            </a:r>
            <a:r>
              <a:rPr lang="tr-TR" sz="2800" dirty="0" smtClean="0"/>
              <a:t>5N 1K </a:t>
            </a:r>
            <a:r>
              <a:rPr lang="tr-TR" sz="2800" dirty="0" smtClean="0"/>
              <a:t>(Ne, </a:t>
            </a:r>
            <a:r>
              <a:rPr lang="tr-TR" sz="2800" dirty="0"/>
              <a:t>Nerede</a:t>
            </a:r>
            <a:r>
              <a:rPr lang="tr-TR" sz="2800" dirty="0" smtClean="0"/>
              <a:t>, Niçin</a:t>
            </a:r>
            <a:r>
              <a:rPr lang="tr-TR" sz="2800" dirty="0" smtClean="0"/>
              <a:t>, </a:t>
            </a:r>
            <a:r>
              <a:rPr lang="tr-TR" sz="2800" dirty="0" smtClean="0"/>
              <a:t>Ne </a:t>
            </a:r>
            <a:r>
              <a:rPr lang="tr-TR" sz="2800" dirty="0" smtClean="0"/>
              <a:t>zaman, </a:t>
            </a:r>
            <a:r>
              <a:rPr lang="tr-TR" sz="2800" dirty="0" smtClean="0"/>
              <a:t>Nasıl ve Kimin </a:t>
            </a:r>
            <a:r>
              <a:rPr lang="tr-TR" sz="2800" dirty="0" smtClean="0"/>
              <a:t>için) sorularının detaylarını, içinde bulunulan sosyal, kültürel, ekonomik, siyasi şartlar hesaba katılarak, ayrıntılı, kapsamlı, bütüncül bir şekilde ele almak, incelemek ve bu veriler ışığında kamu hizmetlerinin toplum üzerindeki etkilerini ölçmek kamu politikası analizinin genel amaçlarını belirler.</a:t>
            </a:r>
            <a:endParaRPr lang="tr-TR" sz="2800" dirty="0"/>
          </a:p>
        </p:txBody>
      </p:sp>
    </p:spTree>
    <p:extLst>
      <p:ext uri="{BB962C8B-B14F-4D97-AF65-F5344CB8AC3E}">
        <p14:creationId xmlns:p14="http://schemas.microsoft.com/office/powerpoint/2010/main" val="1201855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9D3B3BD8-DB94-4B99-9F14-20D19304419A}" type="slidenum">
              <a:rPr lang="tr-TR" smtClean="0"/>
              <a:t>9</a:t>
            </a:fld>
            <a:endParaRPr lang="tr-TR"/>
          </a:p>
        </p:txBody>
      </p:sp>
      <p:sp>
        <p:nvSpPr>
          <p:cNvPr id="4" name="Dikdörtgen 3"/>
          <p:cNvSpPr/>
          <p:nvPr/>
        </p:nvSpPr>
        <p:spPr>
          <a:xfrm>
            <a:off x="430306" y="484094"/>
            <a:ext cx="11255188" cy="5632311"/>
          </a:xfrm>
          <a:prstGeom prst="rect">
            <a:avLst/>
          </a:prstGeom>
        </p:spPr>
        <p:txBody>
          <a:bodyPr wrap="square">
            <a:spAutoFit/>
          </a:bodyPr>
          <a:lstStyle/>
          <a:p>
            <a:pPr marL="538163" indent="-538163"/>
            <a:r>
              <a:rPr lang="tr-TR" sz="3600" dirty="0" smtClean="0"/>
              <a:t> Kamu politikası konusunda </a:t>
            </a:r>
            <a:r>
              <a:rPr lang="tr-TR" sz="3600" u="sng" dirty="0" smtClean="0"/>
              <a:t>siyasal, mesleki ve bilimsel </a:t>
            </a:r>
            <a:r>
              <a:rPr lang="tr-TR" sz="3600" dirty="0" smtClean="0"/>
              <a:t>üç </a:t>
            </a:r>
            <a:r>
              <a:rPr lang="tr-TR" sz="3600" u="sng" dirty="0" smtClean="0"/>
              <a:t>amaç</a:t>
            </a:r>
            <a:r>
              <a:rPr lang="tr-TR" sz="3600" dirty="0" smtClean="0"/>
              <a:t> üzerinde durulmaktadır.</a:t>
            </a:r>
          </a:p>
          <a:p>
            <a:pPr marL="538163" indent="-538163"/>
            <a:r>
              <a:rPr lang="tr-TR" sz="3600" u="sng" dirty="0"/>
              <a:t>S</a:t>
            </a:r>
            <a:r>
              <a:rPr lang="tr-TR" sz="3600" u="sng" dirty="0" smtClean="0"/>
              <a:t>iyasal ve mesleki amaçlar</a:t>
            </a:r>
            <a:r>
              <a:rPr lang="tr-TR" sz="3600" dirty="0" smtClean="0"/>
              <a:t>la kamusal programların değerlendirilip analiz edilmesi, genelde o politikaların haklılığını ortaya çıkarmak için yapılan </a:t>
            </a:r>
            <a:r>
              <a:rPr lang="tr-TR" sz="3600" u="sng" dirty="0" smtClean="0"/>
              <a:t>destek amaçlı </a:t>
            </a:r>
            <a:r>
              <a:rPr lang="tr-TR" sz="3600" dirty="0" smtClean="0"/>
              <a:t>analizlerdir. </a:t>
            </a:r>
          </a:p>
          <a:p>
            <a:pPr marL="538163" indent="-538163"/>
            <a:r>
              <a:rPr lang="tr-TR" sz="3600" dirty="0" smtClean="0"/>
              <a:t>Kamu politikasının desteklenmesi amacıyla yapılan analizler genelde taraftarlığı, açıkça desteklemeyi, ikna etmeyi, güzel anlatımı, örgütlenmeyi gerektirmekte ve sağlıklı sonuçlara ulaşılmasını engellemektedir. </a:t>
            </a:r>
          </a:p>
        </p:txBody>
      </p:sp>
    </p:spTree>
    <p:extLst>
      <p:ext uri="{BB962C8B-B14F-4D97-AF65-F5344CB8AC3E}">
        <p14:creationId xmlns:p14="http://schemas.microsoft.com/office/powerpoint/2010/main" val="22921345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TotalTime>
  <Words>1607</Words>
  <Application>Microsoft Office PowerPoint</Application>
  <PresentationFormat>Geniş ekran</PresentationFormat>
  <Paragraphs>199</Paragraphs>
  <Slides>25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Calibri Light</vt:lpstr>
      <vt:lpstr>Office Teması</vt:lpstr>
      <vt:lpstr>5 KAMU POLİTİKASI ANALİZİ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KAMU POLİTİKASI ANALİZİ</dc:title>
  <dc:creator>Turgut Göksu</dc:creator>
  <cp:lastModifiedBy>Turgut Göksu</cp:lastModifiedBy>
  <cp:revision>28</cp:revision>
  <dcterms:created xsi:type="dcterms:W3CDTF">2015-11-10T14:03:33Z</dcterms:created>
  <dcterms:modified xsi:type="dcterms:W3CDTF">2015-11-12T14:41:20Z</dcterms:modified>
</cp:coreProperties>
</file>