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406CA-DFE5-463D-B51C-7BD1843A73E5}" type="datetimeFigureOut">
              <a:rPr lang="tr-TR" smtClean="0"/>
              <a:t>12.12.2012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F57F9-BF32-47E3-B361-785297F580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981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983CC-5220-4BD0-8FC4-9DDF319724EC}" type="datetime1">
              <a:rPr lang="tr-TR" smtClean="0"/>
              <a:t>12.12.2012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58A2-D188-4CFD-A0A0-E9894DE82C2B}" type="datetime1">
              <a:rPr lang="tr-TR" smtClean="0"/>
              <a:t>12.12.2012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9F20-70DA-4702-9949-195772701F16}" type="datetime1">
              <a:rPr lang="tr-TR" smtClean="0"/>
              <a:t>12.12.2012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823E-090E-4176-B54F-86317AD97DB7}" type="datetime1">
              <a:rPr lang="tr-TR" smtClean="0"/>
              <a:t>12.12.2012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AA9F-78D6-4908-9564-4F90BC55B9F6}" type="datetime1">
              <a:rPr lang="tr-TR" smtClean="0"/>
              <a:t>12.12.2012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6F69-B781-4358-A89F-01E38BFCB768}" type="datetime1">
              <a:rPr lang="tr-TR" smtClean="0"/>
              <a:t>12.12.2012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24CA-C87D-4541-8C2D-CA22C48D9586}" type="datetime1">
              <a:rPr lang="tr-TR" smtClean="0"/>
              <a:t>12.12.2012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06858-B304-43FE-BE98-BB1BF0D531EB}" type="datetime1">
              <a:rPr lang="tr-TR" smtClean="0"/>
              <a:t>12.12.2012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3121-D0D1-495D-98E8-786623D3C351}" type="datetime1">
              <a:rPr lang="tr-TR" smtClean="0"/>
              <a:t>12.12.2012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57920-E824-411A-B5BA-5258206B76B7}" type="datetime1">
              <a:rPr lang="tr-TR" smtClean="0"/>
              <a:t>12.12.2012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4EC3BC-3E87-4983-A096-74DE9B855E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69847-3054-4B13-84EA-37A4A9411779}" type="datetime1">
              <a:rPr lang="tr-TR" smtClean="0"/>
              <a:t>12.12.2012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22CCE0D-1A5C-4E1C-B71A-056FB3A9F77C}" type="datetime1">
              <a:rPr lang="tr-TR" smtClean="0"/>
              <a:t>12.12.2012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34EC3BC-3E87-4983-A096-74DE9B855EB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Yenİ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Kamu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Yönetİmİ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</a:rPr>
              <a:t>Prof. Dr. Turgut Göksu</a:t>
            </a:r>
            <a:endParaRPr lang="tr-TR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41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10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79512" y="836712"/>
            <a:ext cx="864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/>
              <a:t>Muhafazakâr yeni </a:t>
            </a:r>
            <a:r>
              <a:rPr lang="tr-TR" sz="3600" b="1" dirty="0" smtClean="0"/>
              <a:t>sağ</a:t>
            </a:r>
          </a:p>
          <a:p>
            <a:endParaRPr lang="tr-TR" sz="3600" dirty="0"/>
          </a:p>
          <a:p>
            <a:pPr marL="357188" indent="-357188"/>
            <a:r>
              <a:rPr lang="tr-TR" sz="2800" dirty="0"/>
              <a:t>İlgi sahası: “Kanun ve nizam”, “kamusal ahlak”, “milli kimlik”</a:t>
            </a:r>
          </a:p>
          <a:p>
            <a:pPr marL="357188" indent="-357188"/>
            <a:r>
              <a:rPr lang="tr-TR" sz="2800" dirty="0"/>
              <a:t>1960’ların hoşgörülü toplumuna tepki</a:t>
            </a:r>
          </a:p>
          <a:p>
            <a:pPr marL="357188" indent="-357188"/>
            <a:r>
              <a:rPr lang="tr-TR" sz="2800" dirty="0"/>
              <a:t>Millete en büyük tehlike, çok kültürlülüktür.</a:t>
            </a:r>
          </a:p>
          <a:p>
            <a:pPr marL="357188" indent="-357188"/>
            <a:r>
              <a:rPr lang="tr-TR" sz="2800" dirty="0" err="1"/>
              <a:t>Niskanen</a:t>
            </a:r>
            <a:r>
              <a:rPr lang="tr-TR" sz="2800" dirty="0"/>
              <a:t>, Buchanan, </a:t>
            </a:r>
            <a:r>
              <a:rPr lang="tr-TR" sz="2800" dirty="0" err="1"/>
              <a:t>Mueller</a:t>
            </a:r>
            <a:r>
              <a:rPr lang="tr-TR" sz="2800" dirty="0"/>
              <a:t>, “Kamu tercihi teorisi” ekonomik bürokrasi </a:t>
            </a:r>
          </a:p>
        </p:txBody>
      </p:sp>
    </p:spTree>
    <p:extLst>
      <p:ext uri="{BB962C8B-B14F-4D97-AF65-F5344CB8AC3E}">
        <p14:creationId xmlns:p14="http://schemas.microsoft.com/office/powerpoint/2010/main" val="417628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11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79512" y="980728"/>
            <a:ext cx="87129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err="1">
                <a:latin typeface="Calibri" pitchFamily="34" charset="0"/>
              </a:rPr>
              <a:t>YKY’nin</a:t>
            </a:r>
            <a:r>
              <a:rPr lang="tr-TR" sz="3200" dirty="0">
                <a:latin typeface="Calibri" pitchFamily="34" charset="0"/>
              </a:rPr>
              <a:t> ideoloji kitabı yoktur</a:t>
            </a:r>
          </a:p>
          <a:p>
            <a:r>
              <a:rPr lang="tr-TR" sz="3200" dirty="0">
                <a:latin typeface="Calibri" pitchFamily="34" charset="0"/>
              </a:rPr>
              <a:t>İşletmecilik-</a:t>
            </a:r>
            <a:r>
              <a:rPr lang="tr-TR" sz="3200" dirty="0" err="1">
                <a:latin typeface="Calibri" pitchFamily="34" charset="0"/>
              </a:rPr>
              <a:t>managerialism</a:t>
            </a:r>
            <a:endParaRPr lang="tr-TR" sz="3200" dirty="0">
              <a:latin typeface="Calibri" pitchFamily="34" charset="0"/>
            </a:endParaRPr>
          </a:p>
          <a:p>
            <a:endParaRPr lang="tr-TR" sz="3200" dirty="0" smtClean="0">
              <a:latin typeface="Calibri" pitchFamily="34" charset="0"/>
            </a:endParaRPr>
          </a:p>
          <a:p>
            <a:r>
              <a:rPr lang="tr-TR" sz="3200" dirty="0" smtClean="0">
                <a:latin typeface="Calibri" pitchFamily="34" charset="0"/>
              </a:rPr>
              <a:t>3d</a:t>
            </a:r>
            <a:r>
              <a:rPr lang="tr-TR" sz="3200" dirty="0">
                <a:latin typeface="Calibri" pitchFamily="34" charset="0"/>
              </a:rPr>
              <a:t>: </a:t>
            </a:r>
          </a:p>
          <a:p>
            <a:r>
              <a:rPr lang="tr-TR" sz="3200" dirty="0">
                <a:latin typeface="Calibri" pitchFamily="34" charset="0"/>
              </a:rPr>
              <a:t>Adem-i merkeziyetçilik (</a:t>
            </a:r>
            <a:r>
              <a:rPr lang="tr-TR" sz="3200" dirty="0" err="1">
                <a:latin typeface="Calibri" pitchFamily="34" charset="0"/>
              </a:rPr>
              <a:t>desantralizasyon</a:t>
            </a:r>
            <a:r>
              <a:rPr lang="tr-TR" sz="3200" dirty="0">
                <a:latin typeface="Calibri" pitchFamily="34" charset="0"/>
              </a:rPr>
              <a:t>)</a:t>
            </a:r>
          </a:p>
          <a:p>
            <a:r>
              <a:rPr lang="tr-TR" sz="3200" dirty="0">
                <a:latin typeface="Calibri" pitchFamily="34" charset="0"/>
              </a:rPr>
              <a:t>Serbestleşme (</a:t>
            </a:r>
            <a:r>
              <a:rPr lang="tr-TR" sz="3200" dirty="0" err="1">
                <a:latin typeface="Calibri" pitchFamily="34" charset="0"/>
              </a:rPr>
              <a:t>deregülasyon</a:t>
            </a:r>
            <a:r>
              <a:rPr lang="tr-TR" sz="3200" dirty="0">
                <a:latin typeface="Calibri" pitchFamily="34" charset="0"/>
              </a:rPr>
              <a:t>)</a:t>
            </a:r>
          </a:p>
          <a:p>
            <a:r>
              <a:rPr lang="tr-TR" sz="3200" dirty="0">
                <a:latin typeface="Calibri" pitchFamily="34" charset="0"/>
              </a:rPr>
              <a:t>Yetkilendirme (delegasyon)</a:t>
            </a:r>
          </a:p>
        </p:txBody>
      </p:sp>
    </p:spTree>
    <p:extLst>
      <p:ext uri="{BB962C8B-B14F-4D97-AF65-F5344CB8AC3E}">
        <p14:creationId xmlns:p14="http://schemas.microsoft.com/office/powerpoint/2010/main" val="50124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12</a:t>
            </a:fld>
            <a:endParaRPr lang="tr-TR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56831"/>
              </p:ext>
            </p:extLst>
          </p:nvPr>
        </p:nvGraphicFramePr>
        <p:xfrm>
          <a:off x="395536" y="332656"/>
          <a:ext cx="8280920" cy="5937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9719"/>
                <a:gridCol w="3440196"/>
                <a:gridCol w="3851005"/>
              </a:tblGrid>
              <a:tr h="2281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 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Geleneksel Yönetim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Yeni Yönetim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938" marR="50938" marT="0" marB="0"/>
                </a:tc>
              </a:tr>
              <a:tr h="159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Yapı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Katı örgüt yapısı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Merkeziyetçi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Katı hiyerarşi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Geniş merkez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Hizmet devleti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Büyük ölçekli yapı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Bürokrasi yönelimli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Esnek örgüt yapısı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Adem-i merkeziyetçi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Yumuşak hiyerarşi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Dar merkez-geniş çevre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Minimal devlet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Küçük ölçekli yapı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Piyasa yönelimli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938" marR="50938" marT="0" marB="0"/>
                </a:tc>
              </a:tr>
              <a:tr h="40072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Roller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İlkeler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Politikalar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Yönetim (Administration)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Örgüt merkezli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Kurallara bağlı yakından kontrol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Sevk ve idare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Sabit ücret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Bürokrat tipi yönetici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Az yetkili yönetici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Gizlilik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Hizmetlerde nicelik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Üst yöneticiye bağlı değerlendirme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Kapalı enformasyon kanalları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Yetkiyi toplayan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Risk almakta isteksiz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Kuralcı ve kırtasiyeci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Girdi ve süreç odaklı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effectLst/>
                        </a:rPr>
                        <a:t>Birey yönetimli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İşletme (Management)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Müşteri-vatandaş merkezli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Performans hedefli denetim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Yönetişim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Performansa bağlı ücret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Girişimci yönetici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Yetkilendirilmiş yönetici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Şeffaflık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Hizmetlerde kalite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Çok yönlü değerlendirme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Açık enformasyon kanalları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Yetkiyi paylaşan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Risk almakta istekli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Vizyon sahibi ve esnek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Çıktı ve sonuç odaklı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effectLst/>
                        </a:rPr>
                        <a:t>Ekip yönetimli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938" marR="509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0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908720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/>
              <a:t>Geleneksel Kamu Yönetimi </a:t>
            </a:r>
            <a:endParaRPr lang="tr-TR" sz="3600" dirty="0"/>
          </a:p>
          <a:p>
            <a:r>
              <a:rPr lang="tr-TR" sz="2800" dirty="0"/>
              <a:t>19.yy’ın 2. Yarısından 20.yy’ın son çeyreğine kadar olan zaman dilimi</a:t>
            </a:r>
          </a:p>
          <a:p>
            <a:r>
              <a:rPr lang="tr-TR" sz="2800" dirty="0"/>
              <a:t>Wilson, </a:t>
            </a:r>
            <a:r>
              <a:rPr lang="tr-TR" sz="2800" dirty="0" err="1"/>
              <a:t>Weber</a:t>
            </a:r>
            <a:r>
              <a:rPr lang="tr-TR" sz="2800" dirty="0"/>
              <a:t>, Taylor etkisi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14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3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79512" y="751344"/>
            <a:ext cx="871296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latin typeface="Calibri" pitchFamily="34" charset="0"/>
              </a:rPr>
              <a:t>Geleneksel Kamu Yönetimi Anlayışı (GKY) (Temel İlke ve Fikirler)</a:t>
            </a:r>
            <a:endParaRPr lang="tr-TR" sz="2400" dirty="0">
              <a:latin typeface="Calibri" pitchFamily="34" charset="0"/>
            </a:endParaRPr>
          </a:p>
          <a:p>
            <a:r>
              <a:rPr lang="tr-TR" sz="2000" dirty="0">
                <a:latin typeface="Calibri" pitchFamily="34" charset="0"/>
              </a:rPr>
              <a:t>Kamu Yönetiminin yapısı </a:t>
            </a:r>
            <a:r>
              <a:rPr lang="tr-TR" sz="2000" dirty="0" err="1">
                <a:latin typeface="Calibri" pitchFamily="34" charset="0"/>
              </a:rPr>
              <a:t>Weber’in</a:t>
            </a:r>
            <a:r>
              <a:rPr lang="tr-TR" sz="2000" dirty="0">
                <a:latin typeface="Calibri" pitchFamily="34" charset="0"/>
              </a:rPr>
              <a:t> bürokrasi modeline göre örgütlenmiştir.</a:t>
            </a:r>
          </a:p>
          <a:p>
            <a:pPr marL="892175" indent="-892175"/>
            <a:r>
              <a:rPr lang="tr-TR" sz="2000" dirty="0">
                <a:latin typeface="Calibri" pitchFamily="34" charset="0"/>
              </a:rPr>
              <a:t>	Biçimsellik, gayrı şahsilik, katı hiyerarşi, kariyer, merkeziyetçilik, tarafsızlık… </a:t>
            </a:r>
          </a:p>
          <a:p>
            <a:r>
              <a:rPr lang="tr-TR" sz="2000" dirty="0">
                <a:latin typeface="Calibri" pitchFamily="34" charset="0"/>
              </a:rPr>
              <a:t>Devlet kamusal mal ve hizmetlerin üretim ve dağıtımını kendi teşkilatı (bürokrasi) vasıtasıyla yapar.</a:t>
            </a:r>
          </a:p>
          <a:p>
            <a:r>
              <a:rPr lang="tr-TR" sz="2000" dirty="0">
                <a:latin typeface="Calibri" pitchFamily="34" charset="0"/>
              </a:rPr>
              <a:t>	Refah devleti, devletin büyümesi, üretici devlet</a:t>
            </a:r>
          </a:p>
          <a:p>
            <a:r>
              <a:rPr lang="tr-TR" sz="2000" dirty="0">
                <a:latin typeface="Calibri" pitchFamily="34" charset="0"/>
              </a:rPr>
              <a:t>Siyasi ve idari konuların birbirinden ayrılabileceği anlayışının hâkimiyeti.</a:t>
            </a:r>
          </a:p>
          <a:p>
            <a:r>
              <a:rPr lang="tr-TR" sz="2000" dirty="0">
                <a:latin typeface="Calibri" pitchFamily="34" charset="0"/>
              </a:rPr>
              <a:t>	Siyaset ve strateji belirleme siyasetçiye, icraat kamu yöneticilerine aittir.</a:t>
            </a:r>
          </a:p>
          <a:p>
            <a:r>
              <a:rPr lang="tr-TR" sz="2000" dirty="0">
                <a:latin typeface="Calibri" pitchFamily="34" charset="0"/>
              </a:rPr>
              <a:t>Kamu yönetimi yönetimin özel bir şeklidir ve özel yönetimden hayli farklıdır.</a:t>
            </a:r>
          </a:p>
          <a:p>
            <a:pPr marL="803275" indent="-803275"/>
            <a:r>
              <a:rPr lang="tr-TR" sz="2000" dirty="0">
                <a:latin typeface="Calibri" pitchFamily="34" charset="0"/>
              </a:rPr>
              <a:t>	Her siyasi iktidara eşit mesafede, topluma ve piyasa şartlarına hassasiyeti zayıf</a:t>
            </a:r>
          </a:p>
        </p:txBody>
      </p:sp>
    </p:spTree>
    <p:extLst>
      <p:ext uri="{BB962C8B-B14F-4D97-AF65-F5344CB8AC3E}">
        <p14:creationId xmlns:p14="http://schemas.microsoft.com/office/powerpoint/2010/main" val="372137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4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79512" y="476673"/>
            <a:ext cx="878497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/>
              <a:t>Yeni Kamu Yönetimi (YKY) Anlayışı </a:t>
            </a:r>
            <a:endParaRPr lang="tr-TR" sz="3600" dirty="0"/>
          </a:p>
          <a:p>
            <a:r>
              <a:rPr lang="tr-TR" sz="2800" dirty="0"/>
              <a:t>New </a:t>
            </a:r>
            <a:r>
              <a:rPr lang="tr-TR" sz="2800" dirty="0" err="1"/>
              <a:t>public</a:t>
            </a:r>
            <a:r>
              <a:rPr lang="tr-TR" sz="2800" dirty="0"/>
              <a:t> </a:t>
            </a:r>
            <a:r>
              <a:rPr lang="tr-TR" sz="2800" dirty="0" err="1"/>
              <a:t>management</a:t>
            </a:r>
            <a:r>
              <a:rPr lang="tr-TR" sz="2800" dirty="0"/>
              <a:t> (NPM)</a:t>
            </a:r>
          </a:p>
          <a:p>
            <a:r>
              <a:rPr lang="tr-TR" sz="2800" dirty="0"/>
              <a:t> 1980’li yıllar</a:t>
            </a:r>
          </a:p>
          <a:p>
            <a:r>
              <a:rPr lang="tr-TR" sz="2800" dirty="0"/>
              <a:t>İşletmecilik, yeni kamu işletmeciliği, piyasa temelli kamu yönetimi, girişimci idare…</a:t>
            </a:r>
          </a:p>
          <a:p>
            <a:r>
              <a:rPr lang="tr-TR" sz="2800" dirty="0"/>
              <a:t>Yönetim-işletme (Administration-</a:t>
            </a:r>
            <a:r>
              <a:rPr lang="tr-TR" sz="2800" dirty="0" err="1"/>
              <a:t>management</a:t>
            </a:r>
            <a:r>
              <a:rPr lang="tr-TR" sz="2800" dirty="0"/>
              <a:t>)</a:t>
            </a:r>
          </a:p>
          <a:p>
            <a:r>
              <a:rPr lang="tr-TR" sz="2800" dirty="0"/>
              <a:t>Yeni kamu hizmetleri (YKH) (New </a:t>
            </a:r>
            <a:r>
              <a:rPr lang="tr-TR" sz="2800" dirty="0" err="1"/>
              <a:t>public</a:t>
            </a:r>
            <a:r>
              <a:rPr lang="tr-TR" sz="2800" dirty="0"/>
              <a:t> </a:t>
            </a:r>
            <a:r>
              <a:rPr lang="tr-TR" sz="2800" dirty="0" err="1"/>
              <a:t>services</a:t>
            </a:r>
            <a:r>
              <a:rPr lang="tr-TR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8755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5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80110" y="1844824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/>
              <a:t>Ortaya Çıkışı</a:t>
            </a:r>
            <a:endParaRPr lang="tr-TR" sz="3600" dirty="0"/>
          </a:p>
          <a:p>
            <a:pPr marL="514350" lvl="0" indent="-514350">
              <a:buFont typeface="+mj-lt"/>
              <a:buAutoNum type="arabicPeriod"/>
            </a:pPr>
            <a:r>
              <a:rPr lang="tr-TR" sz="2800" dirty="0"/>
              <a:t>Kamu yönetimi (sektörü) hakkındaki tenkitler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sz="2800" dirty="0"/>
              <a:t>Yeni sağ ve ekonomik teorilerdeki değişiklikler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sz="2800" dirty="0"/>
              <a:t>Özel sektördeki gelişmeler</a:t>
            </a:r>
          </a:p>
        </p:txBody>
      </p:sp>
    </p:spTree>
    <p:extLst>
      <p:ext uri="{BB962C8B-B14F-4D97-AF65-F5344CB8AC3E}">
        <p14:creationId xmlns:p14="http://schemas.microsoft.com/office/powerpoint/2010/main" val="393048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6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79512" y="980728"/>
            <a:ext cx="8712968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/>
              <a:t>Kamu yönetimi (sektörü) hakkındaki tenkitler</a:t>
            </a:r>
            <a:endParaRPr lang="tr-TR" sz="3600" dirty="0"/>
          </a:p>
          <a:p>
            <a:r>
              <a:rPr lang="tr-TR" sz="2800" dirty="0" err="1"/>
              <a:t>Keynezyen</a:t>
            </a:r>
            <a:r>
              <a:rPr lang="tr-TR" sz="2800" dirty="0"/>
              <a:t> politikalar</a:t>
            </a:r>
          </a:p>
          <a:p>
            <a:r>
              <a:rPr lang="tr-TR" sz="2800" dirty="0"/>
              <a:t>Sosyal devlet (refah devleti) (sağlık, eğitim, sosyal güvenlik….)</a:t>
            </a:r>
          </a:p>
          <a:p>
            <a:r>
              <a:rPr lang="tr-TR" sz="2800" dirty="0"/>
              <a:t>1970’lerde kamu sektörüne performans, </a:t>
            </a:r>
            <a:r>
              <a:rPr lang="tr-TR" sz="2800" dirty="0" smtClean="0"/>
              <a:t>büyüklük, </a:t>
            </a:r>
            <a:r>
              <a:rPr lang="tr-TR" sz="2800" dirty="0"/>
              <a:t>işleyiş konularında getirilen eleştiriler</a:t>
            </a:r>
          </a:p>
        </p:txBody>
      </p:sp>
    </p:spTree>
    <p:extLst>
      <p:ext uri="{BB962C8B-B14F-4D97-AF65-F5344CB8AC3E}">
        <p14:creationId xmlns:p14="http://schemas.microsoft.com/office/powerpoint/2010/main" val="379645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7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251520" y="476672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/>
              <a:t>Yeni sağ ve ekonomik teorilerdeki değişiklikler</a:t>
            </a:r>
            <a:endParaRPr lang="tr-TR" sz="2800" dirty="0"/>
          </a:p>
          <a:p>
            <a:r>
              <a:rPr lang="tr-TR" sz="2400" dirty="0"/>
              <a:t>İngiltere, ABD (Thatcher, 1979-1990 BB; Reagan, 1981-1989 Başkan)</a:t>
            </a:r>
          </a:p>
          <a:p>
            <a:r>
              <a:rPr lang="tr-TR" sz="2400" dirty="0"/>
              <a:t>Özal, 24 Ocak Kararları (1980)</a:t>
            </a:r>
          </a:p>
          <a:p>
            <a:r>
              <a:rPr lang="tr-TR" sz="2400" dirty="0"/>
              <a:t>“Yeni sağ, iktisadi liberalizm ile düzen, otorite ve disiplini kaynaştırma girişimi”</a:t>
            </a:r>
          </a:p>
          <a:p>
            <a:r>
              <a:rPr lang="tr-TR" sz="2400" dirty="0"/>
              <a:t>Ele Alınan Konular: Kamu sektörünün yapısı, devletin faaliyet alanı, kamunun iş görme yöntemleri</a:t>
            </a:r>
          </a:p>
          <a:p>
            <a:r>
              <a:rPr lang="tr-TR" sz="2400" dirty="0"/>
              <a:t>Yeni sağ:</a:t>
            </a:r>
          </a:p>
          <a:p>
            <a:r>
              <a:rPr lang="tr-TR" sz="2400" dirty="0"/>
              <a:t>	Devletin küçültülmesi</a:t>
            </a:r>
          </a:p>
          <a:p>
            <a:r>
              <a:rPr lang="tr-TR" sz="2400" dirty="0"/>
              <a:t>	Piyasa mekanizmasının tercihi</a:t>
            </a:r>
          </a:p>
          <a:p>
            <a:r>
              <a:rPr lang="tr-TR" sz="2400" dirty="0"/>
              <a:t>	Vergilerin düşürülmesi</a:t>
            </a:r>
          </a:p>
          <a:p>
            <a:r>
              <a:rPr lang="tr-TR" sz="2400" dirty="0"/>
              <a:t>	</a:t>
            </a:r>
            <a:r>
              <a:rPr lang="tr-TR" sz="2400" dirty="0" err="1"/>
              <a:t>Tv</a:t>
            </a:r>
            <a:r>
              <a:rPr lang="tr-TR" sz="2400" dirty="0"/>
              <a:t> ve filmlerde sansür</a:t>
            </a:r>
          </a:p>
          <a:p>
            <a:r>
              <a:rPr lang="tr-TR" sz="2400" dirty="0"/>
              <a:t>	Göçü engelleme, göçmenleri geri gönderme</a:t>
            </a:r>
          </a:p>
          <a:p>
            <a:r>
              <a:rPr lang="tr-TR" sz="2400" dirty="0"/>
              <a:t>	…</a:t>
            </a:r>
          </a:p>
        </p:txBody>
      </p:sp>
    </p:spTree>
    <p:extLst>
      <p:ext uri="{BB962C8B-B14F-4D97-AF65-F5344CB8AC3E}">
        <p14:creationId xmlns:p14="http://schemas.microsoft.com/office/powerpoint/2010/main" val="276582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8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79512" y="1124744"/>
            <a:ext cx="667848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/>
              <a:t>Yeni sağ</a:t>
            </a:r>
            <a:endParaRPr lang="tr-TR" sz="3600" dirty="0"/>
          </a:p>
          <a:p>
            <a:pPr marL="514350" indent="-514350">
              <a:buFont typeface="+mj-lt"/>
              <a:buAutoNum type="alphaLcParenR"/>
            </a:pPr>
            <a:r>
              <a:rPr lang="tr-TR" sz="2800" dirty="0"/>
              <a:t>Liberal yeni sağ</a:t>
            </a:r>
          </a:p>
          <a:p>
            <a:pPr marL="514350" indent="-514350">
              <a:buFont typeface="+mj-lt"/>
              <a:buAutoNum type="alphaLcParenR"/>
            </a:pPr>
            <a:r>
              <a:rPr lang="tr-TR" sz="2800" dirty="0"/>
              <a:t>Muhafazakar yeni sağ</a:t>
            </a:r>
          </a:p>
        </p:txBody>
      </p:sp>
    </p:spTree>
    <p:extLst>
      <p:ext uri="{BB962C8B-B14F-4D97-AF65-F5344CB8AC3E}">
        <p14:creationId xmlns:p14="http://schemas.microsoft.com/office/powerpoint/2010/main" val="205617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C3BC-3E87-4983-A096-74DE9B855EB2}" type="slidenum">
              <a:rPr lang="tr-TR" smtClean="0"/>
              <a:t>9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323528" y="548680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/>
              <a:t>Liberal yeni sağ (</a:t>
            </a:r>
            <a:r>
              <a:rPr lang="tr-TR" sz="3600" b="1" dirty="0" err="1"/>
              <a:t>neo</a:t>
            </a:r>
            <a:r>
              <a:rPr lang="tr-TR" sz="3600" b="1" dirty="0"/>
              <a:t> liberalizm):</a:t>
            </a:r>
            <a:endParaRPr lang="tr-TR" sz="3600" dirty="0"/>
          </a:p>
          <a:p>
            <a:r>
              <a:rPr lang="tr-TR" sz="2800" dirty="0" err="1"/>
              <a:t>Hayek</a:t>
            </a:r>
            <a:r>
              <a:rPr lang="tr-TR" sz="2800" dirty="0"/>
              <a:t> ve </a:t>
            </a:r>
            <a:r>
              <a:rPr lang="tr-TR" sz="2800" dirty="0" err="1"/>
              <a:t>Friedman</a:t>
            </a:r>
            <a:endParaRPr lang="tr-TR" sz="2800" dirty="0"/>
          </a:p>
          <a:p>
            <a:r>
              <a:rPr lang="tr-TR" sz="2800" dirty="0"/>
              <a:t>“Özel sektör iyi, kamu sektörü kötü” </a:t>
            </a:r>
          </a:p>
          <a:p>
            <a:r>
              <a:rPr lang="tr-TR" sz="2800" dirty="0"/>
              <a:t>Devletçilik karşıtı</a:t>
            </a:r>
          </a:p>
          <a:p>
            <a:r>
              <a:rPr lang="tr-TR" sz="2800" dirty="0"/>
              <a:t>İnanç, birey ve piyasa hürriyeti</a:t>
            </a:r>
          </a:p>
          <a:p>
            <a:r>
              <a:rPr lang="tr-TR" sz="2800" dirty="0"/>
              <a:t>Planlı ekonomi, karma ekonomi, kamu mülkiyeti, </a:t>
            </a:r>
            <a:r>
              <a:rPr lang="tr-TR" sz="2800" dirty="0" err="1"/>
              <a:t>Keynezciliğe</a:t>
            </a:r>
            <a:r>
              <a:rPr lang="tr-TR" sz="2800" dirty="0"/>
              <a:t> karşı</a:t>
            </a:r>
          </a:p>
          <a:p>
            <a:r>
              <a:rPr lang="tr-TR" sz="2800" dirty="0"/>
              <a:t>Ekonomi talepten ziyade arza odaklanmalıdır</a:t>
            </a:r>
          </a:p>
          <a:p>
            <a:r>
              <a:rPr lang="tr-TR" sz="2800" dirty="0"/>
              <a:t>Özelleştirme ve </a:t>
            </a:r>
            <a:r>
              <a:rPr lang="tr-TR" sz="2800" dirty="0" err="1"/>
              <a:t>deregülasyon</a:t>
            </a:r>
            <a:endParaRPr lang="tr-TR" sz="2800" dirty="0"/>
          </a:p>
          <a:p>
            <a:r>
              <a:rPr lang="tr-TR" sz="2800" dirty="0"/>
              <a:t>“Daha az devlet, daha çok piyasa”</a:t>
            </a:r>
          </a:p>
        </p:txBody>
      </p:sp>
    </p:spTree>
    <p:extLst>
      <p:ext uri="{BB962C8B-B14F-4D97-AF65-F5344CB8AC3E}">
        <p14:creationId xmlns:p14="http://schemas.microsoft.com/office/powerpoint/2010/main" val="37099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19</TotalTime>
  <Words>496</Words>
  <Application>Microsoft Office PowerPoint</Application>
  <PresentationFormat>Ekran Gösterisi (4:3)</PresentationFormat>
  <Paragraphs>140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Açılar</vt:lpstr>
      <vt:lpstr>Yenİ Kamu Yönetİmİ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 Kamu Yönetimi</dc:title>
  <dc:creator>pa</dc:creator>
  <cp:lastModifiedBy>pa</cp:lastModifiedBy>
  <cp:revision>3</cp:revision>
  <dcterms:created xsi:type="dcterms:W3CDTF">2012-12-12T17:13:11Z</dcterms:created>
  <dcterms:modified xsi:type="dcterms:W3CDTF">2012-12-12T17:33:02Z</dcterms:modified>
</cp:coreProperties>
</file>